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8" r:id="rId2"/>
    <p:sldId id="256" r:id="rId3"/>
    <p:sldId id="273" r:id="rId4"/>
    <p:sldId id="274" r:id="rId5"/>
    <p:sldId id="272" r:id="rId6"/>
    <p:sldId id="270" r:id="rId7"/>
    <p:sldId id="261" r:id="rId8"/>
    <p:sldId id="271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10"/>
    <p:restoredTop sz="78901"/>
  </p:normalViewPr>
  <p:slideViewPr>
    <p:cSldViewPr snapToGrid="0" snapToObjects="1">
      <p:cViewPr>
        <p:scale>
          <a:sx n="110" d="100"/>
          <a:sy n="110" d="100"/>
        </p:scale>
        <p:origin x="2328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6CAA0-5A74-1A49-814F-1E4BA586A04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686EA-080F-ED41-88E6-B885C72F9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5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686EA-080F-ED41-88E6-B885C72F96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21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686EA-080F-ED41-88E6-B885C72F96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25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Nominalization: </a:t>
            </a:r>
            <a:r>
              <a:rPr lang="en-US" baseline="0" dirty="0" smtClean="0"/>
              <a:t>the use of a</a:t>
            </a:r>
            <a:r>
              <a:rPr lang="en-US" dirty="0" smtClean="0"/>
              <a:t> word that is not a noun (usually</a:t>
            </a:r>
            <a:r>
              <a:rPr lang="en-US" baseline="0" dirty="0" smtClean="0"/>
              <a:t> a verb) </a:t>
            </a:r>
            <a:r>
              <a:rPr lang="en-US" dirty="0" smtClean="0"/>
              <a:t>as a noun (e.g., indication,</a:t>
            </a:r>
            <a:r>
              <a:rPr lang="en-US" baseline="0" dirty="0" smtClean="0"/>
              <a:t> connectivity)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686EA-080F-ED41-88E6-B885C72F96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97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CT</a:t>
            </a:r>
            <a:r>
              <a:rPr lang="en-US" baseline="0" dirty="0" smtClean="0"/>
              <a:t> 2 is worth 80 points of your total grade; CT 3 is worth 100 points of your total grade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Logistics</a:t>
            </a:r>
            <a:r>
              <a:rPr lang="en-US" baseline="0" dirty="0" smtClean="0"/>
              <a:t> lost 10%</a:t>
            </a:r>
            <a:endParaRPr lang="en-US" dirty="0" smtClean="0"/>
          </a:p>
          <a:p>
            <a:r>
              <a:rPr lang="en-US" dirty="0" smtClean="0"/>
              <a:t>Interpretation lost 5%</a:t>
            </a:r>
          </a:p>
          <a:p>
            <a:r>
              <a:rPr lang="en-US" dirty="0" smtClean="0"/>
              <a:t>Analysis</a:t>
            </a:r>
            <a:r>
              <a:rPr lang="en-US" baseline="0" dirty="0" smtClean="0"/>
              <a:t> gained 10%</a:t>
            </a:r>
          </a:p>
          <a:p>
            <a:r>
              <a:rPr lang="en-US" baseline="0" dirty="0" smtClean="0"/>
              <a:t>Wow factor gained 10% </a:t>
            </a:r>
            <a:r>
              <a:rPr lang="en-US" baseline="0" dirty="0" smtClean="0">
                <a:sym typeface="Wingdings"/>
              </a:rPr>
              <a:t> this allows TA’s to differentiate between a good paper and a great paper</a:t>
            </a:r>
            <a:endParaRPr lang="en-US" baseline="0" dirty="0" smtClean="0"/>
          </a:p>
          <a:p>
            <a:r>
              <a:rPr lang="en-US" baseline="0" dirty="0" smtClean="0"/>
              <a:t>Bibliography lost 5%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686EA-080F-ED41-88E6-B885C72F96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92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686EA-080F-ED41-88E6-B885C72F96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71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686EA-080F-ED41-88E6-B885C72F96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0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686EA-080F-ED41-88E6-B885C72F96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91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u.edu/gcc/handouts/concision-strategies-pdf" TargetMode="External"/><Relationship Id="rId2" Type="http://schemas.openxmlformats.org/officeDocument/2006/relationships/hyperlink" Target="http://www.ucdenver.edu/academics/colleges/CLAS/Centers/writing/resources/Documents/Handouts/Clarity%20and%20Concision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ritingcenter.oregonstate.edu/" TargetMode="External"/><Relationship Id="rId3" Type="http://schemas.openxmlformats.org/officeDocument/2006/relationships/hyperlink" Target="https://library.sdsu.edu/reference/news/what-does-peer-review-mean" TargetMode="External"/><Relationship Id="rId7" Type="http://schemas.openxmlformats.org/officeDocument/2006/relationships/hyperlink" Target="http://www.swic.edu/wp-content/uploads/2017/04/Summarizing-Paraphrasing-Synthesizing-Sources.pdf" TargetMode="External"/><Relationship Id="rId2" Type="http://schemas.openxmlformats.org/officeDocument/2006/relationships/hyperlink" Target="http://osulibrary.oregonstate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mu.edu/gcc/handouts/concision-strategies-pdf" TargetMode="External"/><Relationship Id="rId5" Type="http://schemas.openxmlformats.org/officeDocument/2006/relationships/hyperlink" Target="http://www.ucdenver.edu/academics/colleges/CLAS/Centers/writing/resources/Documents/Handouts/Clarity%20and%20Concision.pdf" TargetMode="External"/><Relationship Id="rId4" Type="http://schemas.openxmlformats.org/officeDocument/2006/relationships/hyperlink" Target="http://www.bibme.org/citation-guide/ap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Projects</a:t>
            </a:r>
          </a:p>
          <a:p>
            <a:pPr lvl="1"/>
            <a:r>
              <a:rPr lang="en-US" b="1" dirty="0" smtClean="0"/>
              <a:t>Required</a:t>
            </a:r>
            <a:r>
              <a:rPr lang="en-US" dirty="0" smtClean="0"/>
              <a:t> to attend all 4 hours of your group service learning activity</a:t>
            </a:r>
          </a:p>
          <a:p>
            <a:pPr lvl="1"/>
            <a:r>
              <a:rPr lang="en-US" dirty="0" smtClean="0"/>
              <a:t>How you divide the work for the group paper and group presentation is up to you</a:t>
            </a:r>
          </a:p>
          <a:p>
            <a:pPr lvl="1"/>
            <a:r>
              <a:rPr lang="en-US" dirty="0" smtClean="0"/>
              <a:t>Week 8: group project workday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Updated total course grade will be posted again with the grade for CT 2</a:t>
            </a:r>
          </a:p>
          <a:p>
            <a:pPr lvl="1"/>
            <a:r>
              <a:rPr lang="en-US" dirty="0" smtClean="0"/>
              <a:t>Contact Dr. Cook at any time if you would like to see a breakdown of your grade</a:t>
            </a:r>
          </a:p>
          <a:p>
            <a:endParaRPr lang="en-US" dirty="0"/>
          </a:p>
          <a:p>
            <a:r>
              <a:rPr lang="en-US" dirty="0" smtClean="0"/>
              <a:t>CT 2 due Tuesday, November 13 by 5PM on Canvas</a:t>
            </a:r>
          </a:p>
          <a:p>
            <a:pPr lvl="1"/>
            <a:r>
              <a:rPr lang="en-US" sz="1800" b="1" dirty="0" smtClean="0"/>
              <a:t>Late papers will NOT be accepted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92568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434" y="2404534"/>
            <a:ext cx="8669569" cy="1646302"/>
          </a:xfrm>
        </p:spPr>
        <p:txBody>
          <a:bodyPr/>
          <a:lstStyle/>
          <a:p>
            <a:r>
              <a:rPr lang="en-US" dirty="0" smtClean="0"/>
              <a:t>CT 2 Peer Review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Recitation Week 7</a:t>
            </a:r>
          </a:p>
        </p:txBody>
      </p:sp>
    </p:spTree>
    <p:extLst>
      <p:ext uri="{BB962C8B-B14F-4D97-AF65-F5344CB8AC3E}">
        <p14:creationId xmlns:p14="http://schemas.microsoft.com/office/powerpoint/2010/main" val="27098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Concise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9315"/>
            <a:ext cx="8596668" cy="446053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Concise writing is not just about shortening sentences. It will also strengthen your argument and improve overall clarity!</a:t>
            </a:r>
          </a:p>
          <a:p>
            <a:endParaRPr lang="en-US" dirty="0" smtClean="0"/>
          </a:p>
          <a:p>
            <a:r>
              <a:rPr lang="en-US" dirty="0" smtClean="0"/>
              <a:t>Eliminate redundancies</a:t>
            </a:r>
          </a:p>
          <a:p>
            <a:pPr lvl="1"/>
            <a:r>
              <a:rPr lang="en-US" dirty="0" smtClean="0"/>
              <a:t>various differences, each individual, already existing</a:t>
            </a:r>
          </a:p>
          <a:p>
            <a:r>
              <a:rPr lang="en-US" dirty="0" smtClean="0"/>
              <a:t>Reduce prepositional phrases, adjectives, nominalizations, and needlessly complex words</a:t>
            </a:r>
          </a:p>
          <a:p>
            <a:r>
              <a:rPr lang="en-US" dirty="0" smtClean="0"/>
              <a:t>Reduce verb phrases</a:t>
            </a:r>
          </a:p>
          <a:p>
            <a:pPr lvl="1"/>
            <a:r>
              <a:rPr lang="en-US" dirty="0" smtClean="0"/>
              <a:t>have knowledge of (know), can be compared to (resemble), are indicative of (indicate)</a:t>
            </a:r>
          </a:p>
          <a:p>
            <a:r>
              <a:rPr lang="en-US" dirty="0" smtClean="0"/>
              <a:t>Eliminate circumlocutions</a:t>
            </a:r>
          </a:p>
          <a:p>
            <a:pPr lvl="1"/>
            <a:r>
              <a:rPr lang="en-US" dirty="0" smtClean="0"/>
              <a:t>at this point in time (now), in the event that (if), due to the fact that (because)</a:t>
            </a:r>
          </a:p>
          <a:p>
            <a:r>
              <a:rPr lang="en-US" dirty="0" smtClean="0"/>
              <a:t>Use active voice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6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this sentence more concise!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9316"/>
            <a:ext cx="8792130" cy="4974956"/>
          </a:xfrm>
        </p:spPr>
        <p:txBody>
          <a:bodyPr/>
          <a:lstStyle/>
          <a:p>
            <a:r>
              <a:rPr lang="en-US" sz="2000" dirty="0" smtClean="0"/>
              <a:t>Bob can deduct the $23,000 for the cost of the pool at the new home as a medical expense (19 words)</a:t>
            </a:r>
          </a:p>
          <a:p>
            <a:pPr lvl="1"/>
            <a:r>
              <a:rPr lang="en-US" dirty="0" smtClean="0"/>
              <a:t>Bob can deduct the $23,000 cost of the new home’s pool as a medical expense (15 words)</a:t>
            </a:r>
          </a:p>
          <a:p>
            <a:pPr lvl="1"/>
            <a:endParaRPr lang="en-US" sz="1200" dirty="0" smtClean="0"/>
          </a:p>
          <a:p>
            <a:r>
              <a:rPr lang="en-US" sz="2000" dirty="0" smtClean="0"/>
              <a:t>The customization of the logo is done by the designers (10 words)</a:t>
            </a:r>
          </a:p>
          <a:p>
            <a:pPr lvl="1"/>
            <a:r>
              <a:rPr lang="en-US" dirty="0" smtClean="0"/>
              <a:t>The designers customize the logo (5 words)</a:t>
            </a:r>
          </a:p>
          <a:p>
            <a:pPr lvl="1"/>
            <a:endParaRPr lang="en-US" sz="1200" dirty="0" smtClean="0"/>
          </a:p>
          <a:p>
            <a:r>
              <a:rPr lang="en-US" sz="2000" dirty="0" smtClean="0"/>
              <a:t>When there is a very strong build-up at the front of the plane, it is what is known as a shock wave (22 words)</a:t>
            </a:r>
          </a:p>
          <a:p>
            <a:pPr lvl="1"/>
            <a:r>
              <a:rPr lang="en-US" dirty="0" smtClean="0"/>
              <a:t>A very strong build-up at the front of a plane is known as a shock wave (16 words)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0414" y="5997844"/>
            <a:ext cx="7888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</a:t>
            </a:r>
            <a:r>
              <a:rPr lang="en-US" sz="1200" dirty="0" smtClean="0"/>
              <a:t>ources</a:t>
            </a:r>
            <a:r>
              <a:rPr lang="en-US" sz="1200" dirty="0"/>
              <a:t>: </a:t>
            </a:r>
            <a:r>
              <a:rPr lang="en-US" sz="1200" dirty="0">
                <a:hlinkClick r:id="rId2" invalidUrl="http://www.ucdenver.edu/academics/colleges/CLAS/Centers/writing/resources/Documents/Handouts/Clarity and Concision.pdf"/>
              </a:rPr>
              <a:t>http://</a:t>
            </a:r>
            <a:r>
              <a:rPr lang="en-US" sz="1200" dirty="0" smtClean="0">
                <a:hlinkClick r:id="rId2" invalidUrl="http://www.ucdenver.edu/academics/colleges/CLAS/Centers/writing/resources/Documents/Handouts/Clarity and Concision.pdf"/>
              </a:rPr>
              <a:t>www.ucdenver.edu/academics/colleges/CLAS/Centers/writing/resources/Documents/Handouts/Clarity%20and%20Concision.pdf</a:t>
            </a:r>
            <a:endParaRPr lang="en-US" sz="1200" dirty="0" smtClean="0"/>
          </a:p>
          <a:p>
            <a:r>
              <a:rPr lang="en-US" sz="1200" dirty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www.cmu.edu/gcc/handouts/concision-strategies-pdf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79103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2 and 3 Grade Sheet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77334" y="1782305"/>
            <a:ext cx="4184035" cy="4757980"/>
          </a:xfrm>
        </p:spPr>
        <p:txBody>
          <a:bodyPr>
            <a:normAutofit/>
          </a:bodyPr>
          <a:lstStyle/>
          <a:p>
            <a:r>
              <a:rPr lang="en-US" dirty="0" smtClean="0"/>
              <a:t>No points for Logistics, instead:</a:t>
            </a:r>
          </a:p>
          <a:p>
            <a:pPr lvl="1"/>
            <a:r>
              <a:rPr lang="en-US" dirty="0" smtClean="0"/>
              <a:t>−1% each for missing name, ID#, recitation day/time, TA name, or question #</a:t>
            </a:r>
          </a:p>
          <a:p>
            <a:pPr lvl="1"/>
            <a:r>
              <a:rPr lang="en-US" dirty="0" smtClean="0"/>
              <a:t>−2.5% each for missing total word count or paper title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Content (65%)</a:t>
            </a:r>
          </a:p>
          <a:p>
            <a:pPr lvl="1"/>
            <a:r>
              <a:rPr lang="en-US" dirty="0" smtClean="0"/>
              <a:t>Interpretation 5%</a:t>
            </a:r>
          </a:p>
          <a:p>
            <a:pPr lvl="1"/>
            <a:r>
              <a:rPr lang="en-US" dirty="0" smtClean="0"/>
              <a:t>Analysis 45%</a:t>
            </a:r>
          </a:p>
          <a:p>
            <a:pPr lvl="1"/>
            <a:r>
              <a:rPr lang="en-US" dirty="0" smtClean="0"/>
              <a:t>Evaluation 5%</a:t>
            </a:r>
          </a:p>
          <a:p>
            <a:pPr lvl="1"/>
            <a:r>
              <a:rPr lang="en-US" dirty="0" smtClean="0"/>
              <a:t>Inference 5%</a:t>
            </a:r>
          </a:p>
          <a:p>
            <a:pPr lvl="1"/>
            <a:r>
              <a:rPr lang="en-US" dirty="0" smtClean="0"/>
              <a:t>Explanation 5%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89970" y="1782305"/>
            <a:ext cx="4184034" cy="4757980"/>
          </a:xfrm>
        </p:spPr>
        <p:txBody>
          <a:bodyPr>
            <a:normAutofit/>
          </a:bodyPr>
          <a:lstStyle/>
          <a:p>
            <a:r>
              <a:rPr lang="en-US" dirty="0" smtClean="0"/>
              <a:t>Wow factor 10%</a:t>
            </a:r>
          </a:p>
          <a:p>
            <a:endParaRPr lang="en-US" dirty="0"/>
          </a:p>
          <a:p>
            <a:r>
              <a:rPr lang="en-US" dirty="0" smtClean="0"/>
              <a:t>Style/Format (25%)</a:t>
            </a:r>
          </a:p>
          <a:p>
            <a:pPr lvl="1"/>
            <a:r>
              <a:rPr lang="en-US" dirty="0" smtClean="0"/>
              <a:t>Grammar 15%</a:t>
            </a:r>
          </a:p>
          <a:p>
            <a:pPr lvl="1"/>
            <a:r>
              <a:rPr lang="en-US" dirty="0" smtClean="0"/>
              <a:t>In-text citation 5%</a:t>
            </a:r>
          </a:p>
          <a:p>
            <a:pPr lvl="1"/>
            <a:r>
              <a:rPr lang="en-US" dirty="0" smtClean="0"/>
              <a:t>Bibliography 5%</a:t>
            </a:r>
          </a:p>
          <a:p>
            <a:pPr lvl="1"/>
            <a:endParaRPr lang="en-US" dirty="0"/>
          </a:p>
          <a:p>
            <a:r>
              <a:rPr lang="en-US" dirty="0" smtClean="0"/>
              <a:t>−1% for each word over/under</a:t>
            </a:r>
          </a:p>
          <a:p>
            <a:r>
              <a:rPr lang="en-US" dirty="0" smtClean="0"/>
              <a:t>−15% if missing Acknowledgement sheet</a:t>
            </a:r>
          </a:p>
          <a:p>
            <a:r>
              <a:rPr lang="en-US" dirty="0" smtClean="0"/>
              <a:t>−5% is Acknowledgement sheet is not signed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23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534331"/>
            <a:ext cx="4184035" cy="51996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b="1" u="sng" dirty="0" smtClean="0">
                <a:solidFill>
                  <a:schemeClr val="accent5">
                    <a:lumMod val="75000"/>
                  </a:schemeClr>
                </a:solidFill>
              </a:rPr>
              <a:t>Correct format:</a:t>
            </a:r>
          </a:p>
          <a:p>
            <a:r>
              <a:rPr lang="en-US" dirty="0" smtClean="0"/>
              <a:t>Header</a:t>
            </a:r>
          </a:p>
          <a:p>
            <a:pPr lvl="1"/>
            <a:r>
              <a:rPr lang="en-US" dirty="0" smtClean="0"/>
              <a:t>Student Name</a:t>
            </a:r>
          </a:p>
          <a:p>
            <a:pPr lvl="1"/>
            <a:r>
              <a:rPr lang="en-US" dirty="0" smtClean="0"/>
              <a:t>Student ID #</a:t>
            </a:r>
          </a:p>
          <a:p>
            <a:pPr lvl="1"/>
            <a:r>
              <a:rPr lang="en-US" dirty="0" smtClean="0"/>
              <a:t>TA Name; Recitation time and day</a:t>
            </a:r>
          </a:p>
          <a:p>
            <a:pPr lvl="1"/>
            <a:r>
              <a:rPr lang="en-US" b="1" dirty="0" smtClean="0"/>
              <a:t>Group Name</a:t>
            </a:r>
          </a:p>
          <a:p>
            <a:pPr lvl="1"/>
            <a:r>
              <a:rPr lang="en-US" dirty="0" smtClean="0"/>
              <a:t>Question #; Total word count</a:t>
            </a:r>
          </a:p>
          <a:p>
            <a:r>
              <a:rPr lang="en-US" dirty="0" smtClean="0"/>
              <a:t>Title</a:t>
            </a:r>
          </a:p>
          <a:p>
            <a:r>
              <a:rPr lang="en-US" dirty="0" smtClean="0"/>
              <a:t>Interpretation (section word count)</a:t>
            </a:r>
          </a:p>
          <a:p>
            <a:r>
              <a:rPr lang="en-US" dirty="0" smtClean="0"/>
              <a:t>Analysis (section word count)</a:t>
            </a:r>
          </a:p>
          <a:p>
            <a:r>
              <a:rPr lang="en-US" dirty="0" smtClean="0"/>
              <a:t>Evaluation (section word count)</a:t>
            </a:r>
          </a:p>
          <a:p>
            <a:r>
              <a:rPr lang="en-US" dirty="0" smtClean="0"/>
              <a:t>Inference (section word count)</a:t>
            </a:r>
          </a:p>
          <a:p>
            <a:r>
              <a:rPr lang="en-US" dirty="0" smtClean="0"/>
              <a:t>Explanation (section word count)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856527"/>
            <a:ext cx="4332999" cy="58774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b="1" u="sng" dirty="0" smtClean="0">
                <a:solidFill>
                  <a:schemeClr val="accent5">
                    <a:lumMod val="75000"/>
                  </a:schemeClr>
                </a:solidFill>
              </a:rPr>
              <a:t>Correct question number:</a:t>
            </a:r>
          </a:p>
          <a:p>
            <a:r>
              <a:rPr lang="en-US" dirty="0" smtClean="0"/>
              <a:t>Q# 0-1, 0-2, 0-3: ID# 0 or 5</a:t>
            </a:r>
          </a:p>
          <a:p>
            <a:r>
              <a:rPr lang="en-US" dirty="0" smtClean="0"/>
              <a:t>Q# 1-1, 1-2, 1-3: ID# 1 or 6</a:t>
            </a:r>
          </a:p>
          <a:p>
            <a:r>
              <a:rPr lang="en-US" dirty="0" smtClean="0"/>
              <a:t>Q# 2-1, 2-2, 2-3: ID# 2 or 7</a:t>
            </a:r>
          </a:p>
          <a:p>
            <a:r>
              <a:rPr lang="en-US" dirty="0" smtClean="0"/>
              <a:t>Q# 3-1, 3-2, 3-3: ID# 3 or 8</a:t>
            </a:r>
          </a:p>
          <a:p>
            <a:r>
              <a:rPr lang="en-US" dirty="0" smtClean="0"/>
              <a:t>Q# 4-1, 4-2, 4-3: ID# 4 or 9</a:t>
            </a:r>
          </a:p>
          <a:p>
            <a:endParaRPr lang="en-US" dirty="0"/>
          </a:p>
          <a:p>
            <a:r>
              <a:rPr lang="en-US" dirty="0" smtClean="0"/>
              <a:t>Total word count: 500-550 words</a:t>
            </a:r>
          </a:p>
          <a:p>
            <a:r>
              <a:rPr lang="en-US" dirty="0" smtClean="0"/>
              <a:t>Analysis word count: 400-450 words</a:t>
            </a:r>
          </a:p>
          <a:p>
            <a:r>
              <a:rPr lang="en-US" b="1" dirty="0" smtClean="0"/>
              <a:t>−1% for each word over/under</a:t>
            </a:r>
          </a:p>
          <a:p>
            <a:endParaRPr lang="en-US" sz="2200" b="1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200" b="1" u="sng" dirty="0" smtClean="0">
                <a:solidFill>
                  <a:schemeClr val="accent5">
                    <a:lumMod val="75000"/>
                  </a:schemeClr>
                </a:solidFill>
              </a:rPr>
              <a:t>In-text citations</a:t>
            </a:r>
            <a:r>
              <a:rPr lang="en-US" sz="2200" dirty="0" smtClean="0"/>
              <a:t>: </a:t>
            </a:r>
          </a:p>
          <a:p>
            <a:pPr marL="0" indent="0">
              <a:buNone/>
            </a:pPr>
            <a:r>
              <a:rPr lang="en-US" sz="2200" dirty="0" smtClean="0"/>
              <a:t>(Author(s) last name(s) publication year, page#)</a:t>
            </a:r>
          </a:p>
          <a:p>
            <a:r>
              <a:rPr lang="en-US" dirty="0" smtClean="0"/>
              <a:t>If more than 3 authors, list first author’s last name then “et al.”</a:t>
            </a:r>
            <a:endParaRPr lang="en-US" dirty="0"/>
          </a:p>
          <a:p>
            <a:pPr marL="0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01420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717142"/>
          </a:xfrm>
        </p:spPr>
        <p:txBody>
          <a:bodyPr>
            <a:normAutofit/>
          </a:bodyPr>
          <a:lstStyle/>
          <a:p>
            <a:r>
              <a:rPr lang="en-US" sz="2200" dirty="0" smtClean="0"/>
              <a:t>Bibliography</a:t>
            </a:r>
          </a:p>
          <a:p>
            <a:pPr lvl="1"/>
            <a:r>
              <a:rPr lang="en-US" sz="2000" dirty="0" smtClean="0"/>
              <a:t>Author Last Name, First Initial of Author First Name. (Publication year). Article title. </a:t>
            </a:r>
            <a:r>
              <a:rPr lang="en-US" sz="2000" i="1" dirty="0" smtClean="0"/>
              <a:t>Journal Name</a:t>
            </a:r>
            <a:r>
              <a:rPr lang="en-US" sz="2000" dirty="0" smtClean="0"/>
              <a:t>, </a:t>
            </a:r>
            <a:r>
              <a:rPr lang="en-US" sz="2000" i="1" dirty="0" smtClean="0"/>
              <a:t>Volume number</a:t>
            </a:r>
            <a:r>
              <a:rPr lang="en-US" sz="2000" dirty="0" smtClean="0"/>
              <a:t>(issue number), article page range.</a:t>
            </a:r>
          </a:p>
          <a:p>
            <a:pPr lvl="1"/>
            <a:r>
              <a:rPr lang="en-US" sz="1800" dirty="0" smtClean="0"/>
              <a:t>Article title should be in sentence case</a:t>
            </a:r>
          </a:p>
          <a:p>
            <a:pPr lvl="1"/>
            <a:r>
              <a:rPr lang="en-US" sz="1800" dirty="0" smtClean="0"/>
              <a:t>Journal name and volume number should be italicized</a:t>
            </a:r>
          </a:p>
          <a:p>
            <a:pPr lvl="1"/>
            <a:r>
              <a:rPr lang="en-US" sz="1800" dirty="0" smtClean="0"/>
              <a:t>Do not need to include DOI number (no points were lost on CT1)</a:t>
            </a:r>
          </a:p>
          <a:p>
            <a:pPr lvl="1"/>
            <a:r>
              <a:rPr lang="en-US" sz="1800" dirty="0" smtClean="0"/>
              <a:t>Sources must be alphabetized</a:t>
            </a:r>
          </a:p>
          <a:p>
            <a:endParaRPr lang="en-US" sz="1800" dirty="0"/>
          </a:p>
          <a:p>
            <a:r>
              <a:rPr lang="en-US" sz="2200" dirty="0" smtClean="0"/>
              <a:t>Must include </a:t>
            </a:r>
            <a:r>
              <a:rPr lang="en-US" sz="2200" b="1" u="sng" dirty="0" smtClean="0">
                <a:solidFill>
                  <a:schemeClr val="accent5">
                    <a:lumMod val="75000"/>
                  </a:schemeClr>
                </a:solidFill>
              </a:rPr>
              <a:t>4 peer reviewed sources from the last 10 years</a:t>
            </a:r>
          </a:p>
        </p:txBody>
      </p:sp>
    </p:spTree>
    <p:extLst>
      <p:ext uri="{BB962C8B-B14F-4D97-AF65-F5344CB8AC3E}">
        <p14:creationId xmlns:p14="http://schemas.microsoft.com/office/powerpoint/2010/main" val="189886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Content</a:t>
            </a:r>
          </a:p>
          <a:p>
            <a:endParaRPr lang="en-US" sz="2200" dirty="0" smtClean="0"/>
          </a:p>
          <a:p>
            <a:pPr lvl="1"/>
            <a:r>
              <a:rPr lang="en-US" sz="2000" dirty="0" smtClean="0"/>
              <a:t>Take approximately 10 minutes to review each paper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Answer the questions on the back of the worksheet sheet with as much detail as possible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Is their writing </a:t>
            </a:r>
            <a:r>
              <a:rPr lang="en-US" sz="2000" b="1" u="sng" dirty="0" smtClean="0"/>
              <a:t>concise</a:t>
            </a:r>
            <a:r>
              <a:rPr lang="en-US" sz="2000" dirty="0" smtClean="0"/>
              <a:t>?? Highlight any changes that could be made to improve concision</a:t>
            </a:r>
          </a:p>
        </p:txBody>
      </p:sp>
    </p:spTree>
    <p:extLst>
      <p:ext uri="{BB962C8B-B14F-4D97-AF65-F5344CB8AC3E}">
        <p14:creationId xmlns:p14="http://schemas.microsoft.com/office/powerpoint/2010/main" val="157420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15342"/>
            <a:ext cx="8596668" cy="564265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Finding peer-reviewed sources:</a:t>
            </a:r>
          </a:p>
          <a:p>
            <a:pPr lvl="1"/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://osulibrary.oregonstate.edu/</a:t>
            </a:r>
            <a:r>
              <a:rPr lang="en-US" u="sng" dirty="0"/>
              <a:t> </a:t>
            </a:r>
            <a:endParaRPr lang="en-US" u="sng" dirty="0" smtClean="0"/>
          </a:p>
          <a:p>
            <a:pPr lvl="1"/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library.sdsu.edu/reference/news/what-does-peer-review-mean</a:t>
            </a:r>
            <a:endParaRPr lang="en-US" u="sng" dirty="0" smtClean="0"/>
          </a:p>
          <a:p>
            <a:pPr lvl="1"/>
            <a:endParaRPr lang="en-US" sz="800" u="sng" dirty="0" smtClean="0"/>
          </a:p>
          <a:p>
            <a:r>
              <a:rPr lang="en-US" dirty="0"/>
              <a:t>APA format: </a:t>
            </a:r>
            <a:r>
              <a:rPr lang="en-US" dirty="0">
                <a:hlinkClick r:id="rId4"/>
              </a:rPr>
              <a:t>http://www.bibme.org/citation-guide/apa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endParaRPr lang="en-US" sz="800" dirty="0" smtClean="0"/>
          </a:p>
          <a:p>
            <a:r>
              <a:rPr lang="en-US" dirty="0" smtClean="0"/>
              <a:t>Writing concisely:</a:t>
            </a:r>
          </a:p>
          <a:p>
            <a:pPr lvl="1"/>
            <a:r>
              <a:rPr lang="en-US" dirty="0" smtClean="0">
                <a:hlinkClick r:id="rId5" invalidUrl="http://www.ucdenver.edu/academics/colleges/CLAS/Centers/writing/resources/Documents/Handouts/Clarity and Concision.pdf"/>
              </a:rPr>
              <a:t>http</a:t>
            </a:r>
            <a:r>
              <a:rPr lang="en-US" dirty="0">
                <a:hlinkClick r:id="rId5" invalidUrl="http://www.ucdenver.edu/academics/colleges/CLAS/Centers/writing/resources/Documents/Handouts/Clarity and Concision.pdf"/>
              </a:rPr>
              <a:t>://</a:t>
            </a:r>
            <a:r>
              <a:rPr lang="en-US" dirty="0">
                <a:hlinkClick r:id="rId5" invalidUrl="http://www.ucdenver.edu/academics/colleges/CLAS/Centers/writing/resources/Documents/Handouts/Clarity and Concision.pdf"/>
              </a:rPr>
              <a:t>www.ucdenver.edu/academics/colleges/CLAS/Centers/writing/resources/Documents/Handouts/Clarity%20and%20Concision.pdf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https://www.cmu.edu/gcc/handouts/concision-strategies-pdf</a:t>
            </a:r>
            <a:endParaRPr lang="en-US" dirty="0"/>
          </a:p>
          <a:p>
            <a:endParaRPr lang="en-US" sz="800" dirty="0" smtClean="0"/>
          </a:p>
          <a:p>
            <a:r>
              <a:rPr lang="en-US" dirty="0" smtClean="0"/>
              <a:t>How to paraphrase, summarize, </a:t>
            </a:r>
            <a:r>
              <a:rPr lang="en-US" dirty="0"/>
              <a:t>and </a:t>
            </a:r>
            <a:r>
              <a:rPr lang="en-US" dirty="0" smtClean="0"/>
              <a:t>synthesize: </a:t>
            </a:r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www.swic.edu/wp-content/uploads/2017/04/Summarizing-Paraphrasing-Synthesizing-Sources.pdf</a:t>
            </a:r>
            <a:endParaRPr lang="en-US" dirty="0" smtClean="0"/>
          </a:p>
          <a:p>
            <a:endParaRPr lang="en-US" sz="800" dirty="0" smtClean="0"/>
          </a:p>
          <a:p>
            <a:r>
              <a:rPr lang="en-US" dirty="0"/>
              <a:t>OSU Writing Center: </a:t>
            </a:r>
            <a:r>
              <a:rPr lang="en-US" dirty="0">
                <a:hlinkClick r:id="rId8"/>
              </a:rPr>
              <a:t>http://writingcenter.oregonstate.edu</a:t>
            </a:r>
            <a:r>
              <a:rPr lang="en-US" dirty="0" smtClean="0">
                <a:hlinkClick r:id="rId8"/>
              </a:rPr>
              <a:t>/</a:t>
            </a:r>
            <a:endParaRPr lang="en-US" dirty="0" smtClean="0"/>
          </a:p>
          <a:p>
            <a:endParaRPr lang="en-US" sz="700" dirty="0"/>
          </a:p>
          <a:p>
            <a:r>
              <a:rPr lang="en-US" dirty="0" smtClean="0"/>
              <a:t>The grading rubric on Canvas</a:t>
            </a:r>
            <a:endParaRPr lang="en-US" dirty="0"/>
          </a:p>
          <a:p>
            <a:endParaRPr lang="en-US" sz="700" dirty="0"/>
          </a:p>
          <a:p>
            <a:r>
              <a:rPr lang="en-US" dirty="0" smtClean="0"/>
              <a:t>Your TA’s!</a:t>
            </a:r>
          </a:p>
          <a:p>
            <a:pPr lvl="1"/>
            <a:r>
              <a:rPr lang="en-US" dirty="0" smtClean="0"/>
              <a:t>Max’s office hours: Thursdays 10-12, or by appointment (Strand 339)</a:t>
            </a:r>
          </a:p>
          <a:p>
            <a:pPr lvl="1"/>
            <a:r>
              <a:rPr lang="en-US" dirty="0" smtClean="0"/>
              <a:t>Jenn’s office hours: Mondays 2-3, Tuesdays 9-10, or by appointment (Strand 318A)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84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4686</TotalTime>
  <Words>893</Words>
  <Application>Microsoft Office PowerPoint</Application>
  <PresentationFormat>Custom</PresentationFormat>
  <Paragraphs>136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Course Reminders</vt:lpstr>
      <vt:lpstr>CT 2 Peer Review Workshop</vt:lpstr>
      <vt:lpstr>Tips for Concise Writing</vt:lpstr>
      <vt:lpstr>Make this sentence more concise!</vt:lpstr>
      <vt:lpstr>CT 2 and 3 Grade Sheet</vt:lpstr>
      <vt:lpstr>Part 1</vt:lpstr>
      <vt:lpstr>Part 2</vt:lpstr>
      <vt:lpstr>Part 3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Moskel</dc:creator>
  <cp:lastModifiedBy>cooks</cp:lastModifiedBy>
  <cp:revision>114</cp:revision>
  <dcterms:created xsi:type="dcterms:W3CDTF">2018-10-08T15:36:06Z</dcterms:created>
  <dcterms:modified xsi:type="dcterms:W3CDTF">2018-11-07T17:34:55Z</dcterms:modified>
</cp:coreProperties>
</file>