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sldIdLst>
    <p:sldId id="315" r:id="rId2"/>
    <p:sldId id="317" r:id="rId3"/>
    <p:sldId id="256" r:id="rId4"/>
    <p:sldId id="379" r:id="rId5"/>
    <p:sldId id="329" r:id="rId6"/>
    <p:sldId id="257" r:id="rId7"/>
    <p:sldId id="325" r:id="rId8"/>
    <p:sldId id="326" r:id="rId9"/>
    <p:sldId id="324" r:id="rId10"/>
    <p:sldId id="327" r:id="rId11"/>
    <p:sldId id="283" r:id="rId12"/>
    <p:sldId id="344" r:id="rId13"/>
    <p:sldId id="345" r:id="rId14"/>
    <p:sldId id="258" r:id="rId15"/>
    <p:sldId id="346" r:id="rId16"/>
    <p:sldId id="378" r:id="rId17"/>
    <p:sldId id="347" r:id="rId18"/>
    <p:sldId id="349" r:id="rId19"/>
    <p:sldId id="365" r:id="rId20"/>
    <p:sldId id="380" r:id="rId21"/>
    <p:sldId id="382" r:id="rId22"/>
    <p:sldId id="383" r:id="rId23"/>
    <p:sldId id="336" r:id="rId24"/>
    <p:sldId id="265" r:id="rId25"/>
    <p:sldId id="266" r:id="rId26"/>
    <p:sldId id="267" r:id="rId27"/>
    <p:sldId id="268" r:id="rId28"/>
    <p:sldId id="304" r:id="rId29"/>
    <p:sldId id="385" r:id="rId30"/>
    <p:sldId id="355" r:id="rId31"/>
    <p:sldId id="263" r:id="rId32"/>
    <p:sldId id="262" r:id="rId33"/>
    <p:sldId id="271" r:id="rId34"/>
    <p:sldId id="310" r:id="rId35"/>
    <p:sldId id="335" r:id="rId36"/>
    <p:sldId id="356" r:id="rId37"/>
    <p:sldId id="357" r:id="rId38"/>
    <p:sldId id="358" r:id="rId39"/>
    <p:sldId id="286" r:id="rId40"/>
    <p:sldId id="367" r:id="rId41"/>
    <p:sldId id="368" r:id="rId42"/>
    <p:sldId id="369" r:id="rId43"/>
    <p:sldId id="370" r:id="rId44"/>
    <p:sldId id="376" r:id="rId45"/>
    <p:sldId id="377" r:id="rId46"/>
    <p:sldId id="381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0" autoAdjust="0"/>
  </p:normalViewPr>
  <p:slideViewPr>
    <p:cSldViewPr>
      <p:cViewPr>
        <p:scale>
          <a:sx n="91" d="100"/>
          <a:sy n="91" d="100"/>
        </p:scale>
        <p:origin x="-1210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Geo300\Lectures\Global%20Wind-2012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Geo300\Lectures\Global%20Wind-2012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eo300\Lectures\Global%20Wind-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033967163679008"/>
          <c:y val="7.6313858949711544E-2"/>
          <c:w val="0.77550918635170607"/>
          <c:h val="0.837200787401574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China</c:v>
                </c:pt>
                <c:pt idx="1">
                  <c:v>US</c:v>
                </c:pt>
                <c:pt idx="2">
                  <c:v>Germany</c:v>
                </c:pt>
                <c:pt idx="3">
                  <c:v>Spain</c:v>
                </c:pt>
                <c:pt idx="4">
                  <c:v>India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37</c:v>
                </c:pt>
                <c:pt idx="1">
                  <c:v>38</c:v>
                </c:pt>
                <c:pt idx="2">
                  <c:v>26</c:v>
                </c:pt>
                <c:pt idx="3">
                  <c:v>20</c:v>
                </c:pt>
                <c:pt idx="4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China</c:v>
                </c:pt>
                <c:pt idx="1">
                  <c:v>US</c:v>
                </c:pt>
                <c:pt idx="2">
                  <c:v>Germany</c:v>
                </c:pt>
                <c:pt idx="3">
                  <c:v>Spain</c:v>
                </c:pt>
                <c:pt idx="4">
                  <c:v>India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17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China</c:v>
                </c:pt>
                <c:pt idx="1">
                  <c:v>US</c:v>
                </c:pt>
                <c:pt idx="2">
                  <c:v>Germany</c:v>
                </c:pt>
                <c:pt idx="3">
                  <c:v>Spain</c:v>
                </c:pt>
                <c:pt idx="4">
                  <c:v>India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20</c:v>
                </c:pt>
                <c:pt idx="1">
                  <c:v>13</c:v>
                </c:pt>
                <c:pt idx="2">
                  <c:v>2</c:v>
                </c:pt>
                <c:pt idx="3">
                  <c:v>1</c:v>
                </c:pt>
                <c:pt idx="4">
                  <c:v>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China</c:v>
                </c:pt>
                <c:pt idx="1">
                  <c:v>US</c:v>
                </c:pt>
                <c:pt idx="2">
                  <c:v>Germany</c:v>
                </c:pt>
                <c:pt idx="3">
                  <c:v>Spain</c:v>
                </c:pt>
                <c:pt idx="4">
                  <c:v>India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11</c:v>
                </c:pt>
                <c:pt idx="1">
                  <c:v>1</c:v>
                </c:pt>
                <c:pt idx="2">
                  <c:v>4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China</c:v>
                </c:pt>
                <c:pt idx="1">
                  <c:v>US</c:v>
                </c:pt>
                <c:pt idx="2">
                  <c:v>Germany</c:v>
                </c:pt>
                <c:pt idx="3">
                  <c:v>Spain</c:v>
                </c:pt>
                <c:pt idx="4">
                  <c:v>India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23</c:v>
                </c:pt>
                <c:pt idx="1">
                  <c:v>9</c:v>
                </c:pt>
                <c:pt idx="2">
                  <c:v>5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China</c:v>
                </c:pt>
                <c:pt idx="1">
                  <c:v>US</c:v>
                </c:pt>
                <c:pt idx="2">
                  <c:v>Germany</c:v>
                </c:pt>
                <c:pt idx="3">
                  <c:v>Spain</c:v>
                </c:pt>
                <c:pt idx="4">
                  <c:v>India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37</c:v>
                </c:pt>
                <c:pt idx="1">
                  <c:v>10</c:v>
                </c:pt>
                <c:pt idx="2">
                  <c:v>6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982912"/>
        <c:axId val="32984448"/>
      </c:barChart>
      <c:catAx>
        <c:axId val="32982912"/>
        <c:scaling>
          <c:orientation val="minMax"/>
        </c:scaling>
        <c:delete val="0"/>
        <c:axPos val="b"/>
        <c:majorTickMark val="out"/>
        <c:minorTickMark val="none"/>
        <c:tickLblPos val="nextTo"/>
        <c:crossAx val="32984448"/>
        <c:crosses val="autoZero"/>
        <c:auto val="1"/>
        <c:lblAlgn val="ctr"/>
        <c:lblOffset val="100"/>
        <c:noMultiLvlLbl val="0"/>
      </c:catAx>
      <c:valAx>
        <c:axId val="32984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982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130940414363101"/>
          <c:y val="0.31947981229680167"/>
          <c:w val="0.11042134360864467"/>
          <c:h val="0.439898639773717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40</c:v>
                </c:pt>
                <c:pt idx="3">
                  <c:v>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World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50</c:v>
                </c:pt>
                <c:pt idx="2">
                  <c:v>175</c:v>
                </c:pt>
                <c:pt idx="3">
                  <c:v>432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049088"/>
        <c:axId val="37050624"/>
      </c:barChart>
      <c:catAx>
        <c:axId val="3704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050624"/>
        <c:crosses val="autoZero"/>
        <c:auto val="1"/>
        <c:lblAlgn val="ctr"/>
        <c:lblOffset val="100"/>
        <c:noMultiLvlLbl val="0"/>
      </c:catAx>
      <c:valAx>
        <c:axId val="37050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049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China</c:v>
                </c:pt>
                <c:pt idx="1">
                  <c:v>US</c:v>
                </c:pt>
                <c:pt idx="2">
                  <c:v>Germany</c:v>
                </c:pt>
                <c:pt idx="3">
                  <c:v>Spain</c:v>
                </c:pt>
                <c:pt idx="4">
                  <c:v>India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22.5</c:v>
                </c:pt>
                <c:pt idx="2">
                  <c:v>22</c:v>
                </c:pt>
                <c:pt idx="3">
                  <c:v>15</c:v>
                </c:pt>
                <c:pt idx="4">
                  <c:v>8.5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China</c:v>
                </c:pt>
                <c:pt idx="1">
                  <c:v>US</c:v>
                </c:pt>
                <c:pt idx="2">
                  <c:v>Germany</c:v>
                </c:pt>
                <c:pt idx="3">
                  <c:v>Spain</c:v>
                </c:pt>
                <c:pt idx="4">
                  <c:v>India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13</c:v>
                </c:pt>
                <c:pt idx="1">
                  <c:v>12.5</c:v>
                </c:pt>
                <c:pt idx="2">
                  <c:v>2.1</c:v>
                </c:pt>
                <c:pt idx="3">
                  <c:v>2.6</c:v>
                </c:pt>
                <c:pt idx="4">
                  <c:v>1.27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China</c:v>
                </c:pt>
                <c:pt idx="1">
                  <c:v>US</c:v>
                </c:pt>
                <c:pt idx="2">
                  <c:v>Germany</c:v>
                </c:pt>
                <c:pt idx="3">
                  <c:v>Spain</c:v>
                </c:pt>
                <c:pt idx="4">
                  <c:v>India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10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2.5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China</c:v>
                </c:pt>
                <c:pt idx="1">
                  <c:v>US</c:v>
                </c:pt>
                <c:pt idx="2">
                  <c:v>Germany</c:v>
                </c:pt>
                <c:pt idx="3">
                  <c:v>Spain</c:v>
                </c:pt>
                <c:pt idx="4">
                  <c:v>India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18.899999999999999</c:v>
                </c:pt>
                <c:pt idx="1">
                  <c:v>6.5</c:v>
                </c:pt>
                <c:pt idx="2">
                  <c:v>2</c:v>
                </c:pt>
                <c:pt idx="3">
                  <c:v>1.5</c:v>
                </c:pt>
                <c:pt idx="4">
                  <c:v>2.7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FF00FF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China</c:v>
                </c:pt>
                <c:pt idx="1">
                  <c:v>US</c:v>
                </c:pt>
                <c:pt idx="2">
                  <c:v>Germany</c:v>
                </c:pt>
                <c:pt idx="3">
                  <c:v>Spain</c:v>
                </c:pt>
                <c:pt idx="4">
                  <c:v>India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22.1</c:v>
                </c:pt>
                <c:pt idx="1">
                  <c:v>16.5</c:v>
                </c:pt>
                <c:pt idx="2">
                  <c:v>2.4</c:v>
                </c:pt>
                <c:pt idx="3">
                  <c:v>1.6999999999999993</c:v>
                </c:pt>
                <c:pt idx="4">
                  <c:v>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287040"/>
        <c:axId val="37288576"/>
      </c:barChart>
      <c:catAx>
        <c:axId val="37287040"/>
        <c:scaling>
          <c:orientation val="minMax"/>
        </c:scaling>
        <c:delete val="0"/>
        <c:axPos val="b"/>
        <c:majorTickMark val="out"/>
        <c:minorTickMark val="none"/>
        <c:tickLblPos val="nextTo"/>
        <c:crossAx val="37288576"/>
        <c:crosses val="autoZero"/>
        <c:auto val="1"/>
        <c:lblAlgn val="ctr"/>
        <c:lblOffset val="100"/>
        <c:noMultiLvlLbl val="0"/>
      </c:catAx>
      <c:valAx>
        <c:axId val="37288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2870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8914878287272913E-2"/>
          <c:y val="3.596845533197239E-2"/>
          <c:w val="0.74951246719160103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Sheet1!$B$29</c:f>
              <c:strCache>
                <c:ptCount val="1"/>
                <c:pt idx="0">
                  <c:v>U.S.</c:v>
                </c:pt>
              </c:strCache>
            </c:strRef>
          </c:tx>
          <c:invertIfNegative val="0"/>
          <c:cat>
            <c:numRef>
              <c:f>Sheet1!$A$30:$A$35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2012</c:v>
                </c:pt>
              </c:numCache>
            </c:numRef>
          </c:cat>
          <c:val>
            <c:numRef>
              <c:f>Sheet1!$B$30:$B$35</c:f>
              <c:numCache>
                <c:formatCode>General</c:formatCode>
                <c:ptCount val="6"/>
                <c:pt idx="0">
                  <c:v>1.3</c:v>
                </c:pt>
                <c:pt idx="1">
                  <c:v>2</c:v>
                </c:pt>
                <c:pt idx="2">
                  <c:v>4.5</c:v>
                </c:pt>
                <c:pt idx="3">
                  <c:v>9.1</c:v>
                </c:pt>
                <c:pt idx="4">
                  <c:v>36.5</c:v>
                </c:pt>
                <c:pt idx="5">
                  <c:v>61</c:v>
                </c:pt>
              </c:numCache>
            </c:numRef>
          </c:val>
        </c:ser>
        <c:ser>
          <c:idx val="1"/>
          <c:order val="1"/>
          <c:tx>
            <c:strRef>
              <c:f>Sheet1!$C$29</c:f>
              <c:strCache>
                <c:ptCount val="1"/>
                <c:pt idx="0">
                  <c:v>World</c:v>
                </c:pt>
              </c:strCache>
            </c:strRef>
          </c:tx>
          <c:invertIfNegative val="0"/>
          <c:cat>
            <c:numRef>
              <c:f>Sheet1!$A$30:$A$35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2012</c:v>
                </c:pt>
              </c:numCache>
            </c:numRef>
          </c:cat>
          <c:val>
            <c:numRef>
              <c:f>Sheet1!$C$30:$C$35</c:f>
              <c:numCache>
                <c:formatCode>General</c:formatCode>
                <c:ptCount val="6"/>
                <c:pt idx="0">
                  <c:v>2</c:v>
                </c:pt>
                <c:pt idx="1">
                  <c:v>12</c:v>
                </c:pt>
                <c:pt idx="2">
                  <c:v>20</c:v>
                </c:pt>
                <c:pt idx="3">
                  <c:v>50</c:v>
                </c:pt>
                <c:pt idx="4">
                  <c:v>175</c:v>
                </c:pt>
                <c:pt idx="5">
                  <c:v>222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718272"/>
        <c:axId val="33719808"/>
      </c:barChart>
      <c:catAx>
        <c:axId val="3371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719808"/>
        <c:crosses val="autoZero"/>
        <c:auto val="1"/>
        <c:lblAlgn val="ctr"/>
        <c:lblOffset val="100"/>
        <c:noMultiLvlLbl val="0"/>
      </c:catAx>
      <c:valAx>
        <c:axId val="33719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7182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51319242989364"/>
          <c:y val="4.1237970253718288E-2"/>
          <c:w val="0.76062632960353638"/>
          <c:h val="0.863290920156719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China</c:v>
                </c:pt>
                <c:pt idx="1">
                  <c:v>US</c:v>
                </c:pt>
                <c:pt idx="2">
                  <c:v>Germany</c:v>
                </c:pt>
                <c:pt idx="3">
                  <c:v>Spain</c:v>
                </c:pt>
                <c:pt idx="4">
                  <c:v>India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22.5</c:v>
                </c:pt>
                <c:pt idx="2">
                  <c:v>22</c:v>
                </c:pt>
                <c:pt idx="3">
                  <c:v>15</c:v>
                </c:pt>
                <c:pt idx="4">
                  <c:v>8.5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China</c:v>
                </c:pt>
                <c:pt idx="1">
                  <c:v>US</c:v>
                </c:pt>
                <c:pt idx="2">
                  <c:v>Germany</c:v>
                </c:pt>
                <c:pt idx="3">
                  <c:v>Spain</c:v>
                </c:pt>
                <c:pt idx="4">
                  <c:v>India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13</c:v>
                </c:pt>
                <c:pt idx="1">
                  <c:v>12.5</c:v>
                </c:pt>
                <c:pt idx="2">
                  <c:v>2.1</c:v>
                </c:pt>
                <c:pt idx="3">
                  <c:v>2.6</c:v>
                </c:pt>
                <c:pt idx="4">
                  <c:v>1.27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China</c:v>
                </c:pt>
                <c:pt idx="1">
                  <c:v>US</c:v>
                </c:pt>
                <c:pt idx="2">
                  <c:v>Germany</c:v>
                </c:pt>
                <c:pt idx="3">
                  <c:v>Spain</c:v>
                </c:pt>
                <c:pt idx="4">
                  <c:v>India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10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2.5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China</c:v>
                </c:pt>
                <c:pt idx="1">
                  <c:v>US</c:v>
                </c:pt>
                <c:pt idx="2">
                  <c:v>Germany</c:v>
                </c:pt>
                <c:pt idx="3">
                  <c:v>Spain</c:v>
                </c:pt>
                <c:pt idx="4">
                  <c:v>India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18.899999999999999</c:v>
                </c:pt>
                <c:pt idx="1">
                  <c:v>6.5</c:v>
                </c:pt>
                <c:pt idx="2">
                  <c:v>2</c:v>
                </c:pt>
                <c:pt idx="3">
                  <c:v>1.5</c:v>
                </c:pt>
                <c:pt idx="4">
                  <c:v>2.7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China</c:v>
                </c:pt>
                <c:pt idx="1">
                  <c:v>US</c:v>
                </c:pt>
                <c:pt idx="2">
                  <c:v>Germany</c:v>
                </c:pt>
                <c:pt idx="3">
                  <c:v>Spain</c:v>
                </c:pt>
                <c:pt idx="4">
                  <c:v>India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22.1</c:v>
                </c:pt>
                <c:pt idx="1">
                  <c:v>16.5</c:v>
                </c:pt>
                <c:pt idx="2">
                  <c:v>2.4</c:v>
                </c:pt>
                <c:pt idx="3">
                  <c:v>1.6999999999999993</c:v>
                </c:pt>
                <c:pt idx="4">
                  <c:v>3.4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China</c:v>
                </c:pt>
                <c:pt idx="1">
                  <c:v>US</c:v>
                </c:pt>
                <c:pt idx="2">
                  <c:v>Germany</c:v>
                </c:pt>
                <c:pt idx="3">
                  <c:v>Spain</c:v>
                </c:pt>
                <c:pt idx="4">
                  <c:v>India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16</c:v>
                </c:pt>
                <c:pt idx="1">
                  <c:v>11.1</c:v>
                </c:pt>
                <c:pt idx="2">
                  <c:v>3.2</c:v>
                </c:pt>
                <c:pt idx="3">
                  <c:v>0.1</c:v>
                </c:pt>
                <c:pt idx="4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748864"/>
        <c:axId val="33750400"/>
      </c:barChart>
      <c:catAx>
        <c:axId val="33748864"/>
        <c:scaling>
          <c:orientation val="minMax"/>
        </c:scaling>
        <c:delete val="0"/>
        <c:axPos val="b"/>
        <c:majorTickMark val="out"/>
        <c:minorTickMark val="none"/>
        <c:tickLblPos val="nextTo"/>
        <c:crossAx val="33750400"/>
        <c:crosses val="autoZero"/>
        <c:auto val="1"/>
        <c:lblAlgn val="ctr"/>
        <c:lblOffset val="100"/>
        <c:noMultiLvlLbl val="0"/>
      </c:catAx>
      <c:valAx>
        <c:axId val="33750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748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222724133167564"/>
          <c:y val="0.10200387994978891"/>
          <c:w val="0.11566749551042961"/>
          <c:h val="0.404687892274335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 baseline="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A61AA9-FB67-4F11-BAFB-4D208A261D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0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339BC-77CE-4802-B0EA-A65CF3F71C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1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8A74A7-1A35-4ABE-A206-2701E5536E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82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B31DB-AEB7-4871-B0FF-5340F9F7F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96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78992-4933-4A25-8CB3-44E68A2D0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8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DE1E3-8204-4046-86C8-F60595AEDF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37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95FC6-C3AD-4633-B228-24862CC7A7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2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79137-646D-4592-9C95-C2D0EB207E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9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6CA6A-B0F8-4AAD-A4C2-F64A1CADCF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0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4801D9-7CCB-48FD-83A4-BDF7A07728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82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3558F-AC0E-4E40-A8C6-56EAC984B1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2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88647C-6B1C-48E0-AEED-77F515317E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0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CA9557-2EF9-40D6-AD94-BEE8006FE2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90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881D34-9EC6-4B17-B7D3-C11A3F2D94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6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56" r:id="rId12"/>
    <p:sldLayoutId id="214748375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egon.gov/ENERGY/CONS/RES/RETC.shtml" TargetMode="External"/><Relationship Id="rId2" Type="http://schemas.openxmlformats.org/officeDocument/2006/relationships/hyperlink" Target="http://www.energytrust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apps2.eere.energy.gov/wind/windexchange/wind_installed_capacity.asp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67818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b="1" smtClean="0"/>
              <a:t>Energy Options From Pacific Power</a:t>
            </a:r>
            <a:br>
              <a:rPr lang="en-US" altLang="en-US" sz="3200" b="1" smtClean="0"/>
            </a:br>
            <a:endParaRPr lang="en-US" altLang="en-US" sz="3200" b="1" i="1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79248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smtClean="0"/>
              <a:t>Blue Sky Blocks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smtClean="0"/>
              <a:t>	</a:t>
            </a:r>
            <a:r>
              <a:rPr lang="en-US" altLang="en-US" sz="2400" smtClean="0"/>
              <a:t>$1.95/100kwh (typical home uses 500-1000kwh/mo)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smtClean="0"/>
              <a:t>	</a:t>
            </a:r>
            <a:r>
              <a:rPr lang="en-US" altLang="en-US" sz="2400" smtClean="0"/>
              <a:t>Energy Source:  100% Wind.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smtClean="0"/>
              <a:t>Blue Sky Usage: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smtClean="0"/>
              <a:t>	</a:t>
            </a:r>
            <a:r>
              <a:rPr lang="en-US" altLang="en-US" sz="2400" smtClean="0"/>
              <a:t>$0.0078/kwh (about 10%) above “regular” energy cost.</a:t>
            </a:r>
            <a:endParaRPr lang="en-US" altLang="en-US" sz="24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	Energy Source:  Wind 61%; Biomass 38%; Solar 1%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smtClean="0"/>
              <a:t>Habitat: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smtClean="0"/>
              <a:t>	Rate the same as “Blue Sky Usage”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	Energy Source:  Wind 61%; Biomass 38%; Solar 1%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	Additional ‘donation’ $2.50/month to The Nature Conservancy for restoration of native salmon habitat.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Wind Power Advantages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It is perpetual</a:t>
            </a:r>
          </a:p>
          <a:p>
            <a:pPr eaLnBrk="1" hangingPunct="1"/>
            <a:r>
              <a:rPr lang="en-US" altLang="en-US" sz="2800" smtClean="0"/>
              <a:t>Wind speed increases during day as demand increases</a:t>
            </a:r>
          </a:p>
          <a:p>
            <a:pPr eaLnBrk="1" hangingPunct="1"/>
            <a:r>
              <a:rPr lang="en-US" altLang="en-US" sz="2800" smtClean="0"/>
              <a:t>Turbines inexpensive and quick to install</a:t>
            </a:r>
          </a:p>
          <a:p>
            <a:pPr eaLnBrk="1" hangingPunct="1"/>
            <a:r>
              <a:rPr lang="en-US" altLang="en-US" sz="2800" smtClean="0"/>
              <a:t>Reduced environmental impacts</a:t>
            </a:r>
          </a:p>
          <a:p>
            <a:pPr eaLnBrk="1" hangingPunct="1"/>
            <a:r>
              <a:rPr lang="en-US" altLang="en-US" smtClean="0"/>
              <a:t>Price stability </a:t>
            </a:r>
          </a:p>
          <a:p>
            <a:pPr lvl="1" eaLnBrk="1" hangingPunct="1"/>
            <a:r>
              <a:rPr lang="en-US" altLang="en-US" smtClean="0"/>
              <a:t>The wind is “free”  it costs the same this year as the next, and the next, and the next.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Wind Power Advantages (con’t)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Reduced dependence on fossil fuel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Wind Power Advantages (con’t)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Reduced dependence on fossil fuel</a:t>
            </a:r>
          </a:p>
          <a:p>
            <a:pPr eaLnBrk="1" hangingPunct="1"/>
            <a:r>
              <a:rPr lang="en-US" altLang="en-US" smtClean="0"/>
              <a:t>More jobs per unit of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Wind Power Advantages (con’t)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Reduced dependence on fossil fuel</a:t>
            </a:r>
          </a:p>
          <a:p>
            <a:pPr eaLnBrk="1" hangingPunct="1"/>
            <a:r>
              <a:rPr lang="en-US" altLang="en-US" sz="2800" smtClean="0"/>
              <a:t>More jobs per unit of energy</a:t>
            </a:r>
          </a:p>
          <a:p>
            <a:pPr eaLnBrk="1" hangingPunct="1"/>
            <a:r>
              <a:rPr lang="en-US" altLang="en-US" smtClean="0"/>
              <a:t>Long-term income to ranchers and farmers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Wind Power Disadvantages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Wind must blow 2/3rds of the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Wind Power Disadvantages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Wind must blow 2/3rds of the time</a:t>
            </a:r>
          </a:p>
          <a:p>
            <a:pPr eaLnBrk="1" hangingPunct="1"/>
            <a:r>
              <a:rPr lang="en-US" altLang="en-US" smtClean="0"/>
              <a:t>Need 15-18 mph constant wind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Wind Power Disadvantages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Wind must blow 2/3rds of the time</a:t>
            </a:r>
          </a:p>
          <a:p>
            <a:pPr eaLnBrk="1" hangingPunct="1"/>
            <a:r>
              <a:rPr lang="en-US" altLang="en-US" sz="2800" dirty="0"/>
              <a:t>Need 15-18 mph </a:t>
            </a:r>
            <a:r>
              <a:rPr lang="en-US" altLang="en-US" sz="2800" dirty="0" smtClean="0"/>
              <a:t>constant wind</a:t>
            </a:r>
          </a:p>
          <a:p>
            <a:pPr eaLnBrk="1" hangingPunct="1"/>
            <a:r>
              <a:rPr lang="en-US" altLang="en-US" sz="2800" dirty="0" smtClean="0"/>
              <a:t>Often requires new infrastructure (</a:t>
            </a:r>
            <a:r>
              <a:rPr lang="en-US" altLang="en-US" sz="2800" dirty="0" err="1" smtClean="0"/>
              <a:t>powerlines</a:t>
            </a:r>
            <a:r>
              <a:rPr lang="en-US" altLang="en-US" sz="2800" dirty="0" smtClean="0"/>
              <a:t>)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8623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Wind Power Disadvantages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Wind must blow 2/3rds of the time</a:t>
            </a:r>
          </a:p>
          <a:p>
            <a:pPr eaLnBrk="1" hangingPunct="1"/>
            <a:r>
              <a:rPr lang="en-US" altLang="en-US" sz="2800" dirty="0" smtClean="0"/>
              <a:t>Need 15-18 mph constant wind</a:t>
            </a:r>
          </a:p>
          <a:p>
            <a:pPr eaLnBrk="1" hangingPunct="1"/>
            <a:r>
              <a:rPr lang="en-US" altLang="en-US" sz="2800" dirty="0"/>
              <a:t>Often requires new infrastructure (</a:t>
            </a:r>
            <a:r>
              <a:rPr lang="en-US" altLang="en-US" sz="2800" dirty="0" err="1"/>
              <a:t>powerlines</a:t>
            </a:r>
            <a:r>
              <a:rPr lang="en-US" altLang="en-US" sz="2800" dirty="0" smtClean="0"/>
              <a:t>)</a:t>
            </a:r>
          </a:p>
          <a:p>
            <a:pPr eaLnBrk="1" hangingPunct="1"/>
            <a:r>
              <a:rPr lang="en-US" altLang="en-US" dirty="0" smtClean="0"/>
              <a:t>Chops birds and bats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Wind Power Disadvantages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Wind must blow 2/3rds of the time</a:t>
            </a:r>
          </a:p>
          <a:p>
            <a:pPr eaLnBrk="1" hangingPunct="1"/>
            <a:r>
              <a:rPr lang="en-US" altLang="en-US" sz="2800" dirty="0" smtClean="0"/>
              <a:t>Need 15-18 mph constant wind</a:t>
            </a:r>
          </a:p>
          <a:p>
            <a:pPr eaLnBrk="1" hangingPunct="1"/>
            <a:r>
              <a:rPr lang="en-US" altLang="en-US" sz="2800" dirty="0"/>
              <a:t>Often requires new infrastructure (</a:t>
            </a:r>
            <a:r>
              <a:rPr lang="en-US" altLang="en-US" sz="2800" dirty="0" err="1"/>
              <a:t>powerlines</a:t>
            </a:r>
            <a:r>
              <a:rPr lang="en-US" altLang="en-US" sz="2800" dirty="0" smtClean="0"/>
              <a:t>)</a:t>
            </a:r>
          </a:p>
          <a:p>
            <a:pPr eaLnBrk="1" hangingPunct="1"/>
            <a:r>
              <a:rPr lang="en-US" altLang="en-US" sz="2800" dirty="0" smtClean="0"/>
              <a:t>Chops birds</a:t>
            </a:r>
          </a:p>
          <a:p>
            <a:pPr eaLnBrk="1" hangingPunct="1"/>
            <a:r>
              <a:rPr lang="en-US" altLang="en-US" dirty="0" smtClean="0"/>
              <a:t>Noisy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Wind Power Disadvantages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Wind must blow 2/3rds of the time</a:t>
            </a:r>
          </a:p>
          <a:p>
            <a:pPr eaLnBrk="1" hangingPunct="1"/>
            <a:r>
              <a:rPr lang="en-US" altLang="en-US" sz="2800" dirty="0" smtClean="0"/>
              <a:t>Need 15-18 mph constant wind</a:t>
            </a:r>
          </a:p>
          <a:p>
            <a:pPr eaLnBrk="1" hangingPunct="1"/>
            <a:r>
              <a:rPr lang="en-US" altLang="en-US" sz="2800" dirty="0" smtClean="0"/>
              <a:t>Chops birds</a:t>
            </a:r>
          </a:p>
          <a:p>
            <a:pPr eaLnBrk="1" hangingPunct="1"/>
            <a:r>
              <a:rPr lang="en-US" altLang="en-US" sz="2800" dirty="0"/>
              <a:t>Often requires new infrastructure (</a:t>
            </a:r>
            <a:r>
              <a:rPr lang="en-US" altLang="en-US" sz="2800" dirty="0" err="1"/>
              <a:t>powerlines</a:t>
            </a:r>
            <a:r>
              <a:rPr lang="en-US" altLang="en-US" sz="2800" dirty="0" smtClean="0"/>
              <a:t>)</a:t>
            </a:r>
          </a:p>
          <a:p>
            <a:pPr eaLnBrk="1" hangingPunct="1"/>
            <a:r>
              <a:rPr lang="en-US" altLang="en-US" sz="2800" dirty="0" smtClean="0"/>
              <a:t>Noisy</a:t>
            </a:r>
          </a:p>
          <a:p>
            <a:pPr eaLnBrk="1" hangingPunct="1"/>
            <a:r>
              <a:rPr lang="en-US" altLang="en-US" sz="2800" dirty="0" smtClean="0"/>
              <a:t>Sight Pollution (all towers must have </a:t>
            </a:r>
            <a:r>
              <a:rPr lang="en-US" altLang="en-US" sz="2800" smtClean="0"/>
              <a:t>blinking lights)</a:t>
            </a:r>
            <a:endParaRPr lang="en-US" altLang="en-US" sz="2800" dirty="0" smtClean="0"/>
          </a:p>
          <a:p>
            <a:pPr eaLnBrk="1" hangingPunct="1"/>
            <a:r>
              <a:rPr lang="en-US" altLang="en-US" dirty="0" smtClean="0"/>
              <a:t>Ugly??  Maybe more Surreal</a:t>
            </a:r>
          </a:p>
          <a:p>
            <a:pPr eaLnBrk="1" hangingPunct="1">
              <a:buFontTx/>
              <a:buNone/>
            </a:pPr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64008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smtClean="0"/>
              <a:t>Get Help With Energy Consumption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153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Energy Trust of Oregon: Click </a:t>
            </a:r>
            <a:r>
              <a:rPr lang="en-US" altLang="en-US" sz="2400" smtClean="0">
                <a:hlinkClick r:id="rId2"/>
              </a:rPr>
              <a:t>here</a:t>
            </a:r>
            <a:r>
              <a:rPr lang="en-US" altLang="en-US" sz="2400" smtClean="0"/>
              <a:t> for Website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	Help:  Free home energy audit.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		   Cash rebates for solar water heating; Solar electric  	    panels, more energy efficient heating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State of Oregon Help: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	Tax credits to buy energy efficient appliances, solar electric panels and other things.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	Click </a:t>
            </a:r>
            <a:r>
              <a:rPr lang="en-US" altLang="en-US" sz="2400" smtClean="0">
                <a:hlinkClick r:id="rId3"/>
              </a:rPr>
              <a:t>here</a:t>
            </a:r>
            <a:r>
              <a:rPr lang="en-US" altLang="en-US" sz="2400" smtClean="0"/>
              <a:t> for Energy Tax Credits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Local Electric Utility Help: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	Electricity rebates and others for </a:t>
            </a:r>
            <a:r>
              <a:rPr lang="en-US" altLang="en-US" sz="2400" b="1" i="1" smtClean="0"/>
              <a:t>Energy Star</a:t>
            </a:r>
            <a:r>
              <a:rPr lang="en-US" altLang="en-US" sz="2400" smtClean="0"/>
              <a:t> 			purchases (and others—always check)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102959459"/>
              </p:ext>
            </p:extLst>
          </p:nvPr>
        </p:nvGraphicFramePr>
        <p:xfrm>
          <a:off x="1143000" y="1135797"/>
          <a:ext cx="7162800" cy="4807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67000" y="304800"/>
            <a:ext cx="4785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Global Wind Installed Capacity-2015</a:t>
            </a:r>
          </a:p>
          <a:p>
            <a:pPr algn="ctr"/>
            <a:r>
              <a:rPr lang="en-US" dirty="0" smtClean="0"/>
              <a:t>The Big Five (in Gigawatts)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714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72733929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76400" y="685800"/>
            <a:ext cx="5905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 vs World Wind Power (in Gigawatts)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849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US land based wind install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63" y="1600200"/>
            <a:ext cx="8113691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759767"/>
            <a:ext cx="5847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 Land Based Wind Installations 1980-2015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27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energiaeoliana.files.wordpress.com/2008/03/wind_ener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54100"/>
            <a:ext cx="6096000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2286000" y="381000"/>
            <a:ext cx="4795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/>
              <a:t>How a Wind Turbine 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Netherland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888" y="0"/>
            <a:ext cx="10326688" cy="696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533400"/>
            <a:ext cx="299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Netherlands, 1992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W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346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609600"/>
            <a:ext cx="29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Anglesey, Wales,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ors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101346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457200"/>
            <a:ext cx="1893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Corsica, 2005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AL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1600" y="-14288"/>
            <a:ext cx="195072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533400"/>
            <a:ext cx="42364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Tehachapi Pass, California, 2001</a:t>
            </a:r>
          </a:p>
          <a:p>
            <a:r>
              <a:rPr lang="en-US" dirty="0" smtClean="0"/>
              <a:t>Bird Blender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????</a:t>
            </a:r>
            <a:r>
              <a:rPr lang="en-US" altLang="en-US" sz="2800" b="1" smtClean="0"/>
              <a:t>Megawatt</a:t>
            </a:r>
            <a:r>
              <a:rPr lang="en-US" altLang="en-US" sz="3200" b="1" smtClean="0"/>
              <a:t>????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 “Megawatt of “Installed Capacity” of Wind Generated Electricity is enough to power about 270 homes.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Currently in the US we are generating enough wind energy to power about 16.7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 million homes.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This means that 82 million tons of CO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did not go into the atmosphere last year.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Installed and </a:t>
            </a:r>
            <a:r>
              <a:rPr lang="en-US" dirty="0" smtClean="0">
                <a:hlinkClick r:id="rId2"/>
              </a:rPr>
              <a:t>Potential</a:t>
            </a:r>
            <a:r>
              <a:rPr lang="en-US" dirty="0" smtClean="0"/>
              <a:t> Wind Capacity</a:t>
            </a:r>
            <a:endParaRPr lang="en-US" dirty="0"/>
          </a:p>
        </p:txBody>
      </p:sp>
      <p:pic>
        <p:nvPicPr>
          <p:cNvPr id="3" name="Picture 2" descr="WindPhot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75993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6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indmill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9525"/>
            <a:ext cx="104394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203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Wind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8675" name="Picture 3" descr="Vansyc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108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-381000" y="6019800"/>
            <a:ext cx="119062" cy="10160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sz="6000">
              <a:solidFill>
                <a:schemeClr val="bg1"/>
              </a:solidFill>
            </a:endParaRP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2590800" y="5638800"/>
            <a:ext cx="50990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FFFF00"/>
                </a:solidFill>
              </a:rPr>
              <a:t>Vansycle</a:t>
            </a:r>
            <a:r>
              <a:rPr lang="en-US" altLang="en-US" sz="3200" dirty="0">
                <a:solidFill>
                  <a:srgbClr val="FFFF00"/>
                </a:solidFill>
              </a:rPr>
              <a:t> Ridge </a:t>
            </a:r>
            <a:r>
              <a:rPr lang="en-US" altLang="en-US" sz="3200" dirty="0" smtClean="0">
                <a:solidFill>
                  <a:srgbClr val="FFFF00"/>
                </a:solidFill>
              </a:rPr>
              <a:t>Wind Farm; Northern Oregon</a:t>
            </a:r>
            <a:endParaRPr lang="en-US" alt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Current Wind Power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848600" cy="4495800"/>
          </a:xfrm>
        </p:spPr>
        <p:txBody>
          <a:bodyPr/>
          <a:lstStyle/>
          <a:p>
            <a:pPr algn="ctr" eaLnBrk="1" hangingPunct="1"/>
            <a:r>
              <a:rPr lang="en-US" altLang="en-US" sz="2400" dirty="0" smtClean="0"/>
              <a:t>Currently meets almost 5% of US needs</a:t>
            </a:r>
          </a:p>
          <a:p>
            <a:pPr algn="ctr" eaLnBrk="1" hangingPunct="1"/>
            <a:r>
              <a:rPr lang="en-US" altLang="en-US" sz="2400" dirty="0" smtClean="0"/>
              <a:t>Installed capacity increases: </a:t>
            </a:r>
          </a:p>
          <a:p>
            <a:pPr lvl="1" algn="ctr" eaLnBrk="1" hangingPunct="1"/>
            <a:r>
              <a:rPr lang="en-US" altLang="en-US" sz="2400" dirty="0" smtClean="0"/>
              <a:t>50% in 2008</a:t>
            </a:r>
          </a:p>
          <a:p>
            <a:pPr lvl="1" algn="ctr" eaLnBrk="1" hangingPunct="1"/>
            <a:r>
              <a:rPr lang="en-US" altLang="en-US" sz="2400" dirty="0" smtClean="0"/>
              <a:t>39% in 2009</a:t>
            </a:r>
          </a:p>
          <a:p>
            <a:pPr lvl="1" algn="ctr" eaLnBrk="1" hangingPunct="1"/>
            <a:r>
              <a:rPr lang="en-US" altLang="en-US" sz="2400" dirty="0" smtClean="0"/>
              <a:t>5%   in 2010</a:t>
            </a:r>
          </a:p>
          <a:p>
            <a:pPr lvl="1" algn="ctr" eaLnBrk="1" hangingPunct="1"/>
            <a:r>
              <a:rPr lang="en-US" altLang="en-US" sz="2400" dirty="0" smtClean="0"/>
              <a:t>31% in 2011</a:t>
            </a:r>
          </a:p>
          <a:p>
            <a:pPr lvl="1" algn="ctr" eaLnBrk="1" hangingPunct="1"/>
            <a:r>
              <a:rPr lang="en-US" altLang="en-US" sz="2400" dirty="0" smtClean="0"/>
              <a:t>60% in 2012</a:t>
            </a:r>
          </a:p>
          <a:p>
            <a:pPr lvl="1" algn="ctr" eaLnBrk="1" hangingPunct="1"/>
            <a:r>
              <a:rPr lang="en-US" altLang="en-US" sz="2400" dirty="0" smtClean="0"/>
              <a:t>20% in 2013</a:t>
            </a:r>
          </a:p>
          <a:p>
            <a:pPr lvl="1" algn="ctr" eaLnBrk="1" hangingPunct="1"/>
            <a:r>
              <a:rPr lang="en-US" altLang="en-US" sz="2400" dirty="0" smtClean="0"/>
              <a:t>9% in 2014</a:t>
            </a:r>
          </a:p>
          <a:p>
            <a:pPr lvl="1" algn="ctr" eaLnBrk="1" hangingPunct="1"/>
            <a:r>
              <a:rPr lang="en-US" altLang="en-US" sz="2400" dirty="0" smtClean="0"/>
              <a:t>  16% in 2015    </a:t>
            </a:r>
          </a:p>
          <a:p>
            <a:pPr lvl="7" algn="ctr"/>
            <a:endParaRPr lang="en-US" altLang="en-US" dirty="0" smtClean="0"/>
          </a:p>
          <a:p>
            <a:pPr lvl="7" algn="ctr"/>
            <a:endParaRPr lang="en-US" altLang="en-US" dirty="0"/>
          </a:p>
          <a:p>
            <a:pPr lvl="7" algn="ctr"/>
            <a:endParaRPr lang="en-US" altLang="en-US" dirty="0" smtClean="0"/>
          </a:p>
          <a:p>
            <a:pPr lvl="7" algn="ctr"/>
            <a:endParaRPr lang="en-US" altLang="en-US" dirty="0"/>
          </a:p>
          <a:p>
            <a:pPr lvl="7" algn="ctr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Potential Wind E. in NW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ctr" eaLnBrk="1" hangingPunct="1"/>
            <a:r>
              <a:rPr lang="en-US" altLang="en-US" b="1" i="1" smtClean="0"/>
              <a:t>--STATE--</a:t>
            </a:r>
          </a:p>
          <a:p>
            <a:pPr algn="ctr" eaLnBrk="1" hangingPunct="1"/>
            <a:r>
              <a:rPr lang="en-US" altLang="en-US" smtClean="0"/>
              <a:t>Oregon</a:t>
            </a:r>
          </a:p>
          <a:p>
            <a:pPr algn="ctr" eaLnBrk="1" hangingPunct="1"/>
            <a:r>
              <a:rPr lang="en-US" altLang="en-US" smtClean="0"/>
              <a:t>Washington</a:t>
            </a:r>
          </a:p>
          <a:p>
            <a:pPr algn="ctr" eaLnBrk="1" hangingPunct="1"/>
            <a:r>
              <a:rPr lang="en-US" altLang="en-US" smtClean="0"/>
              <a:t>Idaho</a:t>
            </a:r>
          </a:p>
          <a:p>
            <a:pPr algn="ctr" eaLnBrk="1" hangingPunct="1"/>
            <a:r>
              <a:rPr lang="en-US" altLang="en-US" smtClean="0"/>
              <a:t>Montana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/>
            <a:r>
              <a:rPr lang="en-US" altLang="en-US" b="1" i="1" smtClean="0"/>
              <a:t>--MEGAWATTS--</a:t>
            </a:r>
          </a:p>
          <a:p>
            <a:pPr algn="ctr" eaLnBrk="1" hangingPunct="1"/>
            <a:r>
              <a:rPr lang="en-US" altLang="en-US" smtClean="0"/>
              <a:t>4,900</a:t>
            </a:r>
          </a:p>
          <a:p>
            <a:pPr algn="ctr" eaLnBrk="1" hangingPunct="1"/>
            <a:r>
              <a:rPr lang="en-US" altLang="en-US" smtClean="0"/>
              <a:t>3,700</a:t>
            </a:r>
          </a:p>
          <a:p>
            <a:pPr algn="ctr" eaLnBrk="1" hangingPunct="1"/>
            <a:r>
              <a:rPr lang="en-US" altLang="en-US" smtClean="0"/>
              <a:t>8,300</a:t>
            </a:r>
          </a:p>
          <a:p>
            <a:pPr algn="ctr" eaLnBrk="1" hangingPunct="1"/>
            <a:r>
              <a:rPr lang="en-US" altLang="en-US" smtClean="0"/>
              <a:t>116,000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Oregon’s Power Future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n-US" dirty="0" smtClean="0"/>
              <a:t>2% of state suitable for Wind Generation (USDOE)</a:t>
            </a:r>
          </a:p>
          <a:p>
            <a:pPr lvl="1" eaLnBrk="1" hangingPunct="1">
              <a:buFontTx/>
              <a:buNone/>
            </a:pPr>
            <a:endParaRPr lang="en-US" altLang="en-US" dirty="0" smtClean="0"/>
          </a:p>
          <a:p>
            <a:pPr lvl="1" eaLnBrk="1" hangingPunct="1">
              <a:buFontTx/>
              <a:buNone/>
            </a:pPr>
            <a:r>
              <a:rPr lang="en-US" altLang="en-US" dirty="0" smtClean="0"/>
              <a:t>Could Oregon meet its needs with renewable energy—Hydro, Wind, Waves, Solar: both photovoltaic and concentrated solar?  Perhaps if coupled with an increase in efficiency of existing buildings, etc.</a:t>
            </a:r>
          </a:p>
          <a:p>
            <a:pPr lvl="1" eaLnBrk="1" hangingPunct="1">
              <a:buFontTx/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533400"/>
            <a:ext cx="5562600" cy="83820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Coal vs Wind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458200" cy="4800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Coal: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*  A 60 watt Incandescent light burning for non-stop for one 	year requires 427 pounds of coal.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*  Converting that coal to energy produces: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	3 </a:t>
            </a:r>
            <a:r>
              <a:rPr lang="en-US" altLang="en-US" sz="2400" dirty="0" err="1" smtClean="0"/>
              <a:t>lbs</a:t>
            </a:r>
            <a:r>
              <a:rPr lang="en-US" altLang="en-US" sz="2400" dirty="0" smtClean="0"/>
              <a:t> of sulfur dioxide (acid rain base)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	3 </a:t>
            </a:r>
            <a:r>
              <a:rPr lang="en-US" altLang="en-US" sz="2400" dirty="0" err="1" smtClean="0"/>
              <a:t>lbs</a:t>
            </a:r>
            <a:r>
              <a:rPr lang="en-US" altLang="en-US" sz="2400" dirty="0" smtClean="0"/>
              <a:t> of nitrogen oxide (smog and acid rain base)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	1112 pounds of carbon dioxide (greenhouse gas)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Wind: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* A single 2 MW wind turbine would only have to spin for 	50 minutes to power that light bulb for a year.</a:t>
            </a:r>
            <a:endParaRPr lang="en-US" altLang="en-US" sz="24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 smtClean="0"/>
              <a:t>Incandescent versus Compact Fluorescent Bulbs</a:t>
            </a: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*  A single 2 MW wind turbine would have to spin for 12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 		minutes to power an equivalent size compact fluorescent 	bulb for a year and about 8 minutes for a LED bulb.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Wind Power “Battery”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Since wind doesn’t always blow at any given site it always requires a backup, often coal, hydro, gas.</a:t>
            </a:r>
          </a:p>
          <a:p>
            <a:pPr eaLnBrk="1" hangingPunct="1"/>
            <a:r>
              <a:rPr lang="en-US" altLang="en-US" smtClean="0"/>
              <a:t>Creative Solution:  Underground sequestration of compressed air.  Costs 6.5 cents/kWh to produce off peak; sell at 10 cents/kWh peak—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Netherland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41288"/>
            <a:ext cx="9906000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Netherlands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3733800"/>
            <a:ext cx="6765925" cy="1059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dutch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600200" y="-149225"/>
            <a:ext cx="10972800" cy="7185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dutch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19200" y="-130175"/>
            <a:ext cx="11277600" cy="7159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oks\Downloads\IMG_0104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0" y="2357306"/>
            <a:ext cx="959104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4256" y="1142999"/>
            <a:ext cx="5442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And out in our very own Morrow County*</a:t>
            </a:r>
          </a:p>
          <a:p>
            <a:pPr algn="ctr"/>
            <a:r>
              <a:rPr lang="en-US" sz="1200" dirty="0" smtClean="0"/>
              <a:t>Thanks to Morrow County student, Mary </a:t>
            </a:r>
            <a:r>
              <a:rPr lang="en-US" sz="1200" dirty="0" err="1" smtClean="0"/>
              <a:t>Rietmann</a:t>
            </a:r>
            <a:r>
              <a:rPr lang="en-US" sz="1200" dirty="0" smtClean="0"/>
              <a:t> for this photo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0833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Content Placeholder 2" descr="IMG_1207-1.JPG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066800"/>
            <a:ext cx="4673600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Content Placeholder 2" descr="IMG_1214.JPG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2133600"/>
            <a:ext cx="3251200" cy="243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Content Placeholder 2" descr="IMG_1216.JPG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143000"/>
            <a:ext cx="5851525" cy="4389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Content Placeholder 2" descr="IMG_1188.JPG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2800" y="533400"/>
            <a:ext cx="7416800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smtClean="0"/>
              <a:t>Global Wind Energy 2012*</a:t>
            </a:r>
            <a:br>
              <a:rPr lang="en-US" altLang="en-US" sz="4000" smtClean="0"/>
            </a:br>
            <a:r>
              <a:rPr lang="en-US" altLang="en-US" sz="3200" smtClean="0"/>
              <a:t>The big 5</a:t>
            </a:r>
            <a:r>
              <a:rPr lang="en-US" altLang="en-US" sz="2800" smtClean="0"/>
              <a:t/>
            </a:r>
            <a:br>
              <a:rPr lang="en-US" altLang="en-US" sz="2800" smtClean="0"/>
            </a:br>
            <a:r>
              <a:rPr lang="en-US" altLang="en-US" sz="2800" smtClean="0"/>
              <a:t>*(In Gigawatts)</a:t>
            </a:r>
          </a:p>
        </p:txBody>
      </p:sp>
      <p:graphicFrame>
        <p:nvGraphicFramePr>
          <p:cNvPr id="5" name="Chart Placeholder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691609388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555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dirty="0" smtClean="0"/>
              <a:t>U.S. vs World Wind Power 2012* </a:t>
            </a:r>
            <a:br>
              <a:rPr lang="en-US" altLang="en-US" sz="3200" dirty="0" smtClean="0"/>
            </a:br>
            <a:r>
              <a:rPr lang="en-US" altLang="en-US" sz="3200" dirty="0" smtClean="0"/>
              <a:t>*(</a:t>
            </a:r>
            <a:r>
              <a:rPr lang="en-US" altLang="en-US" sz="2800" dirty="0" smtClean="0"/>
              <a:t>In Gigawatts</a:t>
            </a:r>
            <a:r>
              <a:rPr lang="en-US" altLang="en-US" sz="3200" dirty="0" smtClean="0"/>
              <a:t>)</a:t>
            </a:r>
            <a:br>
              <a:rPr lang="en-US" altLang="en-US" sz="3200" dirty="0" smtClean="0"/>
            </a:b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endParaRPr lang="en-US" altLang="en-US" sz="2800" dirty="0" smtClean="0"/>
          </a:p>
        </p:txBody>
      </p:sp>
      <p:graphicFrame>
        <p:nvGraphicFramePr>
          <p:cNvPr id="5" name="Chart Placeholder 4"/>
          <p:cNvGraphicFramePr>
            <a:graphicFrameLocks noGrp="1"/>
          </p:cNvGraphicFramePr>
          <p:nvPr>
            <p:ph type="chart"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662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556447"/>
              </p:ext>
            </p:extLst>
          </p:nvPr>
        </p:nvGraphicFramePr>
        <p:xfrm>
          <a:off x="76200" y="990600"/>
          <a:ext cx="7239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6800" y="3810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Global Wind Energy (Gigawatts) 2013--The Big Five</a:t>
            </a:r>
          </a:p>
        </p:txBody>
      </p:sp>
    </p:spTree>
    <p:extLst>
      <p:ext uri="{BB962C8B-B14F-4D97-AF65-F5344CB8AC3E}">
        <p14:creationId xmlns:p14="http://schemas.microsoft.com/office/powerpoint/2010/main" val="418364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524000"/>
          </a:xfrm>
        </p:spPr>
        <p:txBody>
          <a:bodyPr/>
          <a:lstStyle/>
          <a:p>
            <a:r>
              <a:rPr lang="en-US" altLang="en-US" sz="2800" dirty="0" smtClean="0"/>
              <a:t>Why Wind Power?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en-US" sz="2400" b="1" u="sng" dirty="0" smtClean="0"/>
              <a:t>Is Wind Power Competitive?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600" dirty="0" smtClean="0"/>
              <a:t>US Dept. of Energy “</a:t>
            </a:r>
            <a:r>
              <a:rPr lang="en-US" altLang="en-US" sz="1600" dirty="0" err="1" smtClean="0"/>
              <a:t>Levelized</a:t>
            </a:r>
            <a:r>
              <a:rPr lang="en-US" altLang="en-US" sz="1600" dirty="0" smtClean="0"/>
              <a:t> Costs of new generation facilities in </a:t>
            </a:r>
            <a:r>
              <a:rPr lang="en-US" altLang="en-US" sz="1600" dirty="0" smtClean="0"/>
              <a:t>2022”</a:t>
            </a:r>
            <a:endParaRPr lang="en-US" altLang="en-US" sz="1600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Hydropower 8.5 cents/kwh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New Wind 8.0 cents/kwh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New Coal </a:t>
            </a:r>
            <a:r>
              <a:rPr lang="en-US" altLang="en-US" sz="2400" dirty="0" smtClean="0"/>
              <a:t>11</a:t>
            </a:r>
            <a:r>
              <a:rPr lang="en-US" altLang="en-US" sz="2400" dirty="0" smtClean="0"/>
              <a:t> </a:t>
            </a:r>
            <a:r>
              <a:rPr lang="en-US" altLang="en-US" sz="2400" dirty="0" smtClean="0"/>
              <a:t>cents/kwh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New Natural Gas </a:t>
            </a:r>
            <a:r>
              <a:rPr lang="en-US" altLang="en-US" sz="2400" dirty="0" smtClean="0"/>
              <a:t>6 cents/kwh</a:t>
            </a:r>
            <a:endParaRPr lang="en-US" altLang="en-US" sz="2400" dirty="0" smtClean="0"/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New Solar PV </a:t>
            </a:r>
            <a:r>
              <a:rPr lang="en-US" altLang="en-US" sz="2400" dirty="0"/>
              <a:t>2</a:t>
            </a:r>
            <a:r>
              <a:rPr lang="en-US" altLang="en-US" sz="2400" dirty="0" smtClean="0"/>
              <a:t> </a:t>
            </a:r>
            <a:r>
              <a:rPr lang="en-US" altLang="en-US" sz="2400" dirty="0" smtClean="0"/>
              <a:t>cents/kwh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New Geothermal 4.8 cents/kwh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New Nuclear </a:t>
            </a:r>
            <a:r>
              <a:rPr lang="en-US" altLang="en-US" sz="2400" dirty="0" smtClean="0"/>
              <a:t>far above all others</a:t>
            </a: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Wind Power Advantages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It is perpetual</a:t>
            </a:r>
          </a:p>
          <a:p>
            <a:pPr lvl="1" eaLnBrk="1" hangingPunct="1"/>
            <a:r>
              <a:rPr lang="en-US" altLang="en-US" smtClean="0"/>
              <a:t>As long as the wind blows, you have energy inputs</a:t>
            </a:r>
          </a:p>
          <a:p>
            <a:pPr lvl="1"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Wind Power Advantages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It is perpetual</a:t>
            </a:r>
          </a:p>
          <a:p>
            <a:pPr eaLnBrk="1" hangingPunct="1"/>
            <a:r>
              <a:rPr lang="en-US" altLang="en-US" smtClean="0"/>
              <a:t>Wind speed increases during day as demand increases.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Wind Power Advantages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It is perpetual</a:t>
            </a:r>
          </a:p>
          <a:p>
            <a:pPr eaLnBrk="1" hangingPunct="1"/>
            <a:r>
              <a:rPr lang="en-US" altLang="en-US" sz="2800" smtClean="0"/>
              <a:t>Wind speed increases during day as demand increases</a:t>
            </a:r>
          </a:p>
          <a:p>
            <a:pPr eaLnBrk="1" hangingPunct="1"/>
            <a:r>
              <a:rPr lang="en-US" altLang="en-US" smtClean="0"/>
              <a:t>Turbines inexpensive and quick to install</a:t>
            </a:r>
          </a:p>
          <a:p>
            <a:pPr lvl="1" eaLnBrk="1" hangingPunct="1"/>
            <a:r>
              <a:rPr lang="en-US" altLang="en-US" smtClean="0"/>
              <a:t>2MW models cost about $2.5 million</a:t>
            </a:r>
          </a:p>
          <a:p>
            <a:pPr lvl="1" eaLnBrk="1" hangingPunct="1"/>
            <a:r>
              <a:rPr lang="en-US" altLang="en-US" smtClean="0"/>
              <a:t>Often less than a year from permit application to operating wind farm.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Wind Power Advantages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It is perpetual</a:t>
            </a:r>
          </a:p>
          <a:p>
            <a:pPr eaLnBrk="1" hangingPunct="1"/>
            <a:r>
              <a:rPr lang="en-US" altLang="en-US" sz="2800" smtClean="0"/>
              <a:t>Wind speed increases during day as demand increases</a:t>
            </a:r>
          </a:p>
          <a:p>
            <a:pPr eaLnBrk="1" hangingPunct="1"/>
            <a:r>
              <a:rPr lang="en-US" altLang="en-US" sz="2800" smtClean="0"/>
              <a:t>Turbines inexpensive and quick to install</a:t>
            </a:r>
          </a:p>
          <a:p>
            <a:pPr eaLnBrk="1" hangingPunct="1"/>
            <a:r>
              <a:rPr lang="en-US" altLang="en-US" smtClean="0"/>
              <a:t>Reduced Environmental Impacts</a:t>
            </a:r>
          </a:p>
          <a:p>
            <a:pPr lvl="1" eaLnBrk="1" hangingPunct="1"/>
            <a:r>
              <a:rPr lang="en-US" altLang="en-US" smtClean="0"/>
              <a:t>At least the operations.  There are no free lunches—it takes resources to make these things and recycling at the end of their life.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2695</TotalTime>
  <Words>778</Words>
  <Application>Microsoft Office PowerPoint</Application>
  <PresentationFormat>On-screen Show (4:3)</PresentationFormat>
  <Paragraphs>164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Energy Options From Pacific Power </vt:lpstr>
      <vt:lpstr>Get Help With Energy Consumption</vt:lpstr>
      <vt:lpstr>Wind Power</vt:lpstr>
      <vt:lpstr>PowerPoint Presentation</vt:lpstr>
      <vt:lpstr>Why Wind Power?</vt:lpstr>
      <vt:lpstr>Wind Power Advantages</vt:lpstr>
      <vt:lpstr>Wind Power Advantages</vt:lpstr>
      <vt:lpstr>Wind Power Advantages</vt:lpstr>
      <vt:lpstr>Wind Power Advantages</vt:lpstr>
      <vt:lpstr>Wind Power Advantages</vt:lpstr>
      <vt:lpstr>Wind Power Advantages (con’t)</vt:lpstr>
      <vt:lpstr>Wind Power Advantages (con’t)</vt:lpstr>
      <vt:lpstr>Wind Power Advantages (con’t)</vt:lpstr>
      <vt:lpstr>Wind Power Disadvantages</vt:lpstr>
      <vt:lpstr>Wind Power Disadvantages</vt:lpstr>
      <vt:lpstr>Wind Power Disadvantages</vt:lpstr>
      <vt:lpstr>Wind Power Disadvantages</vt:lpstr>
      <vt:lpstr>Wind Power Disadvantages</vt:lpstr>
      <vt:lpstr>Wind Power Disadvantages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????Megawatt????</vt:lpstr>
      <vt:lpstr>Installed and Potential Wind Capacity</vt:lpstr>
      <vt:lpstr>PowerPoint Presentation</vt:lpstr>
      <vt:lpstr>Current Wind Power</vt:lpstr>
      <vt:lpstr>Potential Wind E. in NW</vt:lpstr>
      <vt:lpstr>Oregon’s Power Future</vt:lpstr>
      <vt:lpstr>Coal vs Wind</vt:lpstr>
      <vt:lpstr>Wind Power “Battery”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 Wind Energy 2012* The big 5 *(In Gigawatts)</vt:lpstr>
      <vt:lpstr> U.S. vs World Wind Power 2012*  *(In Gigawatts)  </vt:lpstr>
      <vt:lpstr>PowerPoint Presentation</vt:lpstr>
    </vt:vector>
  </TitlesOfParts>
  <Company>Oregon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Cook</dc:creator>
  <cp:lastModifiedBy>cooks</cp:lastModifiedBy>
  <cp:revision>170</cp:revision>
  <dcterms:created xsi:type="dcterms:W3CDTF">2001-11-06T20:37:25Z</dcterms:created>
  <dcterms:modified xsi:type="dcterms:W3CDTF">2017-10-23T18:46:18Z</dcterms:modified>
</cp:coreProperties>
</file>