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8" r:id="rId2"/>
    <p:sldId id="256" r:id="rId3"/>
    <p:sldId id="261" r:id="rId4"/>
    <p:sldId id="262" r:id="rId5"/>
    <p:sldId id="265" r:id="rId6"/>
    <p:sldId id="264" r:id="rId7"/>
    <p:sldId id="263" r:id="rId8"/>
    <p:sldId id="271" r:id="rId9"/>
    <p:sldId id="267" r:id="rId10"/>
    <p:sldId id="270" r:id="rId11"/>
    <p:sldId id="266" r:id="rId12"/>
    <p:sldId id="258" r:id="rId13"/>
    <p:sldId id="259" r:id="rId14"/>
    <p:sldId id="260" r:id="rId15"/>
    <p:sldId id="257"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5"/>
    <p:restoredTop sz="77229"/>
  </p:normalViewPr>
  <p:slideViewPr>
    <p:cSldViewPr snapToGrid="0" snapToObjects="1">
      <p:cViewPr varScale="1">
        <p:scale>
          <a:sx n="88" d="100"/>
          <a:sy n="88" d="100"/>
        </p:scale>
        <p:origin x="148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6CAA0-5A74-1A49-814F-1E4BA586A041}"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686EA-080F-ED41-88E6-B885C72F968C}" type="slidenum">
              <a:rPr lang="en-US" smtClean="0"/>
              <a:t>‹#›</a:t>
            </a:fld>
            <a:endParaRPr lang="en-US"/>
          </a:p>
        </p:txBody>
      </p:sp>
    </p:spTree>
    <p:extLst>
      <p:ext uri="{BB962C8B-B14F-4D97-AF65-F5344CB8AC3E}">
        <p14:creationId xmlns:p14="http://schemas.microsoft.com/office/powerpoint/2010/main" val="184629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9686EA-080F-ED41-88E6-B885C72F968C}" type="slidenum">
              <a:rPr lang="en-US" smtClean="0"/>
              <a:t>1</a:t>
            </a:fld>
            <a:endParaRPr lang="en-US"/>
          </a:p>
        </p:txBody>
      </p:sp>
    </p:spTree>
    <p:extLst>
      <p:ext uri="{BB962C8B-B14F-4D97-AF65-F5344CB8AC3E}">
        <p14:creationId xmlns:p14="http://schemas.microsoft.com/office/powerpoint/2010/main" val="2763153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a:t>
            </a:r>
            <a:r>
              <a:rPr lang="en-US" baseline="0" dirty="0"/>
              <a:t> to </a:t>
            </a:r>
            <a:r>
              <a:rPr lang="en-US" dirty="0"/>
              <a:t>be</a:t>
            </a:r>
            <a:r>
              <a:rPr lang="en-US" baseline="0" dirty="0"/>
              <a:t> </a:t>
            </a:r>
            <a:r>
              <a:rPr lang="en-US" dirty="0"/>
              <a:t>critical of what you read, even if it is peer-reviewed. Ask</a:t>
            </a:r>
            <a:r>
              <a:rPr lang="en-US" baseline="0" dirty="0"/>
              <a:t> students to s</a:t>
            </a:r>
            <a:r>
              <a:rPr lang="en-US" dirty="0"/>
              <a:t>hare some examples of biases</a:t>
            </a:r>
            <a:r>
              <a:rPr lang="en-US" baseline="0" dirty="0"/>
              <a:t> or limitations from the papers they have read. </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12</a:t>
            </a:fld>
            <a:endParaRPr lang="en-US"/>
          </a:p>
        </p:txBody>
      </p:sp>
    </p:spTree>
    <p:extLst>
      <p:ext uri="{BB962C8B-B14F-4D97-AF65-F5344CB8AC3E}">
        <p14:creationId xmlns:p14="http://schemas.microsoft.com/office/powerpoint/2010/main" val="1029581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1 paper arguing that</a:t>
            </a:r>
            <a:r>
              <a:rPr lang="en-US" baseline="0" dirty="0"/>
              <a:t> constructed wetlands can help solve developing country’s sanitation problems</a:t>
            </a:r>
          </a:p>
          <a:p>
            <a:r>
              <a:rPr lang="en-US" baseline="0" dirty="0"/>
              <a:t>Ex 2 paper arguing that there needs to be a tax incentive for solar panel installation (approached Analysis from an economic perspective on a nationwide scale)</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13</a:t>
            </a:fld>
            <a:endParaRPr lang="en-US"/>
          </a:p>
        </p:txBody>
      </p:sp>
    </p:spTree>
    <p:extLst>
      <p:ext uri="{BB962C8B-B14F-4D97-AF65-F5344CB8AC3E}">
        <p14:creationId xmlns:p14="http://schemas.microsoft.com/office/powerpoint/2010/main" val="1486793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14</a:t>
            </a:fld>
            <a:endParaRPr lang="en-US"/>
          </a:p>
        </p:txBody>
      </p:sp>
    </p:spTree>
    <p:extLst>
      <p:ext uri="{BB962C8B-B14F-4D97-AF65-F5344CB8AC3E}">
        <p14:creationId xmlns:p14="http://schemas.microsoft.com/office/powerpoint/2010/main" val="964483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~10</a:t>
            </a:r>
            <a:r>
              <a:rPr lang="en-US" baseline="0" dirty="0"/>
              <a:t> minutes of class. Trade draft papers and have at least 2 other people complete a zero check.</a:t>
            </a:r>
          </a:p>
        </p:txBody>
      </p:sp>
      <p:sp>
        <p:nvSpPr>
          <p:cNvPr id="4" name="Slide Number Placeholder 3"/>
          <p:cNvSpPr>
            <a:spLocks noGrp="1"/>
          </p:cNvSpPr>
          <p:nvPr>
            <p:ph type="sldNum" sz="quarter" idx="10"/>
          </p:nvPr>
        </p:nvSpPr>
        <p:spPr/>
        <p:txBody>
          <a:bodyPr/>
          <a:lstStyle/>
          <a:p>
            <a:fld id="{779686EA-080F-ED41-88E6-B885C72F968C}" type="slidenum">
              <a:rPr lang="en-US" smtClean="0"/>
              <a:t>15</a:t>
            </a:fld>
            <a:endParaRPr lang="en-US"/>
          </a:p>
        </p:txBody>
      </p:sp>
    </p:spTree>
    <p:extLst>
      <p:ext uri="{BB962C8B-B14F-4D97-AF65-F5344CB8AC3E}">
        <p14:creationId xmlns:p14="http://schemas.microsoft.com/office/powerpoint/2010/main" val="1692059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9686EA-080F-ED41-88E6-B885C72F968C}" type="slidenum">
              <a:rPr lang="en-US" smtClean="0"/>
              <a:t>16</a:t>
            </a:fld>
            <a:endParaRPr lang="en-US"/>
          </a:p>
        </p:txBody>
      </p:sp>
    </p:spTree>
    <p:extLst>
      <p:ext uri="{BB962C8B-B14F-4D97-AF65-F5344CB8AC3E}">
        <p14:creationId xmlns:p14="http://schemas.microsoft.com/office/powerpoint/2010/main" val="326151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3</a:t>
            </a:fld>
            <a:endParaRPr lang="en-US"/>
          </a:p>
        </p:txBody>
      </p:sp>
    </p:spTree>
    <p:extLst>
      <p:ext uri="{BB962C8B-B14F-4D97-AF65-F5344CB8AC3E}">
        <p14:creationId xmlns:p14="http://schemas.microsoft.com/office/powerpoint/2010/main" val="160080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important part of paper!! It is nearly impossible to successfully support an unclear or</a:t>
            </a:r>
            <a:r>
              <a:rPr lang="en-US" baseline="0" dirty="0"/>
              <a:t> vague position</a:t>
            </a:r>
            <a:r>
              <a:rPr lang="mr-IN" baseline="0" dirty="0"/>
              <a:t>…</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4</a:t>
            </a:fld>
            <a:endParaRPr lang="en-US"/>
          </a:p>
        </p:txBody>
      </p:sp>
    </p:spTree>
    <p:extLst>
      <p:ext uri="{BB962C8B-B14F-4D97-AF65-F5344CB8AC3E}">
        <p14:creationId xmlns:p14="http://schemas.microsoft.com/office/powerpoint/2010/main" val="1759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could these be strengthened? </a:t>
            </a:r>
          </a:p>
        </p:txBody>
      </p:sp>
      <p:sp>
        <p:nvSpPr>
          <p:cNvPr id="4" name="Slide Number Placeholder 3"/>
          <p:cNvSpPr>
            <a:spLocks noGrp="1"/>
          </p:cNvSpPr>
          <p:nvPr>
            <p:ph type="sldNum" sz="quarter" idx="10"/>
          </p:nvPr>
        </p:nvSpPr>
        <p:spPr/>
        <p:txBody>
          <a:bodyPr/>
          <a:lstStyle/>
          <a:p>
            <a:fld id="{779686EA-080F-ED41-88E6-B885C72F968C}" type="slidenum">
              <a:rPr lang="en-US" smtClean="0"/>
              <a:t>5</a:t>
            </a:fld>
            <a:endParaRPr lang="en-US"/>
          </a:p>
        </p:txBody>
      </p:sp>
    </p:spTree>
    <p:extLst>
      <p:ext uri="{BB962C8B-B14F-4D97-AF65-F5344CB8AC3E}">
        <p14:creationId xmlns:p14="http://schemas.microsoft.com/office/powerpoint/2010/main" val="517217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components</a:t>
            </a:r>
            <a:r>
              <a:rPr lang="en-US" baseline="0" dirty="0"/>
              <a:t> make these strong Interpretations?</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6</a:t>
            </a:fld>
            <a:endParaRPr lang="en-US"/>
          </a:p>
        </p:txBody>
      </p:sp>
    </p:spTree>
    <p:extLst>
      <p:ext uri="{BB962C8B-B14F-4D97-AF65-F5344CB8AC3E}">
        <p14:creationId xmlns:p14="http://schemas.microsoft.com/office/powerpoint/2010/main" val="695170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basic format for</a:t>
            </a:r>
            <a:r>
              <a:rPr lang="en-US" baseline="0" dirty="0"/>
              <a:t> the Analysis that I tell students to follow is to dedicate 1 paragraph of the Analysis to each of their supporting claims. Each paragraph should have a topic sentence re-introducing that claim followed by peer-reviewed evidence ”proving” their claim. The paragraph should end with a concluding sentence that restates the claims and ties it back to the position.</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7</a:t>
            </a:fld>
            <a:endParaRPr lang="en-US"/>
          </a:p>
        </p:txBody>
      </p:sp>
    </p:spTree>
    <p:extLst>
      <p:ext uri="{BB962C8B-B14F-4D97-AF65-F5344CB8AC3E}">
        <p14:creationId xmlns:p14="http://schemas.microsoft.com/office/powerpoint/2010/main" val="139568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9</a:t>
            </a:fld>
            <a:endParaRPr lang="en-US"/>
          </a:p>
        </p:txBody>
      </p:sp>
    </p:spTree>
    <p:extLst>
      <p:ext uri="{BB962C8B-B14F-4D97-AF65-F5344CB8AC3E}">
        <p14:creationId xmlns:p14="http://schemas.microsoft.com/office/powerpoint/2010/main" val="801124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686EA-080F-ED41-88E6-B885C72F968C}" type="slidenum">
              <a:rPr lang="en-US" smtClean="0"/>
              <a:t>10</a:t>
            </a:fld>
            <a:endParaRPr lang="en-US"/>
          </a:p>
        </p:txBody>
      </p:sp>
    </p:spTree>
    <p:extLst>
      <p:ext uri="{BB962C8B-B14F-4D97-AF65-F5344CB8AC3E}">
        <p14:creationId xmlns:p14="http://schemas.microsoft.com/office/powerpoint/2010/main" val="1046006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Passive voice okay when you’re trying to avoid using first or second person,</a:t>
            </a:r>
            <a:r>
              <a:rPr lang="en-US" baseline="0" dirty="0"/>
              <a:t> or when you want to emphasize the action</a:t>
            </a:r>
          </a:p>
          <a:p>
            <a:endParaRPr lang="en-US" baseline="0" dirty="0"/>
          </a:p>
          <a:p>
            <a:r>
              <a:rPr lang="en-US" baseline="0" dirty="0"/>
              <a:t>Parallelism</a:t>
            </a:r>
            <a:r>
              <a:rPr lang="en-US" baseline="0" dirty="0">
                <a:sym typeface="Wingdings"/>
              </a:rPr>
              <a:t> keep equivalent parts of a sentence in parallel form. Super common error in lists</a:t>
            </a:r>
          </a:p>
          <a:p>
            <a:r>
              <a:rPr lang="en-US" baseline="0" dirty="0">
                <a:sym typeface="Wingdings"/>
              </a:rPr>
              <a:t>Example: </a:t>
            </a:r>
            <a:r>
              <a:rPr lang="en-US" sz="1200" b="0" i="0" kern="1200" dirty="0">
                <a:solidFill>
                  <a:schemeClr val="tx1"/>
                </a:solidFill>
                <a:effectLst/>
                <a:latin typeface="+mn-lt"/>
                <a:ea typeface="+mn-ea"/>
                <a:cs typeface="+mn-cs"/>
              </a:rPr>
              <a:t>In my high school, bad grades could be grounds for detention or being suspended.</a:t>
            </a:r>
          </a:p>
          <a:p>
            <a:r>
              <a:rPr lang="en-US" sz="1200" b="0" i="0" kern="1200" baseline="0" dirty="0">
                <a:solidFill>
                  <a:schemeClr val="tx1"/>
                </a:solidFill>
                <a:effectLst/>
                <a:latin typeface="+mn-lt"/>
                <a:ea typeface="+mn-ea"/>
                <a:cs typeface="+mn-cs"/>
              </a:rPr>
              <a:t>Revised: </a:t>
            </a:r>
            <a:r>
              <a:rPr lang="en-US" sz="1200" b="0" i="0" kern="1200" dirty="0">
                <a:solidFill>
                  <a:schemeClr val="tx1"/>
                </a:solidFill>
                <a:effectLst/>
                <a:latin typeface="+mn-lt"/>
                <a:ea typeface="+mn-ea"/>
                <a:cs typeface="+mn-cs"/>
              </a:rPr>
              <a:t>In my high school, bad grades could be grounds for detention or suspension.</a:t>
            </a:r>
            <a:endParaRPr lang="en-US" baseline="0" dirty="0"/>
          </a:p>
          <a:p>
            <a:endParaRPr lang="en-US" dirty="0"/>
          </a:p>
          <a:p>
            <a:r>
              <a:rPr lang="en-US" dirty="0"/>
              <a:t>Concision: don’t waste space</a:t>
            </a:r>
            <a:r>
              <a:rPr lang="en-US" baseline="0" dirty="0"/>
              <a:t> on flowery language; be concise and to the point to more effectively support your position</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11</a:t>
            </a:fld>
            <a:endParaRPr lang="en-US"/>
          </a:p>
        </p:txBody>
      </p:sp>
    </p:spTree>
    <p:extLst>
      <p:ext uri="{BB962C8B-B14F-4D97-AF65-F5344CB8AC3E}">
        <p14:creationId xmlns:p14="http://schemas.microsoft.com/office/powerpoint/2010/main" val="108265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sulibrary.oregonstate.edu/" TargetMode="External"/><Relationship Id="rId7" Type="http://schemas.openxmlformats.org/officeDocument/2006/relationships/hyperlink" Target="http://writingcenter.oregonstate.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swic.edu/wp-content/uploads/2017/04/Summarizing-Paraphrasing-Synthesizing-Sources.pdf" TargetMode="External"/><Relationship Id="rId5" Type="http://schemas.openxmlformats.org/officeDocument/2006/relationships/hyperlink" Target="http://www.bibme.org/citation-guide/apa/" TargetMode="External"/><Relationship Id="rId4" Type="http://schemas.openxmlformats.org/officeDocument/2006/relationships/hyperlink" Target="https://library.sdsu.edu/reference/news/what-does-peer-review-mea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Reminders</a:t>
            </a:r>
          </a:p>
        </p:txBody>
      </p:sp>
      <p:sp>
        <p:nvSpPr>
          <p:cNvPr id="3" name="Content Placeholder 2"/>
          <p:cNvSpPr>
            <a:spLocks noGrp="1"/>
          </p:cNvSpPr>
          <p:nvPr>
            <p:ph idx="1"/>
          </p:nvPr>
        </p:nvSpPr>
        <p:spPr/>
        <p:txBody>
          <a:bodyPr>
            <a:normAutofit/>
          </a:bodyPr>
          <a:lstStyle/>
          <a:p>
            <a:r>
              <a:rPr lang="en-US" dirty="0"/>
              <a:t>Group Projects</a:t>
            </a:r>
          </a:p>
          <a:p>
            <a:pPr lvl="1"/>
            <a:r>
              <a:rPr lang="en-US" b="1" dirty="0"/>
              <a:t>Required</a:t>
            </a:r>
            <a:r>
              <a:rPr lang="en-US" dirty="0"/>
              <a:t> to attend all 4 hours of your group service learning activity</a:t>
            </a:r>
          </a:p>
          <a:p>
            <a:pPr lvl="1"/>
            <a:r>
              <a:rPr lang="en-US" dirty="0"/>
              <a:t>How you divide the work for the group paper and group presentation is up to you</a:t>
            </a:r>
          </a:p>
          <a:p>
            <a:pPr lvl="1"/>
            <a:r>
              <a:rPr lang="en-US" dirty="0"/>
              <a:t>Week 8: group project workday</a:t>
            </a:r>
          </a:p>
          <a:p>
            <a:pPr lvl="1"/>
            <a:endParaRPr lang="en-US" dirty="0"/>
          </a:p>
          <a:p>
            <a:r>
              <a:rPr lang="en-US" dirty="0"/>
              <a:t>Grades</a:t>
            </a:r>
          </a:p>
          <a:p>
            <a:pPr lvl="1"/>
            <a:r>
              <a:rPr lang="en-US" dirty="0"/>
              <a:t>Contact Dr. Cook at any time if you would like to see a breakdown of your grade</a:t>
            </a:r>
          </a:p>
          <a:p>
            <a:endParaRPr lang="en-US" dirty="0"/>
          </a:p>
          <a:p>
            <a:r>
              <a:rPr lang="en-US" dirty="0"/>
              <a:t>CT 1 due Monday, October 21 by 5PM in WLKN 102 GEOG 300 TA mailboxes</a:t>
            </a:r>
          </a:p>
          <a:p>
            <a:pPr lvl="1"/>
            <a:r>
              <a:rPr lang="en-US" sz="1800" b="1" dirty="0"/>
              <a:t>Late papers will NOT be accepted</a:t>
            </a:r>
          </a:p>
        </p:txBody>
      </p:sp>
    </p:spTree>
    <p:extLst>
      <p:ext uri="{BB962C8B-B14F-4D97-AF65-F5344CB8AC3E}">
        <p14:creationId xmlns:p14="http://schemas.microsoft.com/office/powerpoint/2010/main" val="92568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Paraphrase this quote into concise evidence!</a:t>
            </a:r>
          </a:p>
        </p:txBody>
      </p:sp>
      <p:sp>
        <p:nvSpPr>
          <p:cNvPr id="3" name="Content Placeholder 2"/>
          <p:cNvSpPr>
            <a:spLocks noGrp="1"/>
          </p:cNvSpPr>
          <p:nvPr>
            <p:ph idx="1"/>
          </p:nvPr>
        </p:nvSpPr>
        <p:spPr/>
        <p:txBody>
          <a:bodyPr>
            <a:normAutofit/>
          </a:bodyPr>
          <a:lstStyle/>
          <a:p>
            <a:r>
              <a:rPr lang="en-US" dirty="0"/>
              <a:t>“Environmental problems accompany even small mining operations, which usually entail use of bulldozers and other mechanized earth-moving equipment. In the summer of 1984, sludge from a gold mind operation on the </a:t>
            </a:r>
            <a:r>
              <a:rPr lang="en-US" dirty="0" err="1"/>
              <a:t>Fortymile</a:t>
            </a:r>
            <a:r>
              <a:rPr lang="en-US" dirty="0"/>
              <a:t> River, a tributary of the Yukon River in Alaska, ate away at the river’s salmon runs and at the subsistence economy of the Athabascans who lived in nearby downstream villages” (Wilkinson 1993).</a:t>
            </a:r>
          </a:p>
          <a:p>
            <a:endParaRPr lang="en-US" dirty="0"/>
          </a:p>
          <a:p>
            <a:r>
              <a:rPr lang="en-US" dirty="0"/>
              <a:t>“The absorption by ozone of ultraviolet (UV) light is especially important to biological systems because UV light is harmful to organisms, particularly because of the absorption of these wavelengths by nucleic acids such as DNA” (</a:t>
            </a:r>
            <a:r>
              <a:rPr lang="en-US" dirty="0" err="1"/>
              <a:t>Valiela</a:t>
            </a:r>
            <a:r>
              <a:rPr lang="en-US" dirty="0"/>
              <a:t> 1995).</a:t>
            </a:r>
          </a:p>
        </p:txBody>
      </p:sp>
    </p:spTree>
    <p:extLst>
      <p:ext uri="{BB962C8B-B14F-4D97-AF65-F5344CB8AC3E}">
        <p14:creationId xmlns:p14="http://schemas.microsoft.com/office/powerpoint/2010/main" val="2310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with grammar in mind</a:t>
            </a:r>
          </a:p>
        </p:txBody>
      </p:sp>
      <p:sp>
        <p:nvSpPr>
          <p:cNvPr id="3" name="Content Placeholder 2"/>
          <p:cNvSpPr>
            <a:spLocks noGrp="1"/>
          </p:cNvSpPr>
          <p:nvPr>
            <p:ph idx="1"/>
          </p:nvPr>
        </p:nvSpPr>
        <p:spPr>
          <a:xfrm>
            <a:off x="677334" y="1828801"/>
            <a:ext cx="8596668" cy="4727274"/>
          </a:xfrm>
        </p:spPr>
        <p:txBody>
          <a:bodyPr>
            <a:noAutofit/>
          </a:bodyPr>
          <a:lstStyle/>
          <a:p>
            <a:r>
              <a:rPr lang="en-US" sz="1900" dirty="0"/>
              <a:t>First or second person</a:t>
            </a:r>
          </a:p>
          <a:p>
            <a:r>
              <a:rPr lang="en-US" sz="1900" dirty="0"/>
              <a:t>Contractions</a:t>
            </a:r>
          </a:p>
          <a:p>
            <a:r>
              <a:rPr lang="en-US" sz="1900" dirty="0"/>
              <a:t>Correct punctuation and varied sentence structure</a:t>
            </a:r>
          </a:p>
          <a:p>
            <a:r>
              <a:rPr lang="en-US" sz="1900" dirty="0"/>
              <a:t>Passive voice</a:t>
            </a:r>
          </a:p>
          <a:p>
            <a:r>
              <a:rPr lang="en-US" sz="1900" dirty="0"/>
              <a:t>Run-on or fragmented sentences</a:t>
            </a:r>
          </a:p>
          <a:p>
            <a:r>
              <a:rPr lang="en-US" sz="1900" dirty="0"/>
              <a:t>Subject-verb agreement</a:t>
            </a:r>
          </a:p>
          <a:p>
            <a:r>
              <a:rPr lang="en-US" sz="1900" dirty="0"/>
              <a:t>Homophones</a:t>
            </a:r>
          </a:p>
          <a:p>
            <a:r>
              <a:rPr lang="en-US" sz="1900" dirty="0"/>
              <a:t>Parallelism </a:t>
            </a:r>
          </a:p>
          <a:p>
            <a:r>
              <a:rPr lang="en-US" sz="1900" dirty="0"/>
              <a:t>Concision</a:t>
            </a:r>
          </a:p>
          <a:p>
            <a:endParaRPr lang="en-US" sz="1900" dirty="0"/>
          </a:p>
          <a:p>
            <a:r>
              <a:rPr lang="en-US" sz="1900" b="1" dirty="0"/>
              <a:t>Proof read your paper!!!</a:t>
            </a:r>
          </a:p>
        </p:txBody>
      </p:sp>
    </p:spTree>
    <p:extLst>
      <p:ext uri="{BB962C8B-B14F-4D97-AF65-F5344CB8AC3E}">
        <p14:creationId xmlns:p14="http://schemas.microsoft.com/office/powerpoint/2010/main" val="212785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77334" y="1397480"/>
            <a:ext cx="8596668" cy="5331124"/>
          </a:xfrm>
        </p:spPr>
        <p:txBody>
          <a:bodyPr>
            <a:normAutofit fontScale="85000" lnSpcReduction="20000"/>
          </a:bodyPr>
          <a:lstStyle/>
          <a:p>
            <a:r>
              <a:rPr lang="en-US" sz="2500" dirty="0"/>
              <a:t>Critically examine 2 of your peer-reviewed sources for </a:t>
            </a:r>
            <a:r>
              <a:rPr lang="en-US" sz="2500" b="1" u="sng" dirty="0"/>
              <a:t>limitations or biases</a:t>
            </a:r>
            <a:r>
              <a:rPr lang="en-US" sz="2500" dirty="0"/>
              <a:t> of the author(s) and/or their research</a:t>
            </a:r>
            <a:endParaRPr lang="en-US" sz="2500" b="1" u="sng" dirty="0"/>
          </a:p>
          <a:p>
            <a:endParaRPr lang="en-US" sz="2200" dirty="0"/>
          </a:p>
          <a:p>
            <a:r>
              <a:rPr lang="en-US" sz="2200" dirty="0"/>
              <a:t>Example of a 5/5: “Shrestha et al. (20010 only evaluates constructed wetlands in Nepal, which limits the application of conclusions drawn to other regions and scales. Denny (1997) does not discuss the method used for the literature review, which limits the replicability of the study.”</a:t>
            </a:r>
          </a:p>
          <a:p>
            <a:endParaRPr lang="en-US" sz="2200" dirty="0"/>
          </a:p>
          <a:p>
            <a:r>
              <a:rPr lang="en-US" sz="2200" dirty="0"/>
              <a:t>Examples?</a:t>
            </a:r>
          </a:p>
          <a:p>
            <a:pPr lvl="1"/>
            <a:r>
              <a:rPr lang="en-US" sz="2000" dirty="0"/>
              <a:t>Data limited to a specific region or group</a:t>
            </a:r>
          </a:p>
          <a:p>
            <a:pPr lvl="1"/>
            <a:r>
              <a:rPr lang="en-US" sz="2000" dirty="0"/>
              <a:t>Study does not analyze a critical aspect of the issue</a:t>
            </a:r>
          </a:p>
          <a:p>
            <a:pPr lvl="1"/>
            <a:r>
              <a:rPr lang="en-US" sz="2000" dirty="0"/>
              <a:t>Study funded by a group that may have a biased interest in results</a:t>
            </a:r>
          </a:p>
          <a:p>
            <a:pPr lvl="1"/>
            <a:r>
              <a:rPr lang="en-US" sz="2000" dirty="0"/>
              <a:t>Data collection method limited</a:t>
            </a:r>
          </a:p>
          <a:p>
            <a:endParaRPr lang="en-US" sz="2200" dirty="0"/>
          </a:p>
          <a:p>
            <a:r>
              <a:rPr lang="en-US" sz="2200" dirty="0"/>
              <a:t>Note: The date in which the paper was published is </a:t>
            </a:r>
            <a:r>
              <a:rPr lang="en-US" sz="2200" b="1" dirty="0"/>
              <a:t>NOT </a:t>
            </a:r>
            <a:r>
              <a:rPr lang="en-US" sz="2200" dirty="0"/>
              <a:t>a limitation to the research that was conducted at that time</a:t>
            </a:r>
          </a:p>
          <a:p>
            <a:pPr lvl="1"/>
            <a:endParaRPr lang="en-US" sz="1800" dirty="0"/>
          </a:p>
        </p:txBody>
      </p:sp>
    </p:spTree>
    <p:extLst>
      <p:ext uri="{BB962C8B-B14F-4D97-AF65-F5344CB8AC3E}">
        <p14:creationId xmlns:p14="http://schemas.microsoft.com/office/powerpoint/2010/main" val="131068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Inference</a:t>
            </a:r>
          </a:p>
        </p:txBody>
      </p:sp>
      <p:sp>
        <p:nvSpPr>
          <p:cNvPr id="3" name="Content Placeholder 2"/>
          <p:cNvSpPr>
            <a:spLocks noGrp="1"/>
          </p:cNvSpPr>
          <p:nvPr>
            <p:ph idx="1"/>
          </p:nvPr>
        </p:nvSpPr>
        <p:spPr/>
        <p:txBody>
          <a:bodyPr>
            <a:normAutofit lnSpcReduction="10000"/>
          </a:bodyPr>
          <a:lstStyle/>
          <a:p>
            <a:r>
              <a:rPr lang="en-US" sz="2500" dirty="0"/>
              <a:t>Think about your issue on a </a:t>
            </a:r>
            <a:r>
              <a:rPr lang="en-US" sz="2500" b="1" u="sng" dirty="0"/>
              <a:t>different scale</a:t>
            </a:r>
            <a:r>
              <a:rPr lang="en-US" sz="2500" b="1" dirty="0"/>
              <a:t> </a:t>
            </a:r>
            <a:r>
              <a:rPr lang="en-US" sz="2500" dirty="0"/>
              <a:t>than you wrote about in your argument</a:t>
            </a:r>
          </a:p>
          <a:p>
            <a:endParaRPr lang="en-US" dirty="0"/>
          </a:p>
          <a:p>
            <a:r>
              <a:rPr lang="en-US" sz="2000" dirty="0"/>
              <a:t>Example of a 5/5: “Regional constructed wetlands have global impacts through their ability to recycle freshwater resources, which can be used to grow crops and help alleviate the world’s food security problems.”</a:t>
            </a:r>
          </a:p>
          <a:p>
            <a:endParaRPr lang="en-US" dirty="0"/>
          </a:p>
          <a:p>
            <a:r>
              <a:rPr lang="en-US" sz="2000" dirty="0"/>
              <a:t>Example of a 5/5: “The increased use of renewable resources such as solar power for homes has the benefit of reducing the annual global amount of CO2 emotions that have an effect on the global climate.”</a:t>
            </a:r>
          </a:p>
        </p:txBody>
      </p:sp>
    </p:spTree>
    <p:extLst>
      <p:ext uri="{BB962C8B-B14F-4D97-AF65-F5344CB8AC3E}">
        <p14:creationId xmlns:p14="http://schemas.microsoft.com/office/powerpoint/2010/main" val="15419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Explanation</a:t>
            </a:r>
          </a:p>
        </p:txBody>
      </p:sp>
      <p:sp>
        <p:nvSpPr>
          <p:cNvPr id="3" name="Content Placeholder 2"/>
          <p:cNvSpPr>
            <a:spLocks noGrp="1"/>
          </p:cNvSpPr>
          <p:nvPr>
            <p:ph idx="1"/>
          </p:nvPr>
        </p:nvSpPr>
        <p:spPr>
          <a:xfrm>
            <a:off x="516835" y="2160589"/>
            <a:ext cx="9117495" cy="3880773"/>
          </a:xfrm>
        </p:spPr>
        <p:txBody>
          <a:bodyPr>
            <a:normAutofit/>
          </a:bodyPr>
          <a:lstStyle/>
          <a:p>
            <a:r>
              <a:rPr lang="en-US" sz="2500" dirty="0"/>
              <a:t>Conclusion statement </a:t>
            </a:r>
            <a:r>
              <a:rPr lang="en-US" sz="2500" dirty="0">
                <a:sym typeface="Wingdings"/>
              </a:rPr>
              <a:t> restate your Interpretation (thesis)</a:t>
            </a:r>
          </a:p>
          <a:p>
            <a:endParaRPr lang="en-US" sz="2500" dirty="0">
              <a:sym typeface="Wingdings"/>
            </a:endParaRPr>
          </a:p>
          <a:p>
            <a:r>
              <a:rPr lang="en-US" sz="2500" dirty="0">
                <a:sym typeface="Wingdings"/>
              </a:rPr>
              <a:t>Make sure the position and claims in the Explanation are supported by the Analysis!</a:t>
            </a:r>
          </a:p>
          <a:p>
            <a:endParaRPr lang="en-US" sz="2500" dirty="0">
              <a:sym typeface="Wingdings"/>
            </a:endParaRPr>
          </a:p>
          <a:p>
            <a:endParaRPr lang="en-US" sz="2500" dirty="0">
              <a:sym typeface="Wingdings"/>
            </a:endParaRPr>
          </a:p>
          <a:p>
            <a:r>
              <a:rPr lang="en-US" sz="2500" dirty="0">
                <a:sym typeface="Wingdings"/>
              </a:rPr>
              <a:t>Reference the grading rubric on Canvas for more information about CT paper expectations</a:t>
            </a:r>
            <a:endParaRPr lang="en-US" sz="2500" dirty="0"/>
          </a:p>
        </p:txBody>
      </p:sp>
    </p:spTree>
    <p:extLst>
      <p:ext uri="{BB962C8B-B14F-4D97-AF65-F5344CB8AC3E}">
        <p14:creationId xmlns:p14="http://schemas.microsoft.com/office/powerpoint/2010/main" val="174494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8295"/>
            <a:ext cx="8596668" cy="1320800"/>
          </a:xfrm>
        </p:spPr>
        <p:txBody>
          <a:bodyPr/>
          <a:lstStyle/>
          <a:p>
            <a:r>
              <a:rPr lang="en-US" dirty="0"/>
              <a:t>Zero Check!</a:t>
            </a:r>
          </a:p>
        </p:txBody>
      </p:sp>
      <p:sp>
        <p:nvSpPr>
          <p:cNvPr id="3" name="Content Placeholder 2"/>
          <p:cNvSpPr>
            <a:spLocks noGrp="1"/>
          </p:cNvSpPr>
          <p:nvPr>
            <p:ph idx="1"/>
          </p:nvPr>
        </p:nvSpPr>
        <p:spPr>
          <a:xfrm>
            <a:off x="406400" y="1052423"/>
            <a:ext cx="9448800" cy="5928948"/>
          </a:xfrm>
        </p:spPr>
        <p:txBody>
          <a:bodyPr>
            <a:normAutofit/>
          </a:bodyPr>
          <a:lstStyle/>
          <a:p>
            <a:r>
              <a:rPr lang="en-US" b="1" dirty="0"/>
              <a:t>Bibliography. </a:t>
            </a:r>
          </a:p>
          <a:p>
            <a:pPr lvl="1"/>
            <a:r>
              <a:rPr lang="en-US" dirty="0"/>
              <a:t>APA format with sources listed in alphabetical order?</a:t>
            </a:r>
          </a:p>
          <a:p>
            <a:pPr lvl="1"/>
            <a:r>
              <a:rPr lang="en-US" u="sng" dirty="0"/>
              <a:t>Minimum of four relevant peer-reviewed sources published in the last ten years</a:t>
            </a:r>
            <a:r>
              <a:rPr lang="en-US" dirty="0"/>
              <a:t>? Use your computer or phone to verify the quality of their primary sources. </a:t>
            </a:r>
            <a:r>
              <a:rPr lang="en-US" i="1" dirty="0"/>
              <a:t>If a source looks questionable, please make a note of this to the author.</a:t>
            </a:r>
            <a:endParaRPr lang="en-US" b="1" dirty="0"/>
          </a:p>
          <a:p>
            <a:r>
              <a:rPr lang="en-US" b="1" dirty="0"/>
              <a:t>Required paper format.</a:t>
            </a:r>
          </a:p>
          <a:p>
            <a:pPr lvl="1"/>
            <a:r>
              <a:rPr lang="en-US" dirty="0"/>
              <a:t>Correct sub-headings, with sub-word counts, in the required order?  </a:t>
            </a:r>
          </a:p>
          <a:p>
            <a:pPr lvl="1"/>
            <a:r>
              <a:rPr lang="en-US" dirty="0"/>
              <a:t>All information included in each header?</a:t>
            </a:r>
          </a:p>
          <a:p>
            <a:pPr lvl="1"/>
            <a:r>
              <a:rPr lang="en-US" dirty="0"/>
              <a:t>Written on the correct paper topic that matches their student ID number?</a:t>
            </a:r>
          </a:p>
          <a:p>
            <a:r>
              <a:rPr lang="en-US" b="1" dirty="0"/>
              <a:t>In-text citations. </a:t>
            </a:r>
          </a:p>
          <a:p>
            <a:pPr lvl="1"/>
            <a:r>
              <a:rPr lang="en-US" i="1" dirty="0"/>
              <a:t>Every</a:t>
            </a:r>
            <a:r>
              <a:rPr lang="en-US" dirty="0"/>
              <a:t> in-text citation follows the </a:t>
            </a:r>
            <a:r>
              <a:rPr lang="en-US" i="1" u="sng" dirty="0"/>
              <a:t>required</a:t>
            </a:r>
            <a:r>
              <a:rPr lang="en-US" dirty="0"/>
              <a:t> format for in-text citations?</a:t>
            </a:r>
          </a:p>
          <a:p>
            <a:pPr lvl="2"/>
            <a:r>
              <a:rPr lang="en-US" dirty="0"/>
              <a:t>(Author(s) last name(s) publication year, page#)</a:t>
            </a:r>
          </a:p>
          <a:p>
            <a:pPr lvl="1"/>
            <a:r>
              <a:rPr lang="en-US" dirty="0"/>
              <a:t>All sources cited in the text also listed in the Bibliography (and vice-versa)?</a:t>
            </a:r>
          </a:p>
          <a:p>
            <a:r>
              <a:rPr lang="en-US" b="1" dirty="0"/>
              <a:t>Word count. </a:t>
            </a:r>
          </a:p>
          <a:p>
            <a:pPr lvl="1"/>
            <a:r>
              <a:rPr lang="en-US" u="sng" dirty="0"/>
              <a:t>Total word count</a:t>
            </a:r>
            <a:r>
              <a:rPr lang="en-US" dirty="0"/>
              <a:t> of the CT paper between 500 and 550 words? </a:t>
            </a:r>
          </a:p>
          <a:p>
            <a:pPr lvl="1"/>
            <a:r>
              <a:rPr lang="en-US" i="1" dirty="0"/>
              <a:t>Analysis </a:t>
            </a:r>
            <a:r>
              <a:rPr lang="en-US" dirty="0"/>
              <a:t>section between 400 and 450 words?</a:t>
            </a:r>
          </a:p>
        </p:txBody>
      </p:sp>
    </p:spTree>
    <p:extLst>
      <p:ext uri="{BB962C8B-B14F-4D97-AF65-F5344CB8AC3E}">
        <p14:creationId xmlns:p14="http://schemas.microsoft.com/office/powerpoint/2010/main" val="180279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3336"/>
            <a:ext cx="8596668" cy="1320800"/>
          </a:xfrm>
        </p:spPr>
        <p:txBody>
          <a:bodyPr/>
          <a:lstStyle/>
          <a:p>
            <a:r>
              <a:rPr lang="en-US" dirty="0"/>
              <a:t>Resources</a:t>
            </a:r>
          </a:p>
        </p:txBody>
      </p:sp>
      <p:sp>
        <p:nvSpPr>
          <p:cNvPr id="3" name="Content Placeholder 2"/>
          <p:cNvSpPr>
            <a:spLocks noGrp="1"/>
          </p:cNvSpPr>
          <p:nvPr>
            <p:ph idx="1"/>
          </p:nvPr>
        </p:nvSpPr>
        <p:spPr>
          <a:xfrm>
            <a:off x="677334" y="1311215"/>
            <a:ext cx="8596668" cy="5546785"/>
          </a:xfrm>
        </p:spPr>
        <p:txBody>
          <a:bodyPr>
            <a:normAutofit fontScale="85000" lnSpcReduction="20000"/>
          </a:bodyPr>
          <a:lstStyle/>
          <a:p>
            <a:r>
              <a:rPr lang="en-US" dirty="0"/>
              <a:t>Finding peer-reviewed sources:</a:t>
            </a:r>
          </a:p>
          <a:p>
            <a:pPr lvl="1"/>
            <a:r>
              <a:rPr lang="en-US" u="sng" dirty="0">
                <a:hlinkClick r:id="rId3"/>
              </a:rPr>
              <a:t>http://osulibrary.oregonstate.edu/</a:t>
            </a:r>
            <a:r>
              <a:rPr lang="en-US" u="sng" dirty="0"/>
              <a:t> </a:t>
            </a:r>
          </a:p>
          <a:p>
            <a:pPr lvl="1"/>
            <a:r>
              <a:rPr lang="en-US" u="sng" dirty="0">
                <a:hlinkClick r:id="rId4"/>
              </a:rPr>
              <a:t>https://library.sdsu.edu/reference/news/what-does-peer-review-mean</a:t>
            </a:r>
            <a:endParaRPr lang="en-US" u="sng" dirty="0"/>
          </a:p>
          <a:p>
            <a:pPr lvl="1"/>
            <a:r>
              <a:rPr lang="en-US" dirty="0"/>
              <a:t>Reference the “Guide to Peer Reviewed Sources” on the course website</a:t>
            </a:r>
          </a:p>
          <a:p>
            <a:pPr lvl="1"/>
            <a:endParaRPr lang="en-US" u="sng" dirty="0"/>
          </a:p>
          <a:p>
            <a:r>
              <a:rPr lang="en-US" dirty="0"/>
              <a:t>APA format: </a:t>
            </a:r>
            <a:r>
              <a:rPr lang="en-US" dirty="0">
                <a:hlinkClick r:id="rId5"/>
              </a:rPr>
              <a:t>http://www.bibme.org/citation-guide/apa/</a:t>
            </a:r>
            <a:r>
              <a:rPr lang="en-US" dirty="0"/>
              <a:t> </a:t>
            </a:r>
          </a:p>
          <a:p>
            <a:endParaRPr lang="en-US" dirty="0"/>
          </a:p>
          <a:p>
            <a:r>
              <a:rPr lang="en-US" dirty="0"/>
              <a:t>How to paraphrase, summarize, and synthesize: </a:t>
            </a:r>
            <a:r>
              <a:rPr lang="en-US" dirty="0">
                <a:hlinkClick r:id="rId6"/>
              </a:rPr>
              <a:t>http://www.swic.edu/wp-content/uploads/2017/04/Summarizing-Paraphrasing-Synthesizing-Sources.pdf</a:t>
            </a:r>
            <a:endParaRPr lang="en-US" dirty="0"/>
          </a:p>
          <a:p>
            <a:endParaRPr lang="en-US" dirty="0"/>
          </a:p>
          <a:p>
            <a:r>
              <a:rPr lang="en-US" dirty="0"/>
              <a:t>OSU Writing Center: </a:t>
            </a:r>
            <a:r>
              <a:rPr lang="en-US" dirty="0">
                <a:hlinkClick r:id="rId7"/>
              </a:rPr>
              <a:t>http://writingcenter.oregonstate.edu/</a:t>
            </a:r>
            <a:endParaRPr lang="en-US" dirty="0"/>
          </a:p>
          <a:p>
            <a:endParaRPr lang="en-US" dirty="0"/>
          </a:p>
          <a:p>
            <a:r>
              <a:rPr lang="en-US" dirty="0"/>
              <a:t>The grading rubric on Canvas</a:t>
            </a:r>
          </a:p>
          <a:p>
            <a:endParaRPr lang="en-US" dirty="0"/>
          </a:p>
          <a:p>
            <a:r>
              <a:rPr lang="en-US" dirty="0"/>
              <a:t>Your TA’s!</a:t>
            </a:r>
          </a:p>
          <a:p>
            <a:pPr lvl="1"/>
            <a:r>
              <a:rPr lang="en-US" dirty="0"/>
              <a:t>Kari’s office hours: Tues/Thurs 10-11, or by appointment (Strand 362)</a:t>
            </a:r>
          </a:p>
          <a:p>
            <a:pPr lvl="1"/>
            <a:r>
              <a:rPr lang="en-US" dirty="0"/>
              <a:t>Brian’s office hours: Tues/Thurs 1-2, or by appointment (Strand 331)</a:t>
            </a:r>
          </a:p>
          <a:p>
            <a:pPr lvl="1"/>
            <a:r>
              <a:rPr lang="en-US" dirty="0"/>
              <a:t>Ginny’s office hours: Mondays 10-12, or by appointment (Strand 347)</a:t>
            </a:r>
          </a:p>
        </p:txBody>
      </p:sp>
    </p:spTree>
    <p:extLst>
      <p:ext uri="{BB962C8B-B14F-4D97-AF65-F5344CB8AC3E}">
        <p14:creationId xmlns:p14="http://schemas.microsoft.com/office/powerpoint/2010/main" val="87084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CT Paper Writing Review</a:t>
            </a:r>
          </a:p>
        </p:txBody>
      </p:sp>
      <p:sp>
        <p:nvSpPr>
          <p:cNvPr id="3" name="Subtitle 2"/>
          <p:cNvSpPr>
            <a:spLocks noGrp="1"/>
          </p:cNvSpPr>
          <p:nvPr>
            <p:ph type="subTitle" idx="1"/>
          </p:nvPr>
        </p:nvSpPr>
        <p:spPr/>
        <p:txBody>
          <a:bodyPr/>
          <a:lstStyle/>
          <a:p>
            <a:r>
              <a:rPr lang="en-US" dirty="0"/>
              <a:t>Recitation Week 2</a:t>
            </a:r>
          </a:p>
        </p:txBody>
      </p:sp>
    </p:spTree>
    <p:extLst>
      <p:ext uri="{BB962C8B-B14F-4D97-AF65-F5344CB8AC3E}">
        <p14:creationId xmlns:p14="http://schemas.microsoft.com/office/powerpoint/2010/main" val="27098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a:xfrm>
            <a:off x="677334" y="1930401"/>
            <a:ext cx="8596668" cy="4717142"/>
          </a:xfrm>
        </p:spPr>
        <p:txBody>
          <a:bodyPr>
            <a:normAutofit/>
          </a:bodyPr>
          <a:lstStyle/>
          <a:p>
            <a:r>
              <a:rPr lang="en-US" sz="2200" dirty="0"/>
              <a:t>Header</a:t>
            </a:r>
          </a:p>
          <a:p>
            <a:pPr lvl="1"/>
            <a:r>
              <a:rPr lang="en-US" sz="2000" dirty="0"/>
              <a:t>Your name</a:t>
            </a:r>
          </a:p>
          <a:p>
            <a:pPr lvl="1"/>
            <a:r>
              <a:rPr lang="en-US" sz="2000" dirty="0"/>
              <a:t>Student ID #</a:t>
            </a:r>
          </a:p>
          <a:p>
            <a:pPr lvl="1"/>
            <a:r>
              <a:rPr lang="en-US" sz="2000" dirty="0"/>
              <a:t>My name; Recitation time &amp; day</a:t>
            </a:r>
          </a:p>
          <a:p>
            <a:pPr lvl="1"/>
            <a:r>
              <a:rPr lang="en-US" sz="2000" dirty="0"/>
              <a:t>Question #; Total word count</a:t>
            </a:r>
          </a:p>
          <a:p>
            <a:pPr lvl="2"/>
            <a:r>
              <a:rPr lang="en-US" sz="1800" dirty="0"/>
              <a:t>Topic determined by last number of student ID</a:t>
            </a:r>
          </a:p>
          <a:p>
            <a:pPr lvl="2"/>
            <a:r>
              <a:rPr lang="en-US" sz="1800" dirty="0"/>
              <a:t>Total word count between 500 and 550 words</a:t>
            </a:r>
          </a:p>
          <a:p>
            <a:pPr lvl="1"/>
            <a:endParaRPr lang="en-US" dirty="0"/>
          </a:p>
          <a:p>
            <a:r>
              <a:rPr lang="en-US" sz="2200" dirty="0"/>
              <a:t>Title</a:t>
            </a:r>
          </a:p>
          <a:p>
            <a:pPr lvl="1"/>
            <a:r>
              <a:rPr lang="en-US" sz="1800" dirty="0"/>
              <a:t>Be relevant and creative!</a:t>
            </a:r>
          </a:p>
        </p:txBody>
      </p:sp>
    </p:spTree>
    <p:extLst>
      <p:ext uri="{BB962C8B-B14F-4D97-AF65-F5344CB8AC3E}">
        <p14:creationId xmlns:p14="http://schemas.microsoft.com/office/powerpoint/2010/main" val="189886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a:xfrm>
            <a:off x="677333" y="1625600"/>
            <a:ext cx="9018209" cy="4717143"/>
          </a:xfrm>
        </p:spPr>
        <p:txBody>
          <a:bodyPr>
            <a:normAutofit lnSpcReduction="10000"/>
          </a:bodyPr>
          <a:lstStyle/>
          <a:p>
            <a:r>
              <a:rPr lang="en-US" sz="2500" dirty="0"/>
              <a:t>Introduce topic and position </a:t>
            </a:r>
            <a:r>
              <a:rPr lang="en-US" sz="2500" dirty="0">
                <a:sym typeface="Wingdings"/>
              </a:rPr>
              <a:t> thesis statement!</a:t>
            </a:r>
            <a:endParaRPr lang="en-US" sz="2500" dirty="0"/>
          </a:p>
          <a:p>
            <a:endParaRPr lang="en-US" sz="2500" dirty="0"/>
          </a:p>
          <a:p>
            <a:r>
              <a:rPr lang="en-US" sz="2500" dirty="0"/>
              <a:t>Take a </a:t>
            </a:r>
            <a:r>
              <a:rPr lang="en-US" sz="2500" b="1" u="sng" dirty="0"/>
              <a:t>clear</a:t>
            </a:r>
            <a:r>
              <a:rPr lang="en-US" sz="2500" dirty="0"/>
              <a:t> and </a:t>
            </a:r>
            <a:r>
              <a:rPr lang="en-US" sz="2500" b="1" u="sng" dirty="0"/>
              <a:t>specific</a:t>
            </a:r>
            <a:r>
              <a:rPr lang="en-US" sz="2500" dirty="0"/>
              <a:t> position on the topic</a:t>
            </a:r>
          </a:p>
          <a:p>
            <a:pPr lvl="1"/>
            <a:r>
              <a:rPr lang="en-US" sz="2300" dirty="0"/>
              <a:t>This is </a:t>
            </a:r>
            <a:r>
              <a:rPr lang="en-US" sz="2300" b="1" dirty="0"/>
              <a:t>NOT</a:t>
            </a:r>
            <a:r>
              <a:rPr lang="en-US" sz="2300" dirty="0"/>
              <a:t> an expository paper; convince me of your stance</a:t>
            </a:r>
          </a:p>
          <a:p>
            <a:pPr lvl="1"/>
            <a:r>
              <a:rPr lang="en-US" sz="2300" dirty="0"/>
              <a:t>So what?</a:t>
            </a:r>
          </a:p>
          <a:p>
            <a:r>
              <a:rPr lang="en-US" sz="2500" dirty="0"/>
              <a:t>Introduce supporting claims</a:t>
            </a:r>
          </a:p>
          <a:p>
            <a:pPr lvl="1"/>
            <a:r>
              <a:rPr lang="en-US" sz="2300" dirty="0"/>
              <a:t>How and why?</a:t>
            </a:r>
          </a:p>
          <a:p>
            <a:pPr lvl="1"/>
            <a:endParaRPr lang="en-US" sz="2300" dirty="0"/>
          </a:p>
          <a:p>
            <a:r>
              <a:rPr lang="en-US" sz="2500" u="sng" dirty="0"/>
              <a:t>Basic formula</a:t>
            </a:r>
            <a:r>
              <a:rPr lang="en-US" sz="2500" dirty="0"/>
              <a:t>: Intro topic. </a:t>
            </a:r>
            <a:r>
              <a:rPr lang="en-US" sz="2500" i="1" dirty="0"/>
              <a:t>Position</a:t>
            </a:r>
            <a:r>
              <a:rPr lang="en-US" sz="2500" dirty="0"/>
              <a:t> because </a:t>
            </a:r>
            <a:r>
              <a:rPr lang="en-US" sz="2500" i="1" dirty="0"/>
              <a:t>supporting claim 1</a:t>
            </a:r>
            <a:r>
              <a:rPr lang="en-US" sz="2500" dirty="0"/>
              <a:t>, </a:t>
            </a:r>
            <a:r>
              <a:rPr lang="en-US" sz="2500" i="1" dirty="0"/>
              <a:t>supporting claim 2</a:t>
            </a:r>
            <a:r>
              <a:rPr lang="en-US" sz="2500" dirty="0"/>
              <a:t>, and </a:t>
            </a:r>
            <a:r>
              <a:rPr lang="en-US" sz="2500" i="1" dirty="0"/>
              <a:t>supporting claim 3</a:t>
            </a:r>
            <a:r>
              <a:rPr lang="en-US" sz="2500" dirty="0"/>
              <a:t>. </a:t>
            </a:r>
          </a:p>
          <a:p>
            <a:endParaRPr lang="en-US" sz="2500" dirty="0"/>
          </a:p>
          <a:p>
            <a:endParaRPr lang="en-US" dirty="0"/>
          </a:p>
        </p:txBody>
      </p:sp>
    </p:spTree>
    <p:extLst>
      <p:ext uri="{BB962C8B-B14F-4D97-AF65-F5344CB8AC3E}">
        <p14:creationId xmlns:p14="http://schemas.microsoft.com/office/powerpoint/2010/main" val="18347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80734" cy="1320800"/>
          </a:xfrm>
        </p:spPr>
        <p:txBody>
          <a:bodyPr/>
          <a:lstStyle/>
          <a:p>
            <a:r>
              <a:rPr lang="en-US" dirty="0"/>
              <a:t>Examples of not-so-strong Interpretations</a:t>
            </a:r>
          </a:p>
        </p:txBody>
      </p:sp>
      <p:sp>
        <p:nvSpPr>
          <p:cNvPr id="3" name="Content Placeholder 2"/>
          <p:cNvSpPr>
            <a:spLocks noGrp="1"/>
          </p:cNvSpPr>
          <p:nvPr>
            <p:ph idx="1"/>
          </p:nvPr>
        </p:nvSpPr>
        <p:spPr>
          <a:xfrm>
            <a:off x="677334" y="1930400"/>
            <a:ext cx="8596668" cy="4615543"/>
          </a:xfrm>
        </p:spPr>
        <p:txBody>
          <a:bodyPr>
            <a:normAutofit/>
          </a:bodyPr>
          <a:lstStyle/>
          <a:p>
            <a:r>
              <a:rPr lang="en-US" sz="1900" dirty="0"/>
              <a:t>Example 1: “The fashion industry is currently displaying dangerous consumption habits. Sustainability principles are desperately needed throughout the fashion industry to maintain our consumption habits without seriously damaging the environment.”</a:t>
            </a:r>
          </a:p>
          <a:p>
            <a:endParaRPr lang="en-US" sz="1300" dirty="0"/>
          </a:p>
          <a:p>
            <a:r>
              <a:rPr lang="en-US" sz="1900" dirty="0"/>
              <a:t>Example 2: “In 2010, South City changed the source for its municipal water system to South River in order to save money. However, improper treatment of South River has resulted with many homes containing dangerously high levels of lead. Has our government done all that it can to help out the people of South City?”</a:t>
            </a:r>
          </a:p>
          <a:p>
            <a:endParaRPr lang="en-US" sz="1300" dirty="0"/>
          </a:p>
          <a:p>
            <a:r>
              <a:rPr lang="en-US" sz="1900" dirty="0"/>
              <a:t>Example 3: “Corporations and their actions are extremely public—there are ethic- and values- based public expectations of their conduct that must be considered.”</a:t>
            </a:r>
          </a:p>
        </p:txBody>
      </p:sp>
    </p:spTree>
    <p:extLst>
      <p:ext uri="{BB962C8B-B14F-4D97-AF65-F5344CB8AC3E}">
        <p14:creationId xmlns:p14="http://schemas.microsoft.com/office/powerpoint/2010/main" val="84217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strong Interpretations</a:t>
            </a:r>
          </a:p>
        </p:txBody>
      </p:sp>
      <p:sp>
        <p:nvSpPr>
          <p:cNvPr id="3" name="Content Placeholder 2"/>
          <p:cNvSpPr>
            <a:spLocks noGrp="1"/>
          </p:cNvSpPr>
          <p:nvPr>
            <p:ph idx="1"/>
          </p:nvPr>
        </p:nvSpPr>
        <p:spPr>
          <a:xfrm>
            <a:off x="677334" y="1930400"/>
            <a:ext cx="8596668" cy="4281713"/>
          </a:xfrm>
        </p:spPr>
        <p:txBody>
          <a:bodyPr>
            <a:normAutofit/>
          </a:bodyPr>
          <a:lstStyle/>
          <a:p>
            <a:r>
              <a:rPr lang="en-US" sz="1900" dirty="0">
                <a:sym typeface="Wingdings"/>
              </a:rPr>
              <a:t>Example 1: “With current technology, biomass production is not a good option for alternative energy. Biofuel production is not carbon neutral and leads to heightened food insecurity, pollution, and habitat loss.”</a:t>
            </a:r>
          </a:p>
          <a:p>
            <a:endParaRPr lang="en-US" sz="1900" dirty="0">
              <a:sym typeface="Wingdings"/>
            </a:endParaRPr>
          </a:p>
          <a:p>
            <a:r>
              <a:rPr lang="en-US" sz="1900" dirty="0">
                <a:sym typeface="Wingdings"/>
              </a:rPr>
              <a:t>Example 2: “Constructed wetlands are the sustainable solution to the developing world’s sanitation problems because they remove pollutants efficiently, protect the environment, and are cost-effective.”</a:t>
            </a:r>
          </a:p>
          <a:p>
            <a:endParaRPr lang="en-US" sz="1900" dirty="0">
              <a:sym typeface="Wingdings"/>
            </a:endParaRPr>
          </a:p>
          <a:p>
            <a:r>
              <a:rPr lang="en-US" sz="1900" dirty="0">
                <a:sym typeface="Wingdings"/>
              </a:rPr>
              <a:t>Example 3: “Chemical use in agriculture has caused more issues than it has solved through problems with consumer health, soil and water contamination, and wildlife impacts.”</a:t>
            </a:r>
          </a:p>
        </p:txBody>
      </p:sp>
    </p:spTree>
    <p:extLst>
      <p:ext uri="{BB962C8B-B14F-4D97-AF65-F5344CB8AC3E}">
        <p14:creationId xmlns:p14="http://schemas.microsoft.com/office/powerpoint/2010/main" val="211317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Content Placeholder 2"/>
          <p:cNvSpPr>
            <a:spLocks noGrp="1"/>
          </p:cNvSpPr>
          <p:nvPr>
            <p:ph idx="1"/>
          </p:nvPr>
        </p:nvSpPr>
        <p:spPr/>
        <p:txBody>
          <a:bodyPr>
            <a:normAutofit lnSpcReduction="10000"/>
          </a:bodyPr>
          <a:lstStyle/>
          <a:p>
            <a:r>
              <a:rPr lang="en-US" sz="2500" dirty="0"/>
              <a:t>Use </a:t>
            </a:r>
            <a:r>
              <a:rPr lang="en-US" sz="2500" b="1" dirty="0"/>
              <a:t>peer-reviewed evidence </a:t>
            </a:r>
            <a:r>
              <a:rPr lang="en-US" sz="2500" dirty="0"/>
              <a:t>to support your claims</a:t>
            </a:r>
          </a:p>
          <a:p>
            <a:endParaRPr lang="en-US" sz="2500" dirty="0"/>
          </a:p>
          <a:p>
            <a:r>
              <a:rPr lang="en-US" sz="2500" dirty="0"/>
              <a:t>Position </a:t>
            </a:r>
            <a:r>
              <a:rPr lang="en-US" sz="2500" dirty="0">
                <a:sym typeface="Wingdings"/>
              </a:rPr>
              <a:t> claims  evidence</a:t>
            </a:r>
          </a:p>
          <a:p>
            <a:endParaRPr lang="en-US" sz="2500" dirty="0">
              <a:sym typeface="Wingdings"/>
            </a:endParaRPr>
          </a:p>
          <a:p>
            <a:r>
              <a:rPr lang="en-US" sz="2500" dirty="0">
                <a:sym typeface="Wingdings"/>
              </a:rPr>
              <a:t>Do not contradict your position; you should </a:t>
            </a:r>
            <a:r>
              <a:rPr lang="en-US" sz="2500" b="1" dirty="0">
                <a:sym typeface="Wingdings"/>
              </a:rPr>
              <a:t>NOT </a:t>
            </a:r>
            <a:r>
              <a:rPr lang="en-US" sz="2500" dirty="0">
                <a:sym typeface="Wingdings"/>
              </a:rPr>
              <a:t>provide evidence for the opposing side</a:t>
            </a:r>
          </a:p>
          <a:p>
            <a:endParaRPr lang="en-US" sz="2500" dirty="0"/>
          </a:p>
          <a:p>
            <a:r>
              <a:rPr lang="en-US" sz="2500" dirty="0"/>
              <a:t>Be concise!</a:t>
            </a:r>
          </a:p>
        </p:txBody>
      </p:sp>
    </p:spTree>
    <p:extLst>
      <p:ext uri="{BB962C8B-B14F-4D97-AF65-F5344CB8AC3E}">
        <p14:creationId xmlns:p14="http://schemas.microsoft.com/office/powerpoint/2010/main" val="2002389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peer reviewed sources</a:t>
            </a:r>
          </a:p>
        </p:txBody>
      </p:sp>
      <p:sp>
        <p:nvSpPr>
          <p:cNvPr id="3" name="Content Placeholder 2"/>
          <p:cNvSpPr>
            <a:spLocks noGrp="1"/>
          </p:cNvSpPr>
          <p:nvPr>
            <p:ph idx="1"/>
          </p:nvPr>
        </p:nvSpPr>
        <p:spPr>
          <a:xfrm>
            <a:off x="677334" y="2160588"/>
            <a:ext cx="8596668" cy="4326475"/>
          </a:xfrm>
        </p:spPr>
        <p:txBody>
          <a:bodyPr/>
          <a:lstStyle/>
          <a:p>
            <a:r>
              <a:rPr lang="en-US" sz="2200" dirty="0"/>
              <a:t>Using the filter function on the OSU Library website is the most fool-proof way to find peer reviewed sources!</a:t>
            </a:r>
          </a:p>
          <a:p>
            <a:r>
              <a:rPr lang="en-US" sz="2200" b="1" dirty="0"/>
              <a:t>When in doubt ask your TA</a:t>
            </a:r>
          </a:p>
          <a:p>
            <a:endParaRPr lang="en-US" dirty="0"/>
          </a:p>
          <a:p>
            <a:r>
              <a:rPr lang="en-US" sz="2200" dirty="0"/>
              <a:t>Key word searching!</a:t>
            </a:r>
          </a:p>
          <a:p>
            <a:pPr lvl="1"/>
            <a:r>
              <a:rPr lang="en-US" sz="2000" dirty="0"/>
              <a:t>Example topic: “Tidal water turbines are simply silly. They are expensive, the ocean is a really difficult place to do anything and their potential environmental impact outweighs their production potential.”</a:t>
            </a:r>
          </a:p>
          <a:p>
            <a:pPr lvl="1"/>
            <a:r>
              <a:rPr lang="en-US" sz="2000" dirty="0"/>
              <a:t>What key words could you use to search for this topic?</a:t>
            </a:r>
          </a:p>
        </p:txBody>
      </p:sp>
    </p:spTree>
    <p:extLst>
      <p:ext uri="{BB962C8B-B14F-4D97-AF65-F5344CB8AC3E}">
        <p14:creationId xmlns:p14="http://schemas.microsoft.com/office/powerpoint/2010/main" val="201264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Paraphrase, summarize and synthesize!</a:t>
            </a:r>
          </a:p>
        </p:txBody>
      </p:sp>
      <p:sp>
        <p:nvSpPr>
          <p:cNvPr id="3" name="Content Placeholder 2"/>
          <p:cNvSpPr>
            <a:spLocks noGrp="1"/>
          </p:cNvSpPr>
          <p:nvPr>
            <p:ph idx="1"/>
          </p:nvPr>
        </p:nvSpPr>
        <p:spPr/>
        <p:txBody>
          <a:bodyPr/>
          <a:lstStyle/>
          <a:p>
            <a:r>
              <a:rPr lang="en-US" sz="2700" b="1" dirty="0"/>
              <a:t>Please avoid excessive quotation!</a:t>
            </a:r>
          </a:p>
          <a:p>
            <a:endParaRPr lang="en-US" dirty="0"/>
          </a:p>
          <a:p>
            <a:r>
              <a:rPr lang="en-US" sz="2200" u="sng" dirty="0"/>
              <a:t>Paraphrase</a:t>
            </a:r>
            <a:r>
              <a:rPr lang="en-US" sz="2200" dirty="0"/>
              <a:t>: reword and restructure a selection of text</a:t>
            </a:r>
          </a:p>
          <a:p>
            <a:endParaRPr lang="en-US" sz="2200" u="sng" dirty="0"/>
          </a:p>
          <a:p>
            <a:r>
              <a:rPr lang="en-US" sz="2200" u="sng" dirty="0"/>
              <a:t>Summarize</a:t>
            </a:r>
            <a:r>
              <a:rPr lang="en-US" sz="2200" dirty="0"/>
              <a:t>: restate the main points of a selection of text</a:t>
            </a:r>
          </a:p>
          <a:p>
            <a:endParaRPr lang="en-US" sz="2200" u="sng" dirty="0"/>
          </a:p>
          <a:p>
            <a:r>
              <a:rPr lang="en-US" sz="2200" u="sng" dirty="0"/>
              <a:t>Synthesize</a:t>
            </a:r>
            <a:r>
              <a:rPr lang="en-US" sz="2200" dirty="0"/>
              <a:t>: combine the main ideas of multiple texts</a:t>
            </a:r>
            <a:endParaRPr lang="en-US" sz="2200" u="sng" dirty="0"/>
          </a:p>
        </p:txBody>
      </p:sp>
    </p:spTree>
    <p:extLst>
      <p:ext uri="{BB962C8B-B14F-4D97-AF65-F5344CB8AC3E}">
        <p14:creationId xmlns:p14="http://schemas.microsoft.com/office/powerpoint/2010/main" val="14969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962</TotalTime>
  <Words>1605</Words>
  <Application>Microsoft Office PowerPoint</Application>
  <PresentationFormat>Widescreen</PresentationFormat>
  <Paragraphs>172</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Course Reminders</vt:lpstr>
      <vt:lpstr>CT Paper Writing Review</vt:lpstr>
      <vt:lpstr>Logistics</vt:lpstr>
      <vt:lpstr>Interpretation</vt:lpstr>
      <vt:lpstr>Examples of not-so-strong Interpretations</vt:lpstr>
      <vt:lpstr>Examples of strong Interpretations</vt:lpstr>
      <vt:lpstr>Analysis</vt:lpstr>
      <vt:lpstr>Finding peer reviewed sources</vt:lpstr>
      <vt:lpstr>Paraphrase, summarize and synthesize!</vt:lpstr>
      <vt:lpstr>Paraphrase this quote into concise evidence!</vt:lpstr>
      <vt:lpstr>Write with grammar in mind</vt:lpstr>
      <vt:lpstr>Evaluation</vt:lpstr>
      <vt:lpstr>Inference</vt:lpstr>
      <vt:lpstr>Explanation</vt:lpstr>
      <vt:lpstr>Zero Check!</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Moskel</dc:creator>
  <cp:lastModifiedBy>Cook, Steve</cp:lastModifiedBy>
  <cp:revision>92</cp:revision>
  <dcterms:created xsi:type="dcterms:W3CDTF">2018-10-08T15:36:06Z</dcterms:created>
  <dcterms:modified xsi:type="dcterms:W3CDTF">2019-10-01T21:43:54Z</dcterms:modified>
</cp:coreProperties>
</file>