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300" r:id="rId2"/>
    <p:sldId id="293" r:id="rId3"/>
    <p:sldId id="301" r:id="rId4"/>
    <p:sldId id="257" r:id="rId5"/>
    <p:sldId id="292" r:id="rId6"/>
    <p:sldId id="260" r:id="rId7"/>
    <p:sldId id="294" r:id="rId8"/>
    <p:sldId id="313" r:id="rId9"/>
    <p:sldId id="258" r:id="rId10"/>
    <p:sldId id="311" r:id="rId11"/>
    <p:sldId id="259" r:id="rId12"/>
    <p:sldId id="262" r:id="rId13"/>
    <p:sldId id="295" r:id="rId14"/>
    <p:sldId id="302" r:id="rId15"/>
    <p:sldId id="264" r:id="rId16"/>
    <p:sldId id="303" r:id="rId17"/>
    <p:sldId id="265" r:id="rId18"/>
    <p:sldId id="266" r:id="rId19"/>
    <p:sldId id="267" r:id="rId20"/>
    <p:sldId id="304" r:id="rId21"/>
    <p:sldId id="269" r:id="rId22"/>
    <p:sldId id="270" r:id="rId23"/>
    <p:sldId id="271" r:id="rId24"/>
    <p:sldId id="272" r:id="rId25"/>
    <p:sldId id="273" r:id="rId26"/>
    <p:sldId id="274" r:id="rId27"/>
    <p:sldId id="275" r:id="rId28"/>
    <p:sldId id="305" r:id="rId29"/>
    <p:sldId id="281" r:id="rId30"/>
    <p:sldId id="298" r:id="rId31"/>
    <p:sldId id="306" r:id="rId32"/>
    <p:sldId id="283" r:id="rId33"/>
    <p:sldId id="310" r:id="rId34"/>
    <p:sldId id="309" r:id="rId35"/>
    <p:sldId id="307" r:id="rId36"/>
    <p:sldId id="308" r:id="rId37"/>
    <p:sldId id="285" r:id="rId38"/>
    <p:sldId id="286" r:id="rId39"/>
    <p:sldId id="287" r:id="rId40"/>
    <p:sldId id="312" r:id="rId41"/>
    <p:sldId id="284" r:id="rId42"/>
    <p:sldId id="296" r:id="rId43"/>
    <p:sldId id="297" r:id="rId44"/>
    <p:sldId id="290" r:id="rId45"/>
    <p:sldId id="29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A598"/>
    <a:srgbClr val="1FBB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1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408823-B8DB-4E6E-8499-F966833C4513}" type="datetimeFigureOut">
              <a:rPr lang="en-US" smtClean="0"/>
              <a:pPr/>
              <a:t>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AAB375-EFF5-476B-92B6-F3D8882A2D4F}" type="slidenum">
              <a:rPr lang="en-US" smtClean="0"/>
              <a:pPr/>
              <a:t>‹#›</a:t>
            </a:fld>
            <a:endParaRPr lang="en-US"/>
          </a:p>
        </p:txBody>
      </p:sp>
    </p:spTree>
    <p:extLst>
      <p:ext uri="{BB962C8B-B14F-4D97-AF65-F5344CB8AC3E}">
        <p14:creationId xmlns:p14="http://schemas.microsoft.com/office/powerpoint/2010/main" val="1788847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655872-E54E-4E9B-848F-1EC3FBBAB3A7}"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section heading must have the word count next to it.</a:t>
            </a:r>
          </a:p>
          <a:p>
            <a:r>
              <a:rPr lang="en-US" dirty="0" smtClean="0"/>
              <a:t>Each section must appear in the paper in the order listed above and must be labeled as such.</a:t>
            </a:r>
          </a:p>
          <a:p>
            <a:pPr lvl="1"/>
            <a:r>
              <a:rPr lang="en-US" dirty="0" smtClean="0"/>
              <a:t>If the above directions are not followed, </a:t>
            </a:r>
            <a:r>
              <a:rPr lang="en-US" b="1" dirty="0" smtClean="0"/>
              <a:t>you will get a zero</a:t>
            </a:r>
            <a:r>
              <a:rPr lang="en-US" dirty="0" smtClean="0"/>
              <a:t>.</a:t>
            </a:r>
          </a:p>
          <a:p>
            <a:r>
              <a:rPr lang="en-US" dirty="0" smtClean="0"/>
              <a:t>Also must include a literature cited section (more on this later)</a:t>
            </a:r>
          </a:p>
          <a:p>
            <a:pPr lvl="1"/>
            <a:r>
              <a:rPr lang="en-US" dirty="0" smtClean="0"/>
              <a:t>Literature cited </a:t>
            </a:r>
            <a:r>
              <a:rPr lang="en-US" b="1" dirty="0" smtClean="0"/>
              <a:t>does not </a:t>
            </a:r>
            <a:r>
              <a:rPr lang="en-US" dirty="0" smtClean="0"/>
              <a:t>factor into your word count</a:t>
            </a:r>
          </a:p>
        </p:txBody>
      </p:sp>
      <p:sp>
        <p:nvSpPr>
          <p:cNvPr id="4" name="Slide Number Placeholder 3"/>
          <p:cNvSpPr>
            <a:spLocks noGrp="1"/>
          </p:cNvSpPr>
          <p:nvPr>
            <p:ph type="sldNum" sz="quarter" idx="10"/>
          </p:nvPr>
        </p:nvSpPr>
        <p:spPr/>
        <p:txBody>
          <a:bodyPr/>
          <a:lstStyle/>
          <a:p>
            <a:fld id="{5BC42D94-9F1E-4852-891A-C3DF96E2EE82}" type="slidenum">
              <a:rPr lang="en-US" smtClean="0"/>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It doesn’t matter what your opinion is, only that you support it.</a:t>
            </a:r>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5262EB-219F-4658-BB5B-25B5E7828BE4}"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yourself if each of your points supports your position.</a:t>
            </a:r>
          </a:p>
          <a:p>
            <a:pPr lvl="1"/>
            <a:r>
              <a:rPr lang="en-US" dirty="0" smtClean="0"/>
              <a:t>If one doesn’t, get rid of it and replace it with a new one.</a:t>
            </a:r>
            <a:endParaRPr lang="en-US" altLang="en-US"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5BC42D94-9F1E-4852-891A-C3DF96E2EE82}"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24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AAB375-EFF5-476B-92B6-F3D8882A2D4F}"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EB4132B-03C3-4BB9-82A7-BEB7E78F7F97}" type="datetimeFigureOut">
              <a:rPr lang="en-US" smtClean="0"/>
              <a:pPr/>
              <a:t>1/7/2015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33BC790-0DC7-41B6-AED4-30EFE4F60D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B4132B-03C3-4BB9-82A7-BEB7E78F7F97}" type="datetimeFigureOut">
              <a:rPr lang="en-US" smtClean="0"/>
              <a:pPr/>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BC790-0DC7-41B6-AED4-30EFE4F60D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EB4132B-03C3-4BB9-82A7-BEB7E78F7F97}" type="datetimeFigureOut">
              <a:rPr lang="en-US" smtClean="0"/>
              <a:pPr/>
              <a:t>1/7/2015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33BC790-0DC7-41B6-AED4-30EFE4F60D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EB4132B-03C3-4BB9-82A7-BEB7E78F7F97}" type="datetimeFigureOut">
              <a:rPr lang="en-US" smtClean="0"/>
              <a:pPr/>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33BC790-0DC7-41B6-AED4-30EFE4F60D7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EB4132B-03C3-4BB9-82A7-BEB7E78F7F97}" type="datetimeFigureOut">
              <a:rPr lang="en-US" smtClean="0"/>
              <a:pPr/>
              <a:t>1/7/2015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33BC790-0DC7-41B6-AED4-30EFE4F60D7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EB4132B-03C3-4BB9-82A7-BEB7E78F7F97}" type="datetimeFigureOut">
              <a:rPr lang="en-US" smtClean="0"/>
              <a:pPr/>
              <a:t>1/7/2015</a:t>
            </a:fld>
            <a:endParaRPr lang="en-US"/>
          </a:p>
        </p:txBody>
      </p:sp>
      <p:sp>
        <p:nvSpPr>
          <p:cNvPr id="10" name="Slide Number Placeholder 9"/>
          <p:cNvSpPr>
            <a:spLocks noGrp="1"/>
          </p:cNvSpPr>
          <p:nvPr>
            <p:ph type="sldNum" sz="quarter" idx="16"/>
          </p:nvPr>
        </p:nvSpPr>
        <p:spPr/>
        <p:txBody>
          <a:bodyPr rtlCol="0"/>
          <a:lstStyle/>
          <a:p>
            <a:fld id="{C33BC790-0DC7-41B6-AED4-30EFE4F60D7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EB4132B-03C3-4BB9-82A7-BEB7E78F7F97}" type="datetimeFigureOut">
              <a:rPr lang="en-US" smtClean="0"/>
              <a:pPr/>
              <a:t>1/7/2015</a:t>
            </a:fld>
            <a:endParaRPr lang="en-US"/>
          </a:p>
        </p:txBody>
      </p:sp>
      <p:sp>
        <p:nvSpPr>
          <p:cNvPr id="12" name="Slide Number Placeholder 11"/>
          <p:cNvSpPr>
            <a:spLocks noGrp="1"/>
          </p:cNvSpPr>
          <p:nvPr>
            <p:ph type="sldNum" sz="quarter" idx="16"/>
          </p:nvPr>
        </p:nvSpPr>
        <p:spPr/>
        <p:txBody>
          <a:bodyPr rtlCol="0"/>
          <a:lstStyle/>
          <a:p>
            <a:fld id="{C33BC790-0DC7-41B6-AED4-30EFE4F60D7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B4132B-03C3-4BB9-82A7-BEB7E78F7F97}" type="datetimeFigureOut">
              <a:rPr lang="en-US" smtClean="0"/>
              <a:pPr/>
              <a:t>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33BC790-0DC7-41B6-AED4-30EFE4F60D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4132B-03C3-4BB9-82A7-BEB7E78F7F97}" type="datetimeFigureOut">
              <a:rPr lang="en-US" smtClean="0"/>
              <a:pPr/>
              <a:t>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33BC790-0DC7-41B6-AED4-30EFE4F60D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EB4132B-03C3-4BB9-82A7-BEB7E78F7F97}" type="datetimeFigureOut">
              <a:rPr lang="en-US" smtClean="0"/>
              <a:pPr/>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33BC790-0DC7-41B6-AED4-30EFE4F60D7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EB4132B-03C3-4BB9-82A7-BEB7E78F7F97}" type="datetimeFigureOut">
              <a:rPr lang="en-US" smtClean="0"/>
              <a:pPr/>
              <a:t>1/7/2015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33BC790-0DC7-41B6-AED4-30EFE4F60D7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EB4132B-03C3-4BB9-82A7-BEB7E78F7F97}" type="datetimeFigureOut">
              <a:rPr lang="en-US" smtClean="0"/>
              <a:pPr/>
              <a:t>1/7/2015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3BC790-0DC7-41B6-AED4-30EFE4F60D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eo.oregonstate.edu/classes/geo300/gpw1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eo.oregonstate.edu/classes/geo300/EnergizeCorvalli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eo.oregonstate.edu/classes/geo300/ctw15.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eo.oregonstate.edu/classes/geo300/ctw15.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mailto:colonaly@onid.oregonstate.edu" TargetMode="External"/><Relationship Id="rId2" Type="http://schemas.openxmlformats.org/officeDocument/2006/relationships/hyperlink" Target="mailto:huynhsa@oregonstate.edu"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morrisel@oregonstate.edu" TargetMode="External"/><Relationship Id="rId2" Type="http://schemas.openxmlformats.org/officeDocument/2006/relationships/hyperlink" Target="mailto:geo300melva@gmail.com"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hyperlink" Target="http://osulibrary.oregonstate.edu/research-database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33732"/>
            <a:ext cx="8534400" cy="1995268"/>
          </a:xfrm>
        </p:spPr>
        <p:txBody>
          <a:bodyPr>
            <a:normAutofit/>
          </a:bodyPr>
          <a:lstStyle/>
          <a:p>
            <a:pPr algn="ctr"/>
            <a:r>
              <a:rPr lang="en-US" sz="4200" dirty="0" smtClean="0"/>
              <a:t>Geo 300: Sustainability </a:t>
            </a:r>
            <a:br>
              <a:rPr lang="en-US" sz="4200" dirty="0" smtClean="0"/>
            </a:br>
            <a:r>
              <a:rPr lang="en-US" sz="4200" dirty="0" smtClean="0"/>
              <a:t>for the Common Good</a:t>
            </a:r>
            <a:endParaRPr lang="en-US" sz="4200" dirty="0"/>
          </a:p>
        </p:txBody>
      </p:sp>
      <p:sp>
        <p:nvSpPr>
          <p:cNvPr id="3" name="Subtitle 2"/>
          <p:cNvSpPr>
            <a:spLocks noGrp="1"/>
          </p:cNvSpPr>
          <p:nvPr>
            <p:ph type="subTitle" idx="1"/>
          </p:nvPr>
        </p:nvSpPr>
        <p:spPr>
          <a:xfrm>
            <a:off x="0" y="6050037"/>
            <a:ext cx="9067800" cy="685800"/>
          </a:xfrm>
        </p:spPr>
        <p:txBody>
          <a:bodyPr/>
          <a:lstStyle/>
          <a:p>
            <a:r>
              <a:rPr lang="en-US" sz="3000" dirty="0" smtClean="0"/>
              <a:t>Winter 2015        OREGON STATE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Projects</a:t>
            </a:r>
            <a:endParaRPr lang="en-US" dirty="0"/>
          </a:p>
        </p:txBody>
      </p:sp>
      <p:sp>
        <p:nvSpPr>
          <p:cNvPr id="3" name="Content Placeholder 2"/>
          <p:cNvSpPr>
            <a:spLocks noGrp="1"/>
          </p:cNvSpPr>
          <p:nvPr>
            <p:ph sz="quarter" idx="1"/>
          </p:nvPr>
        </p:nvSpPr>
        <p:spPr/>
        <p:txBody>
          <a:bodyPr>
            <a:normAutofit/>
          </a:bodyPr>
          <a:lstStyle/>
          <a:p>
            <a:r>
              <a:rPr lang="en-US" sz="2700" dirty="0" smtClean="0"/>
              <a:t>Presentations during last few weeks of recitation</a:t>
            </a:r>
          </a:p>
          <a:p>
            <a:endParaRPr lang="en-US" sz="2700" dirty="0" smtClean="0"/>
          </a:p>
          <a:p>
            <a:r>
              <a:rPr lang="en-US" sz="2700" dirty="0" smtClean="0"/>
              <a:t>More information on GEO 300 website</a:t>
            </a:r>
          </a:p>
          <a:p>
            <a:pPr lvl="1"/>
            <a:r>
              <a:rPr lang="en-US" sz="2700" dirty="0" smtClean="0">
                <a:hlinkClick r:id="rId2"/>
              </a:rPr>
              <a:t>http://www.geo.oregonstate.edu/classes/geo300/gpw15.html</a:t>
            </a:r>
            <a:endParaRPr lang="en-US" sz="2700" dirty="0" smtClean="0"/>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Energize Corvallis</a:t>
            </a:r>
            <a:endParaRPr lang="en-US" dirty="0"/>
          </a:p>
        </p:txBody>
      </p:sp>
      <p:sp>
        <p:nvSpPr>
          <p:cNvPr id="3" name="Content Placeholder 2"/>
          <p:cNvSpPr>
            <a:spLocks noGrp="1"/>
          </p:cNvSpPr>
          <p:nvPr>
            <p:ph sz="quarter" idx="1"/>
          </p:nvPr>
        </p:nvSpPr>
        <p:spPr/>
        <p:txBody>
          <a:bodyPr/>
          <a:lstStyle/>
          <a:p>
            <a:r>
              <a:rPr lang="en-US" sz="2700" dirty="0" smtClean="0"/>
              <a:t>50 points</a:t>
            </a:r>
          </a:p>
          <a:p>
            <a:r>
              <a:rPr lang="en-US" sz="2700" b="1" dirty="0" smtClean="0"/>
              <a:t>1 month project</a:t>
            </a:r>
          </a:p>
          <a:p>
            <a:pPr lvl="1"/>
            <a:r>
              <a:rPr lang="en-US" sz="2700" dirty="0" smtClean="0">
                <a:solidFill>
                  <a:srgbClr val="FF0000"/>
                </a:solidFill>
              </a:rPr>
              <a:t>DUE: February 27, 2015</a:t>
            </a:r>
          </a:p>
          <a:p>
            <a:pPr lvl="1"/>
            <a:r>
              <a:rPr lang="en-US" sz="2700" dirty="0" smtClean="0"/>
              <a:t>What does that mean? Begin early! Begin now!</a:t>
            </a:r>
            <a:endParaRPr lang="en-US" sz="2700" b="1" u="sng" dirty="0" smtClean="0"/>
          </a:p>
          <a:p>
            <a:r>
              <a:rPr lang="en-US" sz="2700" dirty="0" smtClean="0"/>
              <a:t>See GEO 300 website for more instructions</a:t>
            </a:r>
          </a:p>
          <a:p>
            <a:pPr lvl="1"/>
            <a:r>
              <a:rPr lang="en-US" sz="2700" dirty="0" smtClean="0">
                <a:hlinkClick r:id="rId2"/>
              </a:rPr>
              <a:t>http://www.geo.oregonstate.edu/classes/geo300/EnergizeCorvallis.html</a:t>
            </a:r>
            <a:endParaRPr lang="en-US" sz="2700" dirty="0" smtClean="0"/>
          </a:p>
          <a:p>
            <a:pPr lvl="1">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Critical Thinking Papers</a:t>
            </a:r>
          </a:p>
        </p:txBody>
      </p:sp>
      <p:sp>
        <p:nvSpPr>
          <p:cNvPr id="3" name="Text Placeholder 2"/>
          <p:cNvSpPr>
            <a:spLocks noGrp="1"/>
          </p:cNvSpPr>
          <p:nvPr>
            <p:ph type="body" idx="1"/>
          </p:nvPr>
        </p:nvSpPr>
        <p:spPr>
          <a:xfrm>
            <a:off x="228600" y="2743200"/>
            <a:ext cx="8686799" cy="3733800"/>
          </a:xfrm>
        </p:spPr>
        <p:txBody>
          <a:bodyPr>
            <a:normAutofit fontScale="77500" lnSpcReduction="20000"/>
          </a:bodyPr>
          <a:lstStyle/>
          <a:p>
            <a:pPr>
              <a:spcBef>
                <a:spcPts val="580"/>
              </a:spcBef>
              <a:defRPr/>
            </a:pPr>
            <a:r>
              <a:rPr lang="en-US" dirty="0" smtClean="0"/>
              <a:t>These papers are designed to help you </a:t>
            </a:r>
            <a:r>
              <a:rPr lang="en-US" u="sng" dirty="0" smtClean="0"/>
              <a:t>become better researchers and writers</a:t>
            </a:r>
            <a:r>
              <a:rPr lang="en-US" dirty="0" smtClean="0"/>
              <a:t> in the process of investigating topics related to the course. They also have the </a:t>
            </a:r>
            <a:r>
              <a:rPr lang="en-US" u="sng" dirty="0" smtClean="0"/>
              <a:t>added benefit of reducing stress </a:t>
            </a:r>
            <a:r>
              <a:rPr lang="en-US" dirty="0" smtClean="0"/>
              <a:t>as there are </a:t>
            </a:r>
            <a:r>
              <a:rPr lang="en-US" u="sng" dirty="0" smtClean="0"/>
              <a:t>no exams in the course</a:t>
            </a:r>
            <a:r>
              <a:rPr lang="en-US" dirty="0" smtClean="0"/>
              <a:t>. </a:t>
            </a:r>
            <a:br>
              <a:rPr lang="en-US" dirty="0" smtClean="0"/>
            </a:br>
            <a:r>
              <a:rPr lang="en-US" dirty="0" smtClean="0"/>
              <a:t/>
            </a:r>
            <a:br>
              <a:rPr lang="en-US" dirty="0" smtClean="0"/>
            </a:br>
            <a:r>
              <a:rPr lang="en-US" dirty="0" smtClean="0"/>
              <a:t>These papers follow a rigid </a:t>
            </a:r>
            <a:r>
              <a:rPr lang="en-US" i="1" dirty="0" smtClean="0"/>
              <a:t>Critical Thinking</a:t>
            </a:r>
            <a:r>
              <a:rPr lang="en-US" dirty="0" smtClean="0"/>
              <a:t> format; concise writing and exact length; accurate and appropriate use of sources, cited properly, including a complete, properly formatted </a:t>
            </a:r>
            <a:r>
              <a:rPr lang="en-US" i="1" dirty="0" smtClean="0"/>
              <a:t>Reference/Works Cited</a:t>
            </a:r>
            <a:r>
              <a:rPr lang="en-US" dirty="0" smtClean="0"/>
              <a:t> section</a:t>
            </a:r>
            <a:r>
              <a:rPr lang="en-US" i="1" dirty="0" smtClean="0"/>
              <a:t>.</a:t>
            </a:r>
            <a:r>
              <a:rPr lang="en-US" dirty="0" smtClean="0"/>
              <a:t> Finally we require high quality writing. </a:t>
            </a:r>
          </a:p>
          <a:p>
            <a:pPr>
              <a:spcBef>
                <a:spcPts val="580"/>
              </a:spcBef>
              <a:defRPr/>
            </a:pPr>
            <a:endParaRPr lang="en-US" dirty="0" smtClean="0"/>
          </a:p>
          <a:p>
            <a:pPr>
              <a:spcBef>
                <a:spcPts val="580"/>
              </a:spcBef>
              <a:defRPr/>
            </a:pPr>
            <a:r>
              <a:rPr lang="en-US" dirty="0" smtClean="0"/>
              <a:t>They get progressively more valuable. CT # 1 = 70 points; CT # 2 = 80 points; CT # 3 = 100 points </a:t>
            </a:r>
          </a:p>
          <a:p>
            <a:pPr eaLnBrk="1" fontAlgn="auto" hangingPunct="1">
              <a:spcBef>
                <a:spcPts val="580"/>
              </a:spcBef>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700" dirty="0" smtClean="0"/>
              <a:t>Reflection of real-world writing and reports.</a:t>
            </a:r>
          </a:p>
          <a:p>
            <a:r>
              <a:rPr lang="en-US" sz="2700" dirty="0" smtClean="0"/>
              <a:t>Lets you explore various topics in sustainability at a deep, intellectual level.</a:t>
            </a:r>
          </a:p>
          <a:p>
            <a:r>
              <a:rPr lang="en-US" sz="2700" dirty="0" smtClean="0"/>
              <a:t>Teaches you how to make a concise, impactful point.</a:t>
            </a:r>
          </a:p>
          <a:p>
            <a:r>
              <a:rPr lang="en-US" sz="2700" dirty="0" smtClean="0"/>
              <a:t>Exposes you to peer-reviewed literature.</a:t>
            </a:r>
          </a:p>
          <a:p>
            <a:r>
              <a:rPr lang="en-US" sz="2700" dirty="0" smtClean="0"/>
              <a:t>Strict format of CT papers is relevant to real-world job experience.</a:t>
            </a:r>
            <a:endParaRPr lang="en-US" sz="2700" dirty="0"/>
          </a:p>
        </p:txBody>
      </p:sp>
      <p:sp>
        <p:nvSpPr>
          <p:cNvPr id="6" name="Title 5"/>
          <p:cNvSpPr>
            <a:spLocks noGrp="1"/>
          </p:cNvSpPr>
          <p:nvPr>
            <p:ph type="title"/>
          </p:nvPr>
        </p:nvSpPr>
        <p:spPr/>
        <p:txBody>
          <a:bodyPr/>
          <a:lstStyle/>
          <a:p>
            <a:r>
              <a:rPr lang="en-US" dirty="0" smtClean="0"/>
              <a:t>Why Critical Thinking Papers?</a:t>
            </a:r>
            <a:endParaRPr lang="en-US" dirty="0"/>
          </a:p>
        </p:txBody>
      </p:sp>
    </p:spTree>
    <p:extLst>
      <p:ext uri="{BB962C8B-B14F-4D97-AF65-F5344CB8AC3E}">
        <p14:creationId xmlns:p14="http://schemas.microsoft.com/office/powerpoint/2010/main" val="4206584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Critical Thinking Papers</a:t>
            </a:r>
            <a:endParaRPr lang="en-US" dirty="0"/>
          </a:p>
        </p:txBody>
      </p:sp>
      <p:sp>
        <p:nvSpPr>
          <p:cNvPr id="3" name="Content Placeholder 2"/>
          <p:cNvSpPr>
            <a:spLocks noGrp="1"/>
          </p:cNvSpPr>
          <p:nvPr>
            <p:ph sz="quarter" idx="1"/>
          </p:nvPr>
        </p:nvSpPr>
        <p:spPr>
          <a:xfrm>
            <a:off x="228600" y="1600200"/>
            <a:ext cx="8686800" cy="5029200"/>
          </a:xfrm>
        </p:spPr>
        <p:txBody>
          <a:bodyPr>
            <a:noAutofit/>
          </a:bodyPr>
          <a:lstStyle/>
          <a:p>
            <a:pPr>
              <a:spcBef>
                <a:spcPts val="580"/>
              </a:spcBef>
              <a:defRPr/>
            </a:pPr>
            <a:r>
              <a:rPr lang="en-US" sz="2600" dirty="0" smtClean="0"/>
              <a:t>Three CT Papers, valued at 70pts, 80pts, and 100pts</a:t>
            </a:r>
          </a:p>
          <a:p>
            <a:pPr>
              <a:spcBef>
                <a:spcPts val="580"/>
              </a:spcBef>
              <a:defRPr/>
            </a:pPr>
            <a:endParaRPr lang="en-US" sz="1200" dirty="0" smtClean="0">
              <a:solidFill>
                <a:schemeClr val="tx2">
                  <a:lumMod val="50000"/>
                </a:schemeClr>
              </a:solidFill>
            </a:endParaRPr>
          </a:p>
          <a:p>
            <a:pPr>
              <a:spcBef>
                <a:spcPts val="580"/>
              </a:spcBef>
              <a:defRPr/>
            </a:pPr>
            <a:r>
              <a:rPr lang="en-US" sz="2600" dirty="0" smtClean="0">
                <a:solidFill>
                  <a:schemeClr val="tx2">
                    <a:lumMod val="50000"/>
                  </a:schemeClr>
                </a:solidFill>
              </a:rPr>
              <a:t>Instructions and tips to help you succeed on GEO 300 website</a:t>
            </a:r>
          </a:p>
          <a:p>
            <a:pPr lvl="1">
              <a:spcBef>
                <a:spcPts val="580"/>
              </a:spcBef>
              <a:defRPr/>
            </a:pPr>
            <a:r>
              <a:rPr lang="en-US" dirty="0" smtClean="0">
                <a:solidFill>
                  <a:schemeClr val="tx2">
                    <a:lumMod val="50000"/>
                  </a:schemeClr>
                </a:solidFill>
              </a:rPr>
              <a:t>Click on “</a:t>
            </a:r>
            <a:r>
              <a:rPr lang="en-US" altLang="en-US" dirty="0" smtClean="0"/>
              <a:t>Critical Thinking Papers” link (</a:t>
            </a:r>
            <a:r>
              <a:rPr lang="en-US" altLang="en-US" dirty="0" smtClean="0">
                <a:hlinkClick r:id="rId2"/>
              </a:rPr>
              <a:t>http://www.geo.oregonstate.edu/classes/geo300/ctw15.html</a:t>
            </a:r>
            <a:r>
              <a:rPr lang="en-US" altLang="en-US" dirty="0" smtClean="0"/>
              <a:t>)</a:t>
            </a:r>
          </a:p>
          <a:p>
            <a:pPr lvl="1">
              <a:spcBef>
                <a:spcPts val="580"/>
              </a:spcBef>
              <a:defRPr/>
            </a:pPr>
            <a:endParaRPr lang="en-US" altLang="en-US" sz="1200" dirty="0" smtClean="0"/>
          </a:p>
          <a:p>
            <a:pPr>
              <a:spcBef>
                <a:spcPts val="580"/>
              </a:spcBef>
              <a:defRPr/>
            </a:pPr>
            <a:r>
              <a:rPr lang="en-US" sz="2600" dirty="0" smtClean="0"/>
              <a:t>Topics for CT Paper # 1</a:t>
            </a:r>
          </a:p>
          <a:p>
            <a:pPr lvl="1">
              <a:spcBef>
                <a:spcPts val="580"/>
              </a:spcBef>
              <a:defRPr/>
            </a:pPr>
            <a:r>
              <a:rPr lang="en-US" dirty="0" smtClean="0"/>
              <a:t>“Main” topic is dependent on last digit of your OSU ID number</a:t>
            </a:r>
          </a:p>
          <a:p>
            <a:pPr lvl="1">
              <a:spcBef>
                <a:spcPts val="580"/>
              </a:spcBef>
              <a:defRPr/>
            </a:pPr>
            <a:r>
              <a:rPr lang="en-US" dirty="0" smtClean="0"/>
              <a:t>“Final” topic: your choice from a few sub-topics</a:t>
            </a:r>
          </a:p>
          <a:p>
            <a:pPr>
              <a:spcBef>
                <a:spcPts val="580"/>
              </a:spcBef>
              <a:defRPr/>
            </a:pPr>
            <a:endParaRPr lang="en-US" sz="2600" dirty="0" smtClean="0"/>
          </a:p>
          <a:p>
            <a:pPr lvl="1">
              <a:spcBef>
                <a:spcPts val="580"/>
              </a:spcBef>
              <a:defRPr/>
            </a:pPr>
            <a:endParaRPr lang="en-US" dirty="0" smtClean="0"/>
          </a:p>
          <a:p>
            <a:endParaRPr lang="en-US"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Example topic…</a:t>
            </a:r>
          </a:p>
        </p:txBody>
      </p:sp>
      <p:sp>
        <p:nvSpPr>
          <p:cNvPr id="10243" name="Content Placeholder 2"/>
          <p:cNvSpPr>
            <a:spLocks noGrp="1"/>
          </p:cNvSpPr>
          <p:nvPr>
            <p:ph sz="quarter" idx="1"/>
          </p:nvPr>
        </p:nvSpPr>
        <p:spPr/>
        <p:txBody>
          <a:bodyPr>
            <a:normAutofit/>
          </a:bodyPr>
          <a:lstStyle/>
          <a:p>
            <a:pPr eaLnBrk="1" hangingPunct="1"/>
            <a:r>
              <a:rPr lang="en-US" altLang="en-US" sz="2700" dirty="0" smtClean="0"/>
              <a:t>0-1.  Human Population Increase is the biggest threat to long-term sustainability of the Earth? (Support or oppose this statement) </a:t>
            </a:r>
          </a:p>
          <a:p>
            <a:pPr eaLnBrk="1" hangingPunct="1">
              <a:buNone/>
            </a:pPr>
            <a:endParaRPr lang="en-US" altLang="en-US" sz="2700" dirty="0" smtClean="0"/>
          </a:p>
          <a:p>
            <a:r>
              <a:rPr lang="en-US" altLang="en-US" sz="2700" dirty="0" smtClean="0"/>
              <a:t>You have a small list of topics to choose from based on your ID number – find them on the GEO 300 website. </a:t>
            </a:r>
          </a:p>
          <a:p>
            <a:pPr lvl="1"/>
            <a:r>
              <a:rPr lang="en-US" altLang="en-US" sz="2700" dirty="0" smtClean="0"/>
              <a:t>(</a:t>
            </a:r>
            <a:r>
              <a:rPr lang="en-US" altLang="en-US" sz="2700" dirty="0" smtClean="0">
                <a:hlinkClick r:id="rId2"/>
              </a:rPr>
              <a:t>http://www.geo.oregonstate.edu/classes/geo300/ctw15.html</a:t>
            </a:r>
            <a:r>
              <a:rPr lang="en-US" altLang="en-US" sz="2700" dirty="0" smtClean="0"/>
              <a:t> )</a:t>
            </a:r>
          </a:p>
          <a:p>
            <a:pPr eaLnBrk="1" hangingPunct="1"/>
            <a:endParaRPr lang="en-US" altLang="en-US" sz="27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Paper Format	</a:t>
            </a:r>
            <a:endParaRPr lang="en-US" dirty="0"/>
          </a:p>
        </p:txBody>
      </p:sp>
      <p:sp>
        <p:nvSpPr>
          <p:cNvPr id="3" name="Content Placeholder 2"/>
          <p:cNvSpPr>
            <a:spLocks noGrp="1"/>
          </p:cNvSpPr>
          <p:nvPr>
            <p:ph sz="quarter" idx="1"/>
          </p:nvPr>
        </p:nvSpPr>
        <p:spPr>
          <a:xfrm>
            <a:off x="612648" y="1600200"/>
            <a:ext cx="8153400" cy="5105400"/>
          </a:xfrm>
        </p:spPr>
        <p:txBody>
          <a:bodyPr>
            <a:normAutofit fontScale="77500" lnSpcReduction="20000"/>
          </a:bodyPr>
          <a:lstStyle/>
          <a:p>
            <a:r>
              <a:rPr lang="en-US" altLang="en-US" dirty="0" smtClean="0"/>
              <a:t>Heading</a:t>
            </a:r>
          </a:p>
          <a:p>
            <a:r>
              <a:rPr lang="en-US" altLang="en-US" dirty="0" smtClean="0"/>
              <a:t>Title</a:t>
            </a:r>
          </a:p>
          <a:p>
            <a:r>
              <a:rPr lang="en-US" altLang="en-US" dirty="0" smtClean="0"/>
              <a:t>Interpretation*</a:t>
            </a:r>
          </a:p>
          <a:p>
            <a:r>
              <a:rPr lang="en-US" altLang="en-US" dirty="0" smtClean="0"/>
              <a:t>Analysis*</a:t>
            </a:r>
          </a:p>
          <a:p>
            <a:r>
              <a:rPr lang="en-US" altLang="en-US" dirty="0" smtClean="0"/>
              <a:t>Evaluation*</a:t>
            </a:r>
          </a:p>
          <a:p>
            <a:r>
              <a:rPr lang="en-US" altLang="en-US" dirty="0" smtClean="0"/>
              <a:t>Inference*</a:t>
            </a:r>
          </a:p>
          <a:p>
            <a:r>
              <a:rPr lang="en-US" altLang="en-US" dirty="0" smtClean="0"/>
              <a:t>Explanation*</a:t>
            </a:r>
          </a:p>
          <a:p>
            <a:r>
              <a:rPr lang="en-US" altLang="en-US" dirty="0" smtClean="0"/>
              <a:t>Self-regulation*</a:t>
            </a:r>
          </a:p>
          <a:p>
            <a:r>
              <a:rPr lang="en-US" altLang="en-US" dirty="0" smtClean="0"/>
              <a:t>List of References/Works-cited/Bibliography</a:t>
            </a:r>
          </a:p>
          <a:p>
            <a:pPr>
              <a:buNone/>
            </a:pPr>
            <a:endParaRPr lang="en-US" altLang="en-US" dirty="0" smtClean="0"/>
          </a:p>
          <a:p>
            <a:pPr>
              <a:buNone/>
            </a:pPr>
            <a:r>
              <a:rPr lang="en-US" altLang="en-US" dirty="0" smtClean="0">
                <a:solidFill>
                  <a:srgbClr val="FF0000"/>
                </a:solidFill>
              </a:rPr>
              <a:t>*</a:t>
            </a:r>
            <a:r>
              <a:rPr lang="en-US" altLang="en-US" dirty="0" smtClean="0"/>
              <a:t>These six sections MUST include word count sub-total</a:t>
            </a:r>
          </a:p>
          <a:p>
            <a:pPr lvl="1"/>
            <a:r>
              <a:rPr lang="en-US" dirty="0" smtClean="0"/>
              <a:t>The entire paper </a:t>
            </a:r>
            <a:r>
              <a:rPr lang="en-US" b="1" dirty="0" smtClean="0"/>
              <a:t>must</a:t>
            </a:r>
            <a:r>
              <a:rPr lang="en-US" dirty="0" smtClean="0"/>
              <a:t> have between </a:t>
            </a:r>
            <a:r>
              <a:rPr lang="en-US" b="1" dirty="0" smtClean="0"/>
              <a:t>500 and 550 words</a:t>
            </a:r>
            <a:r>
              <a:rPr lang="en-US" dirty="0" smtClean="0"/>
              <a:t>.</a:t>
            </a:r>
          </a:p>
          <a:p>
            <a:pPr lvl="1"/>
            <a:r>
              <a:rPr lang="en-US" dirty="0" smtClean="0"/>
              <a:t>The analysis section </a:t>
            </a:r>
            <a:r>
              <a:rPr lang="en-US" b="1" dirty="0" smtClean="0"/>
              <a:t>must</a:t>
            </a:r>
            <a:r>
              <a:rPr lang="en-US" dirty="0" smtClean="0"/>
              <a:t> have between </a:t>
            </a:r>
            <a:r>
              <a:rPr lang="en-US" b="1" dirty="0" smtClean="0"/>
              <a:t>400 and 450 words</a:t>
            </a:r>
            <a:r>
              <a:rPr lang="en-US" dirty="0" smtClean="0"/>
              <a:t>.</a:t>
            </a:r>
          </a:p>
          <a:p>
            <a:pPr lvl="1"/>
            <a:r>
              <a:rPr lang="en-US" dirty="0" smtClean="0"/>
              <a:t>The other sections </a:t>
            </a:r>
            <a:r>
              <a:rPr lang="en-US" b="1" dirty="0" smtClean="0"/>
              <a:t>must </a:t>
            </a:r>
            <a:r>
              <a:rPr lang="en-US" dirty="0" smtClean="0"/>
              <a:t>have between </a:t>
            </a:r>
            <a:r>
              <a:rPr lang="en-US" b="1" dirty="0" smtClean="0"/>
              <a:t>100 and 150 words combined</a:t>
            </a:r>
            <a:r>
              <a:rPr lang="en-US" dirty="0" smtClean="0"/>
              <a:t>.</a:t>
            </a:r>
          </a:p>
          <a:p>
            <a:pPr>
              <a:buNone/>
            </a:pPr>
            <a:endParaRPr lang="en-US" alt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Heading</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Include</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4" name="Content Placeholder 3"/>
          <p:cNvSpPr>
            <a:spLocks noGrp="1"/>
          </p:cNvSpPr>
          <p:nvPr>
            <p:ph sz="half" idx="2"/>
          </p:nvPr>
        </p:nvSpPr>
        <p:spPr>
          <a:xfrm>
            <a:off x="609600" y="2438400"/>
            <a:ext cx="4038600" cy="3657600"/>
          </a:xfrm>
        </p:spPr>
        <p:txBody>
          <a:bodyPr>
            <a:normAutofit fontScale="55000" lnSpcReduction="20000"/>
          </a:bodyPr>
          <a:lstStyle/>
          <a:p>
            <a:pPr marL="274320" indent="-274320" eaLnBrk="1" fontAlgn="auto" hangingPunct="1">
              <a:spcBef>
                <a:spcPts val="580"/>
              </a:spcBef>
              <a:spcAft>
                <a:spcPts val="0"/>
              </a:spcAft>
              <a:buFont typeface="Wingdings 2"/>
              <a:buChar char=""/>
              <a:defRPr/>
            </a:pPr>
            <a:r>
              <a:rPr lang="en-US" sz="4300" dirty="0" smtClean="0"/>
              <a:t>Name</a:t>
            </a:r>
          </a:p>
          <a:p>
            <a:pPr marL="274320" indent="-274320" eaLnBrk="1" fontAlgn="auto" hangingPunct="1">
              <a:spcBef>
                <a:spcPts val="580"/>
              </a:spcBef>
              <a:spcAft>
                <a:spcPts val="0"/>
              </a:spcAft>
              <a:buFont typeface="Wingdings 2"/>
              <a:buChar char=""/>
              <a:defRPr/>
            </a:pPr>
            <a:r>
              <a:rPr lang="en-US" sz="4300" dirty="0" smtClean="0"/>
              <a:t>Student ID #</a:t>
            </a:r>
          </a:p>
          <a:p>
            <a:pPr marL="274320" indent="-274320" eaLnBrk="1" fontAlgn="auto" hangingPunct="1">
              <a:spcBef>
                <a:spcPts val="580"/>
              </a:spcBef>
              <a:spcAft>
                <a:spcPts val="0"/>
              </a:spcAft>
              <a:buFont typeface="Wingdings 2"/>
              <a:buChar char=""/>
              <a:defRPr/>
            </a:pPr>
            <a:r>
              <a:rPr lang="en-US" sz="4300" dirty="0" smtClean="0"/>
              <a:t>GEO 300</a:t>
            </a:r>
          </a:p>
          <a:p>
            <a:pPr marL="274320" indent="-274320" eaLnBrk="1" fontAlgn="auto" hangingPunct="1">
              <a:spcBef>
                <a:spcPts val="580"/>
              </a:spcBef>
              <a:spcAft>
                <a:spcPts val="0"/>
              </a:spcAft>
              <a:buFont typeface="Wingdings 2"/>
              <a:buChar char=""/>
              <a:defRPr/>
            </a:pPr>
            <a:r>
              <a:rPr lang="en-US" sz="4300" dirty="0" smtClean="0"/>
              <a:t>Recitation day/time (W8, F10, F12, F3)</a:t>
            </a:r>
          </a:p>
          <a:p>
            <a:pPr marL="274320" indent="-274320" eaLnBrk="1" fontAlgn="auto" hangingPunct="1">
              <a:spcBef>
                <a:spcPts val="580"/>
              </a:spcBef>
              <a:spcAft>
                <a:spcPts val="0"/>
              </a:spcAft>
              <a:buFont typeface="Wingdings 2"/>
              <a:buChar char=""/>
              <a:defRPr/>
            </a:pPr>
            <a:r>
              <a:rPr lang="en-US" sz="4300" dirty="0" smtClean="0"/>
              <a:t>TA Name </a:t>
            </a:r>
          </a:p>
          <a:p>
            <a:pPr marL="274320" indent="-274320" eaLnBrk="1" fontAlgn="auto" hangingPunct="1">
              <a:spcBef>
                <a:spcPts val="580"/>
              </a:spcBef>
              <a:spcAft>
                <a:spcPts val="0"/>
              </a:spcAft>
              <a:buFont typeface="Wingdings 2"/>
              <a:buChar char=""/>
              <a:defRPr/>
            </a:pPr>
            <a:r>
              <a:rPr lang="en-US" sz="4300" dirty="0" smtClean="0"/>
              <a:t>CT# and due date</a:t>
            </a:r>
          </a:p>
          <a:p>
            <a:pPr marL="274320" indent="-274320" eaLnBrk="1" fontAlgn="auto" hangingPunct="1">
              <a:spcBef>
                <a:spcPts val="580"/>
              </a:spcBef>
              <a:spcAft>
                <a:spcPts val="0"/>
              </a:spcAft>
              <a:buFont typeface="Wingdings 2"/>
              <a:buChar char=""/>
              <a:defRPr/>
            </a:pPr>
            <a:r>
              <a:rPr lang="en-US" sz="4300" dirty="0" smtClean="0"/>
              <a:t>Question number (from the topics)</a:t>
            </a:r>
          </a:p>
          <a:p>
            <a:pPr marL="274320" indent="-274320" eaLnBrk="1" fontAlgn="auto" hangingPunct="1">
              <a:spcBef>
                <a:spcPts val="580"/>
              </a:spcBef>
              <a:spcAft>
                <a:spcPts val="0"/>
              </a:spcAft>
              <a:buFont typeface="Wingdings 2"/>
              <a:buChar char=""/>
              <a:defRPr/>
            </a:pPr>
            <a:r>
              <a:rPr lang="en-US" sz="4300" dirty="0" smtClean="0"/>
              <a:t>Word count total</a:t>
            </a:r>
          </a:p>
          <a:p>
            <a:pPr marL="274320" indent="-274320" eaLnBrk="1" fontAlgn="auto" hangingPunct="1">
              <a:spcBef>
                <a:spcPts val="58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endParaRPr lang="en-US" dirty="0"/>
          </a:p>
        </p:txBody>
      </p:sp>
      <p:sp>
        <p:nvSpPr>
          <p:cNvPr id="11270" name="Content Placeholder 5"/>
          <p:cNvSpPr>
            <a:spLocks noGrp="1"/>
          </p:cNvSpPr>
          <p:nvPr>
            <p:ph sz="half" idx="4"/>
          </p:nvPr>
        </p:nvSpPr>
        <p:spPr/>
        <p:txBody>
          <a:bodyPr>
            <a:normAutofit/>
          </a:bodyPr>
          <a:lstStyle/>
          <a:p>
            <a:pPr eaLnBrk="1" hangingPunct="1"/>
            <a:r>
              <a:rPr lang="en-US" altLang="en-US" sz="2700" dirty="0" smtClean="0"/>
              <a:t>Anne </a:t>
            </a:r>
            <a:r>
              <a:rPr lang="en-US" altLang="en-US" sz="2700" dirty="0" err="1" smtClean="0"/>
              <a:t>Chovy</a:t>
            </a:r>
            <a:endParaRPr lang="en-US" altLang="en-US" sz="2700" dirty="0" smtClean="0"/>
          </a:p>
          <a:p>
            <a:pPr eaLnBrk="1" hangingPunct="1"/>
            <a:r>
              <a:rPr lang="en-US" altLang="en-US" sz="2700" dirty="0" smtClean="0"/>
              <a:t>000-000-000</a:t>
            </a:r>
          </a:p>
          <a:p>
            <a:pPr eaLnBrk="1" hangingPunct="1"/>
            <a:r>
              <a:rPr lang="en-US" altLang="en-US" sz="2700" dirty="0" smtClean="0"/>
              <a:t>GEO 300, W8</a:t>
            </a:r>
          </a:p>
          <a:p>
            <a:pPr eaLnBrk="1" hangingPunct="1"/>
            <a:r>
              <a:rPr lang="en-US" altLang="en-US" sz="2700" dirty="0" smtClean="0"/>
              <a:t>TA: Tom </a:t>
            </a:r>
            <a:r>
              <a:rPr lang="en-US" altLang="en-US" sz="2700" dirty="0" err="1" smtClean="0"/>
              <a:t>Ato</a:t>
            </a:r>
            <a:endParaRPr lang="en-US" altLang="en-US" sz="2700" dirty="0" smtClean="0"/>
          </a:p>
          <a:p>
            <a:pPr eaLnBrk="1" hangingPunct="1"/>
            <a:r>
              <a:rPr lang="en-US" altLang="en-US" sz="2700" dirty="0" smtClean="0"/>
              <a:t>CT#1 due 10/17/14</a:t>
            </a:r>
          </a:p>
          <a:p>
            <a:pPr eaLnBrk="1" hangingPunct="1"/>
            <a:r>
              <a:rPr lang="en-US" altLang="en-US" sz="2700" dirty="0" smtClean="0"/>
              <a:t>Question number 0-1</a:t>
            </a:r>
          </a:p>
          <a:p>
            <a:pPr eaLnBrk="1" hangingPunct="1"/>
            <a:r>
              <a:rPr lang="en-US" altLang="en-US" sz="2700" dirty="0" smtClean="0"/>
              <a:t>Word Count: 550</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Title</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Good Examples:</a:t>
            </a:r>
            <a:endParaRPr lang="en-US" dirty="0"/>
          </a:p>
        </p:txBody>
      </p:sp>
      <p:sp>
        <p:nvSpPr>
          <p:cNvPr id="12293" name="Content Placeholder 3"/>
          <p:cNvSpPr>
            <a:spLocks noGrp="1"/>
          </p:cNvSpPr>
          <p:nvPr>
            <p:ph sz="half" idx="2"/>
          </p:nvPr>
        </p:nvSpPr>
        <p:spPr>
          <a:xfrm>
            <a:off x="533400" y="2362200"/>
            <a:ext cx="3733800" cy="3886200"/>
          </a:xfrm>
        </p:spPr>
        <p:txBody>
          <a:bodyPr>
            <a:normAutofit/>
          </a:bodyPr>
          <a:lstStyle/>
          <a:p>
            <a:pPr eaLnBrk="1" hangingPunct="1"/>
            <a:r>
              <a:rPr lang="en-US" altLang="en-US" sz="2700" dirty="0" smtClean="0"/>
              <a:t>I should be able to tell </a:t>
            </a:r>
            <a:r>
              <a:rPr lang="en-US" altLang="en-US" sz="2700" dirty="0" smtClean="0">
                <a:solidFill>
                  <a:srgbClr val="FF0000"/>
                </a:solidFill>
              </a:rPr>
              <a:t>your topic and your position </a:t>
            </a:r>
            <a:r>
              <a:rPr lang="en-US" altLang="en-US" sz="2700" dirty="0" smtClean="0"/>
              <a:t>from the title.</a:t>
            </a:r>
          </a:p>
        </p:txBody>
      </p:sp>
      <p:sp>
        <p:nvSpPr>
          <p:cNvPr id="12294" name="Content Placeholder 5"/>
          <p:cNvSpPr>
            <a:spLocks noGrp="1"/>
          </p:cNvSpPr>
          <p:nvPr>
            <p:ph sz="half" idx="4"/>
          </p:nvPr>
        </p:nvSpPr>
        <p:spPr>
          <a:xfrm>
            <a:off x="4572000" y="2438400"/>
            <a:ext cx="4343400" cy="2133600"/>
          </a:xfrm>
        </p:spPr>
        <p:txBody>
          <a:bodyPr>
            <a:normAutofit fontScale="70000" lnSpcReduction="20000"/>
          </a:bodyPr>
          <a:lstStyle/>
          <a:p>
            <a:pPr>
              <a:buFont typeface="Wingdings 2" pitchFamily="18" charset="2"/>
              <a:buNone/>
            </a:pPr>
            <a:r>
              <a:rPr lang="en-US" altLang="en-US" dirty="0" smtClean="0"/>
              <a:t>“The Earth’s sustainability is threatened by interactions between several different factors”</a:t>
            </a:r>
          </a:p>
          <a:p>
            <a:pPr>
              <a:buFont typeface="Wingdings 2" pitchFamily="18" charset="2"/>
              <a:buNone/>
            </a:pPr>
            <a:endParaRPr lang="en-US" altLang="en-US" dirty="0" smtClean="0"/>
          </a:p>
          <a:p>
            <a:pPr>
              <a:buFont typeface="Wingdings 2" pitchFamily="18" charset="2"/>
              <a:buNone/>
            </a:pPr>
            <a:r>
              <a:rPr lang="en-US" dirty="0" smtClean="0"/>
              <a:t>“Emerging Global Middle-Class Poses Greater Threat to Sustainability than World’s Elites”</a:t>
            </a:r>
            <a:endParaRPr lang="en-US" altLang="en-US" dirty="0" smtClean="0"/>
          </a:p>
          <a:p>
            <a:pPr>
              <a:buFont typeface="Wingdings 2" pitchFamily="18" charset="2"/>
              <a:buNone/>
            </a:pPr>
            <a:endParaRPr lang="en-US" altLang="en-US" b="1" dirty="0" smtClean="0"/>
          </a:p>
          <a:p>
            <a:pPr>
              <a:buFont typeface="Wingdings 2" pitchFamily="18" charset="2"/>
              <a:buNone/>
            </a:pPr>
            <a:endParaRPr lang="en-US" altLang="en-US" b="1" dirty="0" smtClean="0"/>
          </a:p>
          <a:p>
            <a:pPr>
              <a:buFont typeface="Wingdings 2" pitchFamily="18" charset="2"/>
              <a:buNone/>
            </a:pPr>
            <a:endParaRPr lang="en-US" altLang="en-US" b="1" dirty="0" smtClean="0"/>
          </a:p>
          <a:p>
            <a:pPr>
              <a:buFont typeface="Wingdings 2" pitchFamily="18" charset="2"/>
              <a:buNone/>
            </a:pPr>
            <a:endParaRPr lang="en-US" altLang="en-US" dirty="0" smtClean="0"/>
          </a:p>
        </p:txBody>
      </p:sp>
      <p:sp>
        <p:nvSpPr>
          <p:cNvPr id="7" name="Text Placeholder 4"/>
          <p:cNvSpPr txBox="1">
            <a:spLocks/>
          </p:cNvSpPr>
          <p:nvPr/>
        </p:nvSpPr>
        <p:spPr bwMode="auto">
          <a:xfrm>
            <a:off x="4800600" y="4419600"/>
            <a:ext cx="3733800" cy="762000"/>
          </a:xfrm>
          <a:prstGeom prst="rect">
            <a:avLst/>
          </a:prstGeom>
          <a:noFill/>
          <a:ln w="12700" cap="sq" cmpd="sng" algn="ctr">
            <a:noFill/>
            <a:prstDash val="solid"/>
            <a:miter lim="800000"/>
            <a:headEnd/>
            <a:tailEnd/>
          </a:ln>
        </p:spPr>
        <p:txBody>
          <a:bodyPr anchor="b"/>
          <a:lstStyle/>
          <a:p>
            <a:pPr fontAlgn="auto">
              <a:spcBef>
                <a:spcPts val="580"/>
              </a:spcBef>
              <a:spcAft>
                <a:spcPts val="0"/>
              </a:spcAft>
              <a:buClr>
                <a:schemeClr val="accent1"/>
              </a:buClr>
              <a:buSzPct val="85000"/>
              <a:buFont typeface="Wingdings 2"/>
              <a:buNone/>
              <a:defRPr/>
            </a:pPr>
            <a:r>
              <a:rPr lang="en-US" sz="2400" b="1" dirty="0">
                <a:solidFill>
                  <a:srgbClr val="0070C0"/>
                </a:solidFill>
                <a:latin typeface="+mj-lt"/>
                <a:ea typeface="+mj-ea"/>
                <a:cs typeface="+mj-cs"/>
              </a:rPr>
              <a:t>Bad </a:t>
            </a:r>
            <a:r>
              <a:rPr lang="en-US" sz="2400" b="1" dirty="0" smtClean="0">
                <a:solidFill>
                  <a:srgbClr val="0070C0"/>
                </a:solidFill>
                <a:latin typeface="+mj-lt"/>
                <a:ea typeface="+mj-ea"/>
                <a:cs typeface="+mj-cs"/>
              </a:rPr>
              <a:t>Examples:</a:t>
            </a:r>
            <a:endParaRPr lang="en-US" sz="2400" b="1" dirty="0">
              <a:solidFill>
                <a:srgbClr val="0070C0"/>
              </a:solidFill>
              <a:latin typeface="+mj-lt"/>
              <a:ea typeface="+mj-ea"/>
              <a:cs typeface="+mj-cs"/>
            </a:endParaRPr>
          </a:p>
        </p:txBody>
      </p:sp>
      <p:sp>
        <p:nvSpPr>
          <p:cNvPr id="8" name="Content Placeholder 5"/>
          <p:cNvSpPr txBox="1">
            <a:spLocks/>
          </p:cNvSpPr>
          <p:nvPr/>
        </p:nvSpPr>
        <p:spPr bwMode="auto">
          <a:xfrm>
            <a:off x="4648200" y="5257800"/>
            <a:ext cx="4114800" cy="1600200"/>
          </a:xfrm>
          <a:prstGeom prst="rect">
            <a:avLst/>
          </a:prstGeom>
          <a:noFill/>
          <a:ln w="9525">
            <a:noFill/>
            <a:miter lim="800000"/>
            <a:headEnd/>
            <a:tailEnd/>
          </a:ln>
        </p:spPr>
        <p:txBody>
          <a:bodyPr>
            <a:normAutofit/>
          </a:bodyPr>
          <a:lstStyle/>
          <a:p>
            <a:pPr marL="273050" indent="-273050" eaLnBrk="0" hangingPunct="0">
              <a:spcBef>
                <a:spcPts val="575"/>
              </a:spcBef>
              <a:buClr>
                <a:schemeClr val="accent1"/>
              </a:buClr>
              <a:buSzPct val="85000"/>
              <a:defRPr/>
            </a:pPr>
            <a:r>
              <a:rPr lang="en-US" sz="2000" dirty="0" smtClean="0">
                <a:latin typeface="+mn-lt"/>
                <a:cs typeface="+mn-cs"/>
              </a:rPr>
              <a:t>“Population </a:t>
            </a:r>
            <a:r>
              <a:rPr lang="en-US" sz="2000" dirty="0">
                <a:latin typeface="+mn-lt"/>
                <a:cs typeface="+mn-cs"/>
              </a:rPr>
              <a:t>and </a:t>
            </a:r>
            <a:r>
              <a:rPr lang="en-US" sz="2000" dirty="0" smtClean="0">
                <a:latin typeface="+mn-lt"/>
                <a:cs typeface="+mn-cs"/>
              </a:rPr>
              <a:t>sustainability”</a:t>
            </a:r>
          </a:p>
          <a:p>
            <a:pPr marL="273050" indent="-273050" eaLnBrk="0" hangingPunct="0">
              <a:spcBef>
                <a:spcPts val="575"/>
              </a:spcBef>
              <a:buClr>
                <a:schemeClr val="accent1"/>
              </a:buClr>
              <a:buSzPct val="85000"/>
              <a:defRPr/>
            </a:pPr>
            <a:r>
              <a:rPr lang="en-US" sz="2000" dirty="0" smtClean="0">
                <a:latin typeface="+mn-lt"/>
                <a:cs typeface="+mn-cs"/>
              </a:rPr>
              <a:t> </a:t>
            </a:r>
          </a:p>
          <a:p>
            <a:pPr marL="273050" indent="-273050" eaLnBrk="0" hangingPunct="0">
              <a:spcBef>
                <a:spcPts val="575"/>
              </a:spcBef>
              <a:buClr>
                <a:schemeClr val="accent1"/>
              </a:buClr>
              <a:buSzPct val="85000"/>
              <a:defRPr/>
            </a:pPr>
            <a:r>
              <a:rPr lang="en-US" sz="2000" dirty="0" smtClean="0"/>
              <a:t>“Society Classes and Sustainability”</a:t>
            </a:r>
            <a:endParaRPr lang="en-US" sz="2000" dirty="0" smtClean="0">
              <a:latin typeface="+mn-lt"/>
              <a:cs typeface="+mn-cs"/>
            </a:endParaRPr>
          </a:p>
          <a:p>
            <a:pPr marL="273050" indent="-273050" eaLnBrk="0" hangingPunct="0">
              <a:spcBef>
                <a:spcPts val="575"/>
              </a:spcBef>
              <a:buClr>
                <a:schemeClr val="accent1"/>
              </a:buClr>
              <a:buSzPct val="85000"/>
              <a:defRPr/>
            </a:pPr>
            <a:endParaRPr lang="en-US" sz="2600" b="1" dirty="0" smtClean="0"/>
          </a:p>
          <a:p>
            <a:pPr marL="273050" indent="-273050" eaLnBrk="0" hangingPunct="0">
              <a:spcBef>
                <a:spcPts val="575"/>
              </a:spcBef>
              <a:buClr>
                <a:schemeClr val="accent1"/>
              </a:buClr>
              <a:buSzPct val="85000"/>
              <a:defRPr/>
            </a:pPr>
            <a:endParaRPr lang="en-US" sz="2600" b="1" dirty="0" smtClean="0">
              <a:latin typeface="+mn-lt"/>
              <a:cs typeface="+mn-cs"/>
            </a:endParaRPr>
          </a:p>
          <a:p>
            <a:pPr marL="273050" indent="-273050" eaLnBrk="0" hangingPunct="0">
              <a:spcBef>
                <a:spcPts val="575"/>
              </a:spcBef>
              <a:buClr>
                <a:schemeClr val="accent1"/>
              </a:buClr>
              <a:buSzPct val="85000"/>
              <a:defRPr/>
            </a:pPr>
            <a:endParaRPr lang="en-US" sz="2600" b="1" dirty="0" smtClean="0"/>
          </a:p>
          <a:p>
            <a:pPr marL="273050" indent="-273050" eaLnBrk="0" hangingPunct="0">
              <a:spcBef>
                <a:spcPts val="575"/>
              </a:spcBef>
              <a:buClr>
                <a:schemeClr val="accent1"/>
              </a:buClr>
              <a:buSzPct val="85000"/>
              <a:defRPr/>
            </a:pPr>
            <a:endParaRPr lang="en-US" sz="2600" dirty="0">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Interpretation</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4" name="Content Placeholder 3"/>
          <p:cNvSpPr>
            <a:spLocks noGrp="1"/>
          </p:cNvSpPr>
          <p:nvPr>
            <p:ph sz="half" idx="2"/>
          </p:nvPr>
        </p:nvSpPr>
        <p:spPr>
          <a:xfrm>
            <a:off x="533400" y="2438400"/>
            <a:ext cx="4267200" cy="3429000"/>
          </a:xfrm>
        </p:spPr>
        <p:txBody>
          <a:bodyPr>
            <a:normAutofit fontScale="77500" lnSpcReduction="20000"/>
          </a:bodyPr>
          <a:lstStyle/>
          <a:p>
            <a:pPr marL="274320" indent="-274320" eaLnBrk="1" fontAlgn="auto" hangingPunct="1">
              <a:spcBef>
                <a:spcPts val="580"/>
              </a:spcBef>
              <a:spcAft>
                <a:spcPts val="0"/>
              </a:spcAft>
              <a:buFont typeface="Wingdings 2"/>
              <a:buChar char=""/>
              <a:defRPr/>
            </a:pPr>
            <a:r>
              <a:rPr lang="en-US" dirty="0" smtClean="0"/>
              <a:t>This is your very short introduction paragraph.</a:t>
            </a:r>
          </a:p>
          <a:p>
            <a:pPr marL="274320" indent="-274320" eaLnBrk="1" fontAlgn="auto" hangingPunct="1">
              <a:spcBef>
                <a:spcPts val="580"/>
              </a:spcBef>
              <a:spcAft>
                <a:spcPts val="0"/>
              </a:spcAft>
              <a:buFont typeface="Wingdings 2"/>
              <a:buChar char=""/>
              <a:defRPr/>
            </a:pPr>
            <a:r>
              <a:rPr lang="en-US" dirty="0" smtClean="0"/>
              <a:t>Introduce why the topic is important, explain it very simply (if needed), and then conclude with your thesis statement.</a:t>
            </a:r>
          </a:p>
          <a:p>
            <a:pPr marL="274320" indent="-274320" eaLnBrk="1" fontAlgn="auto" hangingPunct="1">
              <a:spcBef>
                <a:spcPts val="580"/>
              </a:spcBef>
              <a:spcAft>
                <a:spcPts val="0"/>
              </a:spcAft>
              <a:buFont typeface="Wingdings 2"/>
              <a:buChar char=""/>
              <a:defRPr/>
            </a:pPr>
            <a:r>
              <a:rPr lang="en-US" dirty="0" smtClean="0"/>
              <a:t>Thesis statement: your argument/position on the topic and </a:t>
            </a:r>
            <a:r>
              <a:rPr lang="en-US" dirty="0" smtClean="0">
                <a:solidFill>
                  <a:srgbClr val="FF0000"/>
                </a:solidFill>
              </a:rPr>
              <a:t>how you will support your position</a:t>
            </a:r>
            <a:r>
              <a:rPr lang="en-US" dirty="0" smtClean="0"/>
              <a:t>.** Include paragraph topics if necessary!</a:t>
            </a:r>
          </a:p>
        </p:txBody>
      </p:sp>
      <p:sp>
        <p:nvSpPr>
          <p:cNvPr id="6" name="Content Placeholder 5"/>
          <p:cNvSpPr>
            <a:spLocks noGrp="1"/>
          </p:cNvSpPr>
          <p:nvPr>
            <p:ph sz="half" idx="4"/>
          </p:nvPr>
        </p:nvSpPr>
        <p:spPr>
          <a:xfrm>
            <a:off x="4800600" y="2362200"/>
            <a:ext cx="4191000" cy="4343400"/>
          </a:xfrm>
        </p:spPr>
        <p:txBody>
          <a:bodyPr>
            <a:normAutofit fontScale="77500" lnSpcReduction="20000"/>
          </a:bodyPr>
          <a:lstStyle/>
          <a:p>
            <a:pPr marL="274320" indent="-274320" eaLnBrk="1" fontAlgn="auto" hangingPunct="1">
              <a:spcBef>
                <a:spcPts val="580"/>
              </a:spcBef>
              <a:spcAft>
                <a:spcPts val="0"/>
              </a:spcAft>
              <a:buFont typeface="Wingdings 2" pitchFamily="18" charset="2"/>
              <a:buNone/>
              <a:defRPr/>
            </a:pPr>
            <a:r>
              <a:rPr lang="en-US" sz="2200" dirty="0" smtClean="0">
                <a:latin typeface="Calibri" pitchFamily="34" charset="0"/>
                <a:cs typeface="Calibri" pitchFamily="34" charset="0"/>
              </a:rPr>
              <a:t>	</a:t>
            </a:r>
            <a:r>
              <a:rPr lang="en-US" sz="2400" b="1" dirty="0" smtClean="0">
                <a:latin typeface="Calibri" pitchFamily="34" charset="0"/>
                <a:cs typeface="Calibri" pitchFamily="34" charset="0"/>
              </a:rPr>
              <a:t> Interpretation (54 words*)</a:t>
            </a:r>
            <a:endParaRPr lang="en-US" sz="2400" dirty="0" smtClean="0">
              <a:latin typeface="Calibri" pitchFamily="34" charset="0"/>
              <a:cs typeface="Calibri" pitchFamily="34" charset="0"/>
            </a:endParaRPr>
          </a:p>
          <a:p>
            <a:pPr marL="274320" indent="-274320">
              <a:spcBef>
                <a:spcPts val="580"/>
              </a:spcBef>
              <a:buNone/>
              <a:defRPr/>
            </a:pPr>
            <a:r>
              <a:rPr lang="en-US" sz="2200" dirty="0" smtClean="0">
                <a:latin typeface="Calibri" pitchFamily="34" charset="0"/>
                <a:cs typeface="Calibri" pitchFamily="34" charset="0"/>
              </a:rPr>
              <a:t>	</a:t>
            </a:r>
            <a:r>
              <a:rPr lang="en-US" sz="2600" dirty="0" smtClean="0"/>
              <a:t>An ideal battery is able to control a high energy output based on demand, has an infinite capacity and is economically satisfactory.  Pumped-storage plants are promoted as efficient batteries because they have the ability to utilize demand based on energy consumption rates, have large capacities and are an economically viable way to store energy.</a:t>
            </a:r>
          </a:p>
          <a:p>
            <a:pPr marL="274320" indent="-274320">
              <a:spcBef>
                <a:spcPts val="580"/>
              </a:spcBef>
              <a:buNone/>
              <a:defRPr/>
            </a:pPr>
            <a:endParaRPr lang="en-US" sz="2600" dirty="0" smtClean="0">
              <a:latin typeface="Calibri" pitchFamily="34" charset="0"/>
              <a:cs typeface="Calibri" pitchFamily="34" charset="0"/>
            </a:endParaRPr>
          </a:p>
          <a:p>
            <a:pPr marL="274320" indent="-274320">
              <a:spcBef>
                <a:spcPts val="580"/>
              </a:spcBef>
              <a:buNone/>
              <a:defRPr/>
            </a:pPr>
            <a:r>
              <a:rPr lang="en-US" sz="2300" dirty="0" smtClean="0">
                <a:latin typeface="Calibri" pitchFamily="34" charset="0"/>
                <a:cs typeface="Calibri" pitchFamily="34" charset="0"/>
              </a:rPr>
              <a:t>*Interpretations can be shorter than this.</a:t>
            </a:r>
            <a:endParaRPr lang="en-US" sz="2100" dirty="0" smtClean="0">
              <a:latin typeface="Calibri" pitchFamily="34" charset="0"/>
              <a:cs typeface="Calibri" pitchFamily="34" charset="0"/>
            </a:endParaRPr>
          </a:p>
          <a:p>
            <a:pPr marL="274320" indent="-274320" eaLnBrk="1" fontAlgn="auto" hangingPunct="1">
              <a:spcBef>
                <a:spcPts val="580"/>
              </a:spcBef>
              <a:spcAft>
                <a:spcPts val="0"/>
              </a:spcAft>
              <a:buFont typeface="Wingdings 2" pitchFamily="18" charset="2"/>
              <a:buNone/>
              <a:defRPr/>
            </a:pPr>
            <a:r>
              <a:rPr lang="en-US" sz="2200" b="1" dirty="0"/>
              <a:t>	</a:t>
            </a:r>
            <a:endParaRPr lang="en-US" sz="2200" b="1" dirty="0" smtClean="0"/>
          </a:p>
        </p:txBody>
      </p:sp>
      <p:sp>
        <p:nvSpPr>
          <p:cNvPr id="13319" name="TextBox 6"/>
          <p:cNvSpPr txBox="1">
            <a:spLocks noChangeArrowheads="1"/>
          </p:cNvSpPr>
          <p:nvPr/>
        </p:nvSpPr>
        <p:spPr bwMode="auto">
          <a:xfrm>
            <a:off x="152400" y="6248400"/>
            <a:ext cx="8763000" cy="923330"/>
          </a:xfrm>
          <a:prstGeom prst="rect">
            <a:avLst/>
          </a:prstGeom>
          <a:noFill/>
          <a:ln w="9525">
            <a:noFill/>
            <a:miter lim="800000"/>
            <a:headEnd/>
            <a:tailEnd/>
          </a:ln>
        </p:spPr>
        <p:txBody>
          <a:bodyPr wrap="square">
            <a:spAutoFit/>
          </a:bodyPr>
          <a:lstStyle/>
          <a:p>
            <a:r>
              <a:rPr lang="en-US" altLang="en-US" dirty="0">
                <a:latin typeface="Perpetua" pitchFamily="18" charset="0"/>
              </a:rPr>
              <a:t>** It doesn’t matter what your opinion is, only that you support it with a well-written essay that follows the instructions.</a:t>
            </a:r>
          </a:p>
          <a:p>
            <a:endParaRPr lang="en-US" altLang="en-US" dirty="0">
              <a:latin typeface="Perpet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your Teaching Assistants</a:t>
            </a:r>
            <a:endParaRPr lang="en-US" dirty="0"/>
          </a:p>
        </p:txBody>
      </p:sp>
      <p:sp>
        <p:nvSpPr>
          <p:cNvPr id="8" name="TextBox 7"/>
          <p:cNvSpPr txBox="1"/>
          <p:nvPr/>
        </p:nvSpPr>
        <p:spPr>
          <a:xfrm>
            <a:off x="4343400" y="4310896"/>
            <a:ext cx="3962400" cy="1785104"/>
          </a:xfrm>
          <a:prstGeom prst="rect">
            <a:avLst/>
          </a:prstGeom>
          <a:noFill/>
        </p:spPr>
        <p:txBody>
          <a:bodyPr wrap="square" rtlCol="0">
            <a:spAutoFit/>
          </a:bodyPr>
          <a:lstStyle/>
          <a:p>
            <a:r>
              <a:rPr lang="en-US" sz="2000" b="1" dirty="0" smtClean="0"/>
              <a:t>Sandra Huynh</a:t>
            </a:r>
          </a:p>
          <a:p>
            <a:r>
              <a:rPr lang="en-US" dirty="0" smtClean="0">
                <a:hlinkClick r:id="rId2"/>
              </a:rPr>
              <a:t>huynhsa@onid.oregonstate.edu</a:t>
            </a:r>
            <a:endParaRPr lang="en-US" dirty="0" smtClean="0"/>
          </a:p>
          <a:p>
            <a:r>
              <a:rPr lang="en-US" dirty="0" smtClean="0"/>
              <a:t>Office: </a:t>
            </a:r>
            <a:r>
              <a:rPr lang="en-US" dirty="0" err="1" smtClean="0"/>
              <a:t>Weniger</a:t>
            </a:r>
            <a:r>
              <a:rPr lang="en-US" dirty="0" smtClean="0"/>
              <a:t> 332</a:t>
            </a:r>
          </a:p>
          <a:p>
            <a:r>
              <a:rPr lang="en-US" dirty="0" smtClean="0"/>
              <a:t>Office Hours: M 3-4, F 11-12</a:t>
            </a:r>
          </a:p>
          <a:p>
            <a:r>
              <a:rPr lang="en-US" dirty="0" smtClean="0"/>
              <a:t>Mailbox: WILK 104</a:t>
            </a:r>
          </a:p>
          <a:p>
            <a:r>
              <a:rPr lang="en-US" dirty="0" smtClean="0"/>
              <a:t>Major: MS-Marine Resource Management</a:t>
            </a:r>
            <a:endParaRPr lang="en-US" dirty="0"/>
          </a:p>
        </p:txBody>
      </p:sp>
      <p:sp>
        <p:nvSpPr>
          <p:cNvPr id="9" name="TextBox 8"/>
          <p:cNvSpPr txBox="1"/>
          <p:nvPr/>
        </p:nvSpPr>
        <p:spPr>
          <a:xfrm>
            <a:off x="4343400" y="1828800"/>
            <a:ext cx="3962400" cy="1785104"/>
          </a:xfrm>
          <a:prstGeom prst="rect">
            <a:avLst/>
          </a:prstGeom>
          <a:noFill/>
        </p:spPr>
        <p:txBody>
          <a:bodyPr wrap="square" rtlCol="0">
            <a:spAutoFit/>
          </a:bodyPr>
          <a:lstStyle/>
          <a:p>
            <a:r>
              <a:rPr lang="en-US" sz="2000" b="1" dirty="0" err="1" smtClean="0"/>
              <a:t>Yami</a:t>
            </a:r>
            <a:r>
              <a:rPr lang="en-US" sz="2000" b="1" dirty="0" smtClean="0"/>
              <a:t> Colon-</a:t>
            </a:r>
            <a:r>
              <a:rPr lang="en-US" sz="2000" b="1" dirty="0" err="1" smtClean="0"/>
              <a:t>Almodovar</a:t>
            </a:r>
            <a:endParaRPr lang="en-US" sz="2000" b="1" dirty="0" smtClean="0"/>
          </a:p>
          <a:p>
            <a:r>
              <a:rPr lang="en-US" dirty="0" smtClean="0">
                <a:hlinkClick r:id="rId3"/>
              </a:rPr>
              <a:t>colonaly@onid.oregonstate.edu</a:t>
            </a:r>
            <a:endParaRPr lang="en-US" dirty="0" smtClean="0"/>
          </a:p>
          <a:p>
            <a:r>
              <a:rPr lang="en-US" dirty="0" smtClean="0"/>
              <a:t>Office: Wilkinson 213</a:t>
            </a:r>
          </a:p>
          <a:p>
            <a:r>
              <a:rPr lang="en-US" dirty="0" smtClean="0"/>
              <a:t>Office Hours: M 10-11, Tues 5-6</a:t>
            </a:r>
          </a:p>
          <a:p>
            <a:r>
              <a:rPr lang="en-US" dirty="0" smtClean="0"/>
              <a:t>Mailbox: WILK 104</a:t>
            </a:r>
          </a:p>
          <a:p>
            <a:r>
              <a:rPr lang="en-US" dirty="0" smtClean="0"/>
              <a:t>Major: MS-Geography</a:t>
            </a:r>
            <a:endParaRPr lang="en-US" dirty="0"/>
          </a:p>
        </p:txBody>
      </p:sp>
      <p:pic>
        <p:nvPicPr>
          <p:cNvPr id="48130" name="Picture 2" descr="Yamilette Colon Almodovar photo"/>
          <p:cNvPicPr>
            <a:picLocks noChangeAspect="1" noChangeArrowheads="1"/>
          </p:cNvPicPr>
          <p:nvPr/>
        </p:nvPicPr>
        <p:blipFill>
          <a:blip r:embed="rId4" cstate="print"/>
          <a:srcRect/>
          <a:stretch>
            <a:fillRect/>
          </a:stretch>
        </p:blipFill>
        <p:spPr bwMode="auto">
          <a:xfrm>
            <a:off x="1447800" y="1752600"/>
            <a:ext cx="2286000" cy="2286001"/>
          </a:xfrm>
          <a:prstGeom prst="rect">
            <a:avLst/>
          </a:prstGeom>
          <a:noFill/>
        </p:spPr>
      </p:pic>
      <p:pic>
        <p:nvPicPr>
          <p:cNvPr id="48132" name="Picture 4" descr="Sandra Huynh photo"/>
          <p:cNvPicPr>
            <a:picLocks noChangeAspect="1" noChangeArrowheads="1"/>
          </p:cNvPicPr>
          <p:nvPr/>
        </p:nvPicPr>
        <p:blipFill>
          <a:blip r:embed="rId5" cstate="print"/>
          <a:srcRect/>
          <a:stretch>
            <a:fillRect/>
          </a:stretch>
        </p:blipFill>
        <p:spPr bwMode="auto">
          <a:xfrm>
            <a:off x="1447800" y="4190999"/>
            <a:ext cx="2286000" cy="22860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Analysis</a:t>
            </a:r>
            <a:endParaRPr lang="en-US" dirty="0"/>
          </a:p>
        </p:txBody>
      </p:sp>
      <p:sp>
        <p:nvSpPr>
          <p:cNvPr id="3" name="Content Placeholder 2"/>
          <p:cNvSpPr>
            <a:spLocks noGrp="1"/>
          </p:cNvSpPr>
          <p:nvPr>
            <p:ph sz="quarter" idx="1"/>
          </p:nvPr>
        </p:nvSpPr>
        <p:spPr>
          <a:xfrm>
            <a:off x="228600" y="1600200"/>
            <a:ext cx="8915400" cy="5257800"/>
          </a:xfrm>
        </p:spPr>
        <p:txBody>
          <a:bodyPr>
            <a:normAutofit fontScale="77500" lnSpcReduction="20000"/>
          </a:bodyPr>
          <a:lstStyle/>
          <a:p>
            <a:r>
              <a:rPr lang="en-US" sz="3200" dirty="0" smtClean="0"/>
              <a:t>Section </a:t>
            </a:r>
            <a:r>
              <a:rPr lang="en-US" sz="3200" b="1" dirty="0" smtClean="0"/>
              <a:t>MUST</a:t>
            </a:r>
            <a:r>
              <a:rPr lang="en-US" sz="3200" dirty="0" smtClean="0"/>
              <a:t> be between </a:t>
            </a:r>
            <a:r>
              <a:rPr lang="en-US" sz="3200" u="sng" dirty="0" smtClean="0"/>
              <a:t>400 and 450</a:t>
            </a:r>
            <a:r>
              <a:rPr lang="en-US" sz="3200" dirty="0" smtClean="0"/>
              <a:t> words</a:t>
            </a:r>
          </a:p>
          <a:p>
            <a:r>
              <a:rPr lang="en-US" altLang="en-US" dirty="0" smtClean="0"/>
              <a:t>Use </a:t>
            </a:r>
            <a:r>
              <a:rPr lang="en-US" altLang="en-US" b="1" dirty="0" smtClean="0"/>
              <a:t>peer-reviewed literature </a:t>
            </a:r>
            <a:r>
              <a:rPr lang="en-US" altLang="en-US" dirty="0" smtClean="0"/>
              <a:t>to form an argument and support your position</a:t>
            </a:r>
            <a:r>
              <a:rPr lang="en-US" dirty="0" smtClean="0"/>
              <a:t> * </a:t>
            </a:r>
            <a:endParaRPr lang="en-US" altLang="en-US" dirty="0" smtClean="0"/>
          </a:p>
          <a:p>
            <a:r>
              <a:rPr lang="en-US" altLang="en-US" dirty="0" smtClean="0"/>
              <a:t>Come up with 2 or 3 </a:t>
            </a:r>
            <a:r>
              <a:rPr lang="en-US" altLang="en-US" u="sng" dirty="0" smtClean="0">
                <a:solidFill>
                  <a:srgbClr val="FF0000"/>
                </a:solidFill>
              </a:rPr>
              <a:t>main points </a:t>
            </a:r>
            <a:r>
              <a:rPr lang="en-US" altLang="en-US" dirty="0" smtClean="0"/>
              <a:t>for your argument</a:t>
            </a:r>
          </a:p>
          <a:p>
            <a:pPr lvl="1"/>
            <a:r>
              <a:rPr lang="en-US" altLang="en-US" sz="2900" dirty="0" smtClean="0"/>
              <a:t>Write a short paragraph for each one, </a:t>
            </a:r>
            <a:r>
              <a:rPr lang="en-US" altLang="en-US" sz="2900" u="sng" dirty="0" smtClean="0">
                <a:solidFill>
                  <a:srgbClr val="FF0000"/>
                </a:solidFill>
              </a:rPr>
              <a:t>citing</a:t>
            </a:r>
            <a:r>
              <a:rPr lang="en-US" altLang="en-US" sz="2900" dirty="0" smtClean="0"/>
              <a:t> your PR literature</a:t>
            </a:r>
          </a:p>
          <a:p>
            <a:pPr lvl="1"/>
            <a:r>
              <a:rPr lang="en-US" sz="2800" dirty="0" smtClean="0"/>
              <a:t>Don’t just regurgitate info taken from sources – </a:t>
            </a:r>
            <a:r>
              <a:rPr lang="en-US" sz="2800" dirty="0" smtClean="0">
                <a:solidFill>
                  <a:srgbClr val="FF0000"/>
                </a:solidFill>
              </a:rPr>
              <a:t>make an argument</a:t>
            </a:r>
            <a:r>
              <a:rPr lang="en-US" sz="2800" dirty="0" smtClean="0"/>
              <a:t>. </a:t>
            </a:r>
            <a:endParaRPr lang="en-US" altLang="en-US" sz="2800" dirty="0" smtClean="0"/>
          </a:p>
          <a:p>
            <a:pPr lvl="1">
              <a:buNone/>
            </a:pPr>
            <a:endParaRPr lang="en-US" altLang="en-US" sz="2900" dirty="0" smtClean="0"/>
          </a:p>
          <a:p>
            <a:pPr>
              <a:buNone/>
            </a:pPr>
            <a:r>
              <a:rPr lang="en-US" altLang="en-US" sz="3200" dirty="0" smtClean="0"/>
              <a:t>Examples:</a:t>
            </a:r>
            <a:endParaRPr lang="en-US" sz="3200" dirty="0" smtClean="0"/>
          </a:p>
          <a:p>
            <a:pPr lvl="1">
              <a:buNone/>
            </a:pPr>
            <a:r>
              <a:rPr lang="en-US" dirty="0" smtClean="0"/>
              <a:t>1) The size of the emerging global middle-class (relative to the world’s elites) makes it a large threat to sustainability.</a:t>
            </a:r>
          </a:p>
          <a:p>
            <a:pPr lvl="1">
              <a:buNone/>
            </a:pPr>
            <a:r>
              <a:rPr lang="en-US" dirty="0" smtClean="0"/>
              <a:t>2) Middle-class citizens consume more products, leading to negative impacts on sustainability.</a:t>
            </a:r>
          </a:p>
          <a:p>
            <a:pPr lvl="1">
              <a:buNone/>
            </a:pPr>
            <a:r>
              <a:rPr lang="en-US" dirty="0" smtClean="0"/>
              <a:t>3) Middle-class citizens also eat more meat, which has a large ecological footprint.</a:t>
            </a:r>
          </a:p>
          <a:p>
            <a:pPr>
              <a:buNone/>
            </a:pPr>
            <a:r>
              <a:rPr lang="en-US" dirty="0" smtClean="0"/>
              <a:t>* Each point supports the position that the emerging middle-class poses a greater threat to sustainability than the world’s elites.</a:t>
            </a:r>
          </a:p>
          <a:p>
            <a:pPr lvl="1"/>
            <a:endParaRPr lang="en-US" altLang="en-US" dirty="0" smtClean="0"/>
          </a:p>
          <a:p>
            <a:pPr lvl="1"/>
            <a:endParaRPr lang="en-US" alt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smtClean="0"/>
              <a:t>Example Analysis</a:t>
            </a:r>
          </a:p>
        </p:txBody>
      </p:sp>
      <p:sp>
        <p:nvSpPr>
          <p:cNvPr id="15363" name="Content Placeholder 2"/>
          <p:cNvSpPr>
            <a:spLocks noGrp="1"/>
          </p:cNvSpPr>
          <p:nvPr>
            <p:ph sz="quarter" idx="1"/>
          </p:nvPr>
        </p:nvSpPr>
        <p:spPr>
          <a:xfrm>
            <a:off x="228600" y="1600200"/>
            <a:ext cx="8686800" cy="4525963"/>
          </a:xfrm>
        </p:spPr>
        <p:txBody>
          <a:bodyPr/>
          <a:lstStyle/>
          <a:p>
            <a:pPr>
              <a:buFont typeface="Wingdings 2" pitchFamily="18" charset="2"/>
              <a:buNone/>
            </a:pPr>
            <a:r>
              <a:rPr lang="en-US" altLang="en-US" sz="1600" b="1" dirty="0" smtClean="0">
                <a:latin typeface="Calibri" pitchFamily="34" charset="0"/>
                <a:ea typeface="Calibri" pitchFamily="34" charset="0"/>
                <a:cs typeface="Calibri" pitchFamily="34" charset="0"/>
              </a:rPr>
              <a:t>	Analysis (403 words)</a:t>
            </a:r>
            <a:endParaRPr lang="en-US" altLang="en-US" sz="1600" dirty="0" smtClean="0">
              <a:latin typeface="Calibri" pitchFamily="34" charset="0"/>
              <a:ea typeface="Calibri" pitchFamily="34" charset="0"/>
              <a:cs typeface="Calibri" pitchFamily="34" charset="0"/>
            </a:endParaRPr>
          </a:p>
          <a:p>
            <a:pPr>
              <a:buFont typeface="Wingdings 2" pitchFamily="18" charset="2"/>
              <a:buNone/>
            </a:pPr>
            <a:r>
              <a:rPr lang="en-US" altLang="en-US" sz="1600" dirty="0" smtClean="0">
                <a:latin typeface="Calibri" pitchFamily="34" charset="0"/>
                <a:ea typeface="Calibri" pitchFamily="34" charset="0"/>
                <a:cs typeface="Calibri" pitchFamily="34" charset="0"/>
              </a:rPr>
              <a:t>	The relationship between population, consumption, and technology can be modeled by the equation I=PAT where I is the human impact on the environment, P is population, A is affluence or consumption, and T is technology (Ehrlich and </a:t>
            </a:r>
            <a:r>
              <a:rPr lang="en-US" altLang="en-US" sz="1600" dirty="0" err="1" smtClean="0">
                <a:latin typeface="Calibri" pitchFamily="34" charset="0"/>
                <a:ea typeface="Calibri" pitchFamily="34" charset="0"/>
                <a:cs typeface="Calibri" pitchFamily="34" charset="0"/>
              </a:rPr>
              <a:t>Goulder</a:t>
            </a:r>
            <a:r>
              <a:rPr lang="en-US" altLang="en-US" sz="1600" dirty="0" smtClean="0">
                <a:latin typeface="Calibri" pitchFamily="34" charset="0"/>
                <a:ea typeface="Calibri" pitchFamily="34" charset="0"/>
                <a:cs typeface="Calibri" pitchFamily="34" charset="0"/>
              </a:rPr>
              <a:t>, 2007:page 1146). Population, affluence and consumption, and technology all interact to produce humanity’s environmental impact such that one alone cannot be identified as the primary threat.</a:t>
            </a:r>
          </a:p>
          <a:p>
            <a:pPr>
              <a:buFont typeface="Wingdings 2" pitchFamily="18" charset="2"/>
              <a:buNone/>
            </a:pPr>
            <a:r>
              <a:rPr lang="en-US" altLang="en-US" sz="1600" dirty="0" smtClean="0">
                <a:latin typeface="Calibri" pitchFamily="34" charset="0"/>
                <a:ea typeface="Calibri" pitchFamily="34" charset="0"/>
                <a:cs typeface="Calibri" pitchFamily="34" charset="0"/>
              </a:rPr>
              <a:t> </a:t>
            </a:r>
          </a:p>
          <a:p>
            <a:pPr>
              <a:buFont typeface="Wingdings 2" pitchFamily="18" charset="2"/>
              <a:buNone/>
            </a:pPr>
            <a:r>
              <a:rPr lang="en-US" altLang="en-US" sz="1600" dirty="0" smtClean="0">
                <a:latin typeface="Calibri" pitchFamily="34" charset="0"/>
                <a:ea typeface="Calibri" pitchFamily="34" charset="0"/>
                <a:cs typeface="Calibri" pitchFamily="34" charset="0"/>
              </a:rPr>
              <a:t>	Ecological footprint analysis reveals that the current human population is large enough and living in such a way that to maintain the current standards of living and current population would require approximately an additional half of an Earth’s worth of resources (Ehrlich and Ehrlich,  2013:paragraph 4). Additionally, many demographers agree that the world’s human population will increase to and level off at approximately 9-10 billion individuals by the end of this century (Lutz, Sanderson , and </a:t>
            </a:r>
            <a:r>
              <a:rPr lang="en-US" altLang="en-US" sz="1600" dirty="0" err="1" smtClean="0">
                <a:latin typeface="Calibri" pitchFamily="34" charset="0"/>
                <a:ea typeface="Calibri" pitchFamily="34" charset="0"/>
                <a:cs typeface="Calibri" pitchFamily="34" charset="0"/>
              </a:rPr>
              <a:t>Scherbov</a:t>
            </a:r>
            <a:r>
              <a:rPr lang="en-US" altLang="en-US" sz="1600" dirty="0" smtClean="0">
                <a:latin typeface="Calibri" pitchFamily="34" charset="0"/>
                <a:ea typeface="Calibri" pitchFamily="34" charset="0"/>
                <a:cs typeface="Calibri" pitchFamily="34" charset="0"/>
              </a:rPr>
              <a:t>, 2001:page 543). This population increase will necessarily increase the resources required to continue living sustainably on Earth – however, since the current population of roughly 7 billion people already cannot live sustainably with the resources at hand, the threat to sustainability comes primarily from a large population, not growth.</a:t>
            </a:r>
          </a:p>
        </p:txBody>
      </p:sp>
      <p:sp>
        <p:nvSpPr>
          <p:cNvPr id="4" name="TextBox 3"/>
          <p:cNvSpPr txBox="1"/>
          <p:nvPr/>
        </p:nvSpPr>
        <p:spPr>
          <a:xfrm>
            <a:off x="5715000" y="5780782"/>
            <a:ext cx="3200400" cy="1077218"/>
          </a:xfrm>
          <a:prstGeom prst="rect">
            <a:avLst/>
          </a:prstGeom>
          <a:noFill/>
        </p:spPr>
        <p:txBody>
          <a:bodyPr wrap="square" rtlCol="0">
            <a:spAutoFit/>
          </a:bodyPr>
          <a:lstStyle/>
          <a:p>
            <a:r>
              <a:rPr lang="en-US" sz="3200" b="1" dirty="0" smtClean="0">
                <a:solidFill>
                  <a:srgbClr val="FF0000"/>
                </a:solidFill>
              </a:rPr>
              <a:t>Identify your main points</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smtClean="0"/>
              <a:t>Example Analysis (</a:t>
            </a:r>
            <a:r>
              <a:rPr lang="en-US" altLang="en-US" dirty="0" err="1" smtClean="0"/>
              <a:t>con’t</a:t>
            </a:r>
            <a:r>
              <a:rPr lang="en-US" altLang="en-US" dirty="0" smtClean="0"/>
              <a:t>)</a:t>
            </a:r>
          </a:p>
        </p:txBody>
      </p:sp>
      <p:sp>
        <p:nvSpPr>
          <p:cNvPr id="17411" name="Content Placeholder 2"/>
          <p:cNvSpPr>
            <a:spLocks noGrp="1"/>
          </p:cNvSpPr>
          <p:nvPr>
            <p:ph sz="quarter" idx="1"/>
          </p:nvPr>
        </p:nvSpPr>
        <p:spPr>
          <a:xfrm>
            <a:off x="457200" y="1600200"/>
            <a:ext cx="8305800" cy="4525963"/>
          </a:xfrm>
        </p:spPr>
        <p:txBody>
          <a:bodyPr>
            <a:normAutofit lnSpcReduction="10000"/>
          </a:bodyPr>
          <a:lstStyle/>
          <a:p>
            <a:pPr>
              <a:buFont typeface="Wingdings 2" pitchFamily="18" charset="2"/>
              <a:buNone/>
              <a:defRPr/>
            </a:pPr>
            <a:endParaRPr lang="en-US" sz="1600" dirty="0" smtClean="0">
              <a:latin typeface="Calibri" pitchFamily="34" charset="0"/>
              <a:cs typeface="Calibri" pitchFamily="34" charset="0"/>
            </a:endParaRPr>
          </a:p>
          <a:p>
            <a:pPr>
              <a:buFont typeface="Wingdings 2" pitchFamily="18" charset="2"/>
              <a:buNone/>
              <a:defRPr/>
            </a:pPr>
            <a:r>
              <a:rPr lang="en-US" sz="1600" dirty="0" smtClean="0">
                <a:latin typeface="Calibri" pitchFamily="34" charset="0"/>
                <a:cs typeface="Calibri" pitchFamily="34" charset="0"/>
              </a:rPr>
              <a:t>	GDP per capita is often used as a proxy to represent consumption, and in the previous century the world’s GDP has increased 1655% (</a:t>
            </a:r>
            <a:r>
              <a:rPr lang="en-US" sz="1600" dirty="0" err="1" smtClean="0">
                <a:latin typeface="Calibri" pitchFamily="34" charset="0"/>
                <a:cs typeface="Calibri" pitchFamily="34" charset="0"/>
              </a:rPr>
              <a:t>Krausmann</a:t>
            </a:r>
            <a:r>
              <a:rPr lang="en-US" sz="1600" dirty="0" smtClean="0">
                <a:latin typeface="Calibri" pitchFamily="34" charset="0"/>
                <a:cs typeface="Calibri" pitchFamily="34" charset="0"/>
              </a:rPr>
              <a:t>  et al., 2013:page 10325). </a:t>
            </a:r>
            <a:r>
              <a:rPr lang="en-US" sz="1600" dirty="0" err="1" smtClean="0">
                <a:latin typeface="Calibri" pitchFamily="34" charset="0"/>
                <a:cs typeface="Calibri" pitchFamily="34" charset="0"/>
              </a:rPr>
              <a:t>Krausmann</a:t>
            </a:r>
            <a:r>
              <a:rPr lang="en-US" sz="1600" dirty="0" smtClean="0">
                <a:latin typeface="Calibri" pitchFamily="34" charset="0"/>
                <a:cs typeface="Calibri" pitchFamily="34" charset="0"/>
              </a:rPr>
              <a:t>  et al. (2013:page 10328) also find that the world’s GDP is likely to continue to grow in the coming decades. There are numerous environmental impacts of increased consumption, including: the loss of vital ecosystem services, decreased biodiversity, and disruptions to biogeochemical cycles, among others (</a:t>
            </a:r>
            <a:r>
              <a:rPr lang="en-US" sz="1600" dirty="0" err="1" smtClean="0">
                <a:latin typeface="Calibri" pitchFamily="34" charset="0"/>
                <a:cs typeface="Calibri" pitchFamily="34" charset="0"/>
              </a:rPr>
              <a:t>Krausmann</a:t>
            </a:r>
            <a:r>
              <a:rPr lang="en-US" sz="1600" dirty="0" smtClean="0">
                <a:latin typeface="Calibri" pitchFamily="34" charset="0"/>
                <a:cs typeface="Calibri" pitchFamily="34" charset="0"/>
              </a:rPr>
              <a:t> et al., 2013:page 10325). Brown et al (2011:pages 19-26) find that the world’s GDP is also closely linked to energy usage and that developing nations’ energy needs increase dramatically as their GDP increases. The projected increase in energy use and consumption in the developing world will further decrease humanity’s ability to sustain the current average standard of living in the near future as energy reserves dwindle and ecosystem processes fail.</a:t>
            </a:r>
          </a:p>
          <a:p>
            <a:pPr>
              <a:buFont typeface="Wingdings 2" pitchFamily="18" charset="2"/>
              <a:buNone/>
              <a:defRPr/>
            </a:pPr>
            <a:r>
              <a:rPr lang="en-US" sz="1600" dirty="0" smtClean="0">
                <a:latin typeface="Calibri" pitchFamily="34" charset="0"/>
                <a:cs typeface="Calibri" pitchFamily="34" charset="0"/>
              </a:rPr>
              <a:t> </a:t>
            </a:r>
          </a:p>
          <a:p>
            <a:pPr>
              <a:buFont typeface="Wingdings 2" pitchFamily="18" charset="2"/>
              <a:buNone/>
              <a:defRPr/>
            </a:pPr>
            <a:r>
              <a:rPr lang="en-US" sz="1600" dirty="0" smtClean="0">
                <a:latin typeface="Calibri" pitchFamily="34" charset="0"/>
                <a:cs typeface="Calibri" pitchFamily="34" charset="0"/>
              </a:rPr>
              <a:t>	Unlike population and consumption, the technological impact of humanity on the environment has been decreasing or has remained over the past few decades (The World Bank 2003:page 148). However, to offset the projected increases in population and consumption, humanity’s technological impact on the environment would have to decrease drastically, far more than any predictions indicate (The World Bank 2003:page 122).</a:t>
            </a:r>
          </a:p>
          <a:p>
            <a:pPr marL="0" indent="0" eaLnBrk="1" hangingPunct="1">
              <a:lnSpc>
                <a:spcPct val="120000"/>
              </a:lnSpc>
              <a:buFont typeface="Wingdings 2" pitchFamily="18" charset="2"/>
              <a:buNone/>
              <a:defRPr/>
            </a:pPr>
            <a:endParaRPr lang="en-US" altLang="en-US" sz="1600" dirty="0" smtClean="0">
              <a:latin typeface="Calibri" pitchFamily="34" charset="0"/>
              <a:cs typeface="Calibri" pitchFamily="34" charset="0"/>
            </a:endParaRPr>
          </a:p>
        </p:txBody>
      </p:sp>
      <p:sp>
        <p:nvSpPr>
          <p:cNvPr id="4" name="TextBox 3"/>
          <p:cNvSpPr txBox="1"/>
          <p:nvPr/>
        </p:nvSpPr>
        <p:spPr>
          <a:xfrm>
            <a:off x="5638800" y="6096000"/>
            <a:ext cx="3200400" cy="584775"/>
          </a:xfrm>
          <a:prstGeom prst="rect">
            <a:avLst/>
          </a:prstGeom>
          <a:noFill/>
        </p:spPr>
        <p:txBody>
          <a:bodyPr wrap="square" rtlCol="0">
            <a:spAutoFit/>
          </a:bodyPr>
          <a:lstStyle/>
          <a:p>
            <a:r>
              <a:rPr lang="en-US" sz="3200" b="1" dirty="0" smtClean="0">
                <a:solidFill>
                  <a:srgbClr val="FF0000"/>
                </a:solidFill>
              </a:rPr>
              <a:t>Cite your sources.</a:t>
            </a:r>
            <a:endParaRPr lang="en-US" sz="3200" b="1"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sz="quarter" idx="1"/>
          </p:nvPr>
        </p:nvSpPr>
        <p:spPr>
          <a:xfrm>
            <a:off x="457200" y="3048000"/>
            <a:ext cx="8305800" cy="4525963"/>
          </a:xfrm>
        </p:spPr>
        <p:txBody>
          <a:bodyPr/>
          <a:lstStyle/>
          <a:p>
            <a:pPr>
              <a:buFont typeface="Wingdings 2" pitchFamily="18" charset="2"/>
              <a:buNone/>
            </a:pPr>
            <a:r>
              <a:rPr lang="en-US" altLang="en-US" sz="1800" dirty="0" smtClean="0">
                <a:latin typeface="Calibri" pitchFamily="34" charset="0"/>
                <a:ea typeface="Calibri" pitchFamily="34" charset="0"/>
                <a:cs typeface="Calibri" pitchFamily="34" charset="0"/>
              </a:rPr>
              <a:t>	Ecological footprint analysis reveals that the current human population is large enough and living in such a way that to maintain the current standards of living and current population would require approximately an additional half of an Earth’s worth of resources (Ehrlich and Ehrlich, 2013:paragraph 4). Additionally, many demographers agree that the world’s human population will increase to and level off at approximately 9-10 billion individuals by the end of this century (Lutz, Sanderson, and </a:t>
            </a:r>
            <a:r>
              <a:rPr lang="en-US" altLang="en-US" sz="1800" dirty="0" err="1" smtClean="0">
                <a:latin typeface="Calibri" pitchFamily="34" charset="0"/>
                <a:ea typeface="Calibri" pitchFamily="34" charset="0"/>
                <a:cs typeface="Calibri" pitchFamily="34" charset="0"/>
              </a:rPr>
              <a:t>Scherbov</a:t>
            </a:r>
            <a:r>
              <a:rPr lang="en-US" altLang="en-US" sz="1800" dirty="0" smtClean="0">
                <a:latin typeface="Calibri" pitchFamily="34" charset="0"/>
                <a:ea typeface="Calibri" pitchFamily="34" charset="0"/>
                <a:cs typeface="Calibri" pitchFamily="34" charset="0"/>
              </a:rPr>
              <a:t>, 2001:page 543). This population increase will necessarily increase the resources required to continue living sustainably on Earth – however, since the current population of roughly 7 billion people already cannot live sustainably with the resources at hand, the threat to sustainability comes primarily from a large population, not growth.</a:t>
            </a:r>
          </a:p>
        </p:txBody>
      </p:sp>
      <p:sp>
        <p:nvSpPr>
          <p:cNvPr id="4" name="Content Placeholder 5"/>
          <p:cNvSpPr txBox="1">
            <a:spLocks/>
          </p:cNvSpPr>
          <p:nvPr/>
        </p:nvSpPr>
        <p:spPr bwMode="auto">
          <a:xfrm>
            <a:off x="2590800" y="1524000"/>
            <a:ext cx="4041775" cy="1447800"/>
          </a:xfrm>
          <a:prstGeom prst="rect">
            <a:avLst/>
          </a:prstGeom>
          <a:noFill/>
          <a:ln w="9525">
            <a:noFill/>
            <a:miter lim="800000"/>
            <a:headEnd/>
            <a:tailEnd/>
          </a:ln>
        </p:spPr>
        <p:txBody>
          <a:bodyPr>
            <a:normAutofit/>
          </a:bodyPr>
          <a:lstStyle/>
          <a:p>
            <a:pPr marL="274320" indent="-274320" fontAlgn="auto">
              <a:spcBef>
                <a:spcPts val="580"/>
              </a:spcBef>
              <a:spcAft>
                <a:spcPts val="0"/>
              </a:spcAft>
              <a:buClr>
                <a:schemeClr val="accent1"/>
              </a:buClr>
              <a:buSzPct val="85000"/>
              <a:buFont typeface="Wingdings 2"/>
              <a:buChar char=""/>
              <a:defRPr/>
            </a:pPr>
            <a:r>
              <a:rPr lang="en-US" sz="2600" b="1" dirty="0">
                <a:solidFill>
                  <a:srgbClr val="FF0000"/>
                </a:solidFill>
                <a:latin typeface="+mn-lt"/>
                <a:cs typeface="+mn-cs"/>
              </a:rPr>
              <a:t>Don’t just regurgitate info taken from sources – make an argument. </a:t>
            </a:r>
          </a:p>
        </p:txBody>
      </p:sp>
      <p:sp>
        <p:nvSpPr>
          <p:cNvPr id="6" name="Title 1"/>
          <p:cNvSpPr txBox="1">
            <a:spLocks/>
          </p:cNvSpPr>
          <p:nvPr/>
        </p:nvSpPr>
        <p:spPr>
          <a:xfrm>
            <a:off x="609600" y="228600"/>
            <a:ext cx="81534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4400" b="0" i="0" u="none" strike="noStrike" kern="1200" cap="none" spc="0" normalizeH="0" baseline="0" noProof="0" dirty="0" smtClean="0">
                <a:ln>
                  <a:noFill/>
                </a:ln>
                <a:solidFill>
                  <a:schemeClr val="tx2"/>
                </a:solidFill>
                <a:effectLst/>
                <a:uLnTx/>
                <a:uFillTx/>
                <a:latin typeface="+mj-lt"/>
                <a:ea typeface="+mj-ea"/>
                <a:cs typeface="+mj-cs"/>
              </a:rPr>
              <a:t>Example Analysis (</a:t>
            </a:r>
            <a:r>
              <a:rPr kumimoji="0" lang="en-US" altLang="en-US" sz="4400" b="0" i="0" u="none" strike="noStrike" kern="1200" cap="none" spc="0" normalizeH="0" baseline="0" noProof="0" dirty="0" err="1" smtClean="0">
                <a:ln>
                  <a:noFill/>
                </a:ln>
                <a:solidFill>
                  <a:schemeClr val="tx2"/>
                </a:solidFill>
                <a:effectLst/>
                <a:uLnTx/>
                <a:uFillTx/>
                <a:latin typeface="+mj-lt"/>
                <a:ea typeface="+mj-ea"/>
                <a:cs typeface="+mj-cs"/>
              </a:rPr>
              <a:t>con’t</a:t>
            </a:r>
            <a:r>
              <a:rPr kumimoji="0" lang="en-US" altLang="en-US" sz="4400" b="0" i="0" u="none" strike="noStrike" kern="1200" cap="none" spc="0" normalizeH="0" baseline="0" noProof="0" dirty="0" smtClean="0">
                <a:ln>
                  <a:noFill/>
                </a:ln>
                <a:solidFill>
                  <a:schemeClr val="tx2"/>
                </a:solidFill>
                <a:effectLst/>
                <a:uLnTx/>
                <a:uFillTx/>
                <a:latin typeface="+mj-lt"/>
                <a:ea typeface="+mj-ea"/>
                <a:cs typeface="+mj-cs"/>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Evaluation</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4" name="Content Placeholder 3"/>
          <p:cNvSpPr>
            <a:spLocks noGrp="1"/>
          </p:cNvSpPr>
          <p:nvPr>
            <p:ph sz="half" idx="2"/>
          </p:nvPr>
        </p:nvSpPr>
        <p:spPr>
          <a:xfrm>
            <a:off x="533400" y="2286001"/>
            <a:ext cx="4114800" cy="4571999"/>
          </a:xfrm>
        </p:spPr>
        <p:txBody>
          <a:bodyPr>
            <a:noAutofit/>
          </a:bodyPr>
          <a:lstStyle/>
          <a:p>
            <a:pPr marL="274320" indent="-274320" eaLnBrk="1" fontAlgn="auto" hangingPunct="1">
              <a:spcBef>
                <a:spcPts val="580"/>
              </a:spcBef>
              <a:spcAft>
                <a:spcPts val="0"/>
              </a:spcAft>
              <a:buFont typeface="Wingdings 2"/>
              <a:buChar char=""/>
              <a:defRPr/>
            </a:pPr>
            <a:r>
              <a:rPr lang="en-US" sz="2000" dirty="0" smtClean="0"/>
              <a:t>Write a sentence or two explaining the bias of authors of at least TWO of your sources. </a:t>
            </a:r>
          </a:p>
          <a:p>
            <a:pPr marL="274320" indent="-274320" eaLnBrk="1" fontAlgn="auto" hangingPunct="1">
              <a:spcBef>
                <a:spcPts val="580"/>
              </a:spcBef>
              <a:spcAft>
                <a:spcPts val="0"/>
              </a:spcAft>
              <a:buFont typeface="Wingdings 2"/>
              <a:buChar char=""/>
              <a:defRPr/>
            </a:pPr>
            <a:r>
              <a:rPr lang="en-US" sz="2000" dirty="0" smtClean="0"/>
              <a:t>OR explain why some of your sources may have other mistakes.</a:t>
            </a:r>
          </a:p>
          <a:p>
            <a:pPr marL="274320" indent="-274320" eaLnBrk="1" fontAlgn="auto" hangingPunct="1">
              <a:spcBef>
                <a:spcPts val="580"/>
              </a:spcBef>
              <a:spcAft>
                <a:spcPts val="0"/>
              </a:spcAft>
              <a:buFont typeface="Wingdings 2"/>
              <a:buChar char=""/>
              <a:defRPr/>
            </a:pPr>
            <a:r>
              <a:rPr lang="en-US" sz="2000" dirty="0" smtClean="0"/>
              <a:t>Tip: Look for authors’ bios. Where did they work? Who funded their research? (Be careful about this part! Please ask if you are unsure.)</a:t>
            </a:r>
            <a:endParaRPr lang="en-US" sz="2000" dirty="0"/>
          </a:p>
          <a:p>
            <a:pPr marL="274320" indent="-274320" eaLnBrk="1" fontAlgn="auto" hangingPunct="1">
              <a:spcBef>
                <a:spcPts val="580"/>
              </a:spcBef>
              <a:spcAft>
                <a:spcPts val="0"/>
              </a:spcAft>
              <a:buFont typeface="Wingdings 2"/>
              <a:buChar char=""/>
              <a:defRPr/>
            </a:pPr>
            <a:r>
              <a:rPr lang="en-US" sz="2000" dirty="0" smtClean="0"/>
              <a:t>When mentioning the bias, indicate how they might be biased.</a:t>
            </a:r>
          </a:p>
          <a:p>
            <a:pPr marL="274320" indent="-274320" eaLnBrk="1" fontAlgn="auto" hangingPunct="1">
              <a:spcBef>
                <a:spcPts val="580"/>
              </a:spcBef>
              <a:spcAft>
                <a:spcPts val="0"/>
              </a:spcAft>
              <a:buFont typeface="Wingdings 2" pitchFamily="18" charset="2"/>
              <a:buNone/>
              <a:defRPr/>
            </a:pPr>
            <a:endParaRPr lang="en-US" sz="2200" dirty="0" smtClean="0"/>
          </a:p>
        </p:txBody>
      </p:sp>
      <p:sp>
        <p:nvSpPr>
          <p:cNvPr id="18438" name="Content Placeholder 5"/>
          <p:cNvSpPr>
            <a:spLocks noGrp="1"/>
          </p:cNvSpPr>
          <p:nvPr>
            <p:ph sz="half" idx="4"/>
          </p:nvPr>
        </p:nvSpPr>
        <p:spPr>
          <a:xfrm>
            <a:off x="4724400" y="2362200"/>
            <a:ext cx="4419600" cy="4495800"/>
          </a:xfrm>
        </p:spPr>
        <p:txBody>
          <a:bodyPr>
            <a:normAutofit fontScale="62500" lnSpcReduction="20000"/>
          </a:bodyPr>
          <a:lstStyle/>
          <a:p>
            <a:pPr>
              <a:buFont typeface="Wingdings 2" pitchFamily="18" charset="2"/>
              <a:buNone/>
            </a:pPr>
            <a:r>
              <a:rPr lang="en-US" altLang="en-US" b="1" dirty="0" smtClean="0">
                <a:latin typeface="Calibri" pitchFamily="34" charset="0"/>
                <a:ea typeface="Calibri" pitchFamily="34" charset="0"/>
                <a:cs typeface="Calibri" pitchFamily="34" charset="0"/>
              </a:rPr>
              <a:t>	Evaluation (26 words)</a:t>
            </a:r>
            <a:endParaRPr lang="en-US" altLang="en-US" dirty="0" smtClean="0">
              <a:latin typeface="Calibri" pitchFamily="34" charset="0"/>
              <a:ea typeface="Calibri" pitchFamily="34" charset="0"/>
              <a:cs typeface="Calibri" pitchFamily="34" charset="0"/>
            </a:endParaRPr>
          </a:p>
          <a:p>
            <a:pPr>
              <a:buFont typeface="Wingdings 2" pitchFamily="18" charset="2"/>
              <a:buNone/>
            </a:pPr>
            <a:r>
              <a:rPr lang="en-US" altLang="en-US" sz="2800" dirty="0" smtClean="0">
                <a:latin typeface="Calibri" pitchFamily="34" charset="0"/>
                <a:ea typeface="Calibri" pitchFamily="34" charset="0"/>
                <a:cs typeface="Calibri" pitchFamily="34" charset="0"/>
              </a:rPr>
              <a:t>“Many of the sources use future population and consumption projections with large amounts of error but draw conclusions exclusively based on narrow bands of those projections.”</a:t>
            </a:r>
          </a:p>
          <a:p>
            <a:pPr>
              <a:buFont typeface="Wingdings 2" pitchFamily="18" charset="2"/>
              <a:buNone/>
            </a:pPr>
            <a:endParaRPr lang="en-US" altLang="en-US" sz="1300" dirty="0" smtClean="0">
              <a:latin typeface="Calibri" pitchFamily="34" charset="0"/>
              <a:ea typeface="Calibri" pitchFamily="34" charset="0"/>
              <a:cs typeface="Calibri" pitchFamily="34" charset="0"/>
            </a:endParaRPr>
          </a:p>
          <a:p>
            <a:pPr>
              <a:buFont typeface="Wingdings 2" pitchFamily="18" charset="2"/>
              <a:buNone/>
            </a:pPr>
            <a:r>
              <a:rPr lang="en-US" altLang="en-US" sz="2800" dirty="0" smtClean="0">
                <a:latin typeface="Calibri" pitchFamily="34" charset="0"/>
                <a:ea typeface="Calibri" pitchFamily="34" charset="0"/>
                <a:cs typeface="Calibri" pitchFamily="34" charset="0"/>
              </a:rPr>
              <a:t>	</a:t>
            </a:r>
            <a:r>
              <a:rPr lang="en-US" altLang="en-US" sz="1600" b="1" dirty="0" smtClean="0">
                <a:latin typeface="Calibri" pitchFamily="34" charset="0"/>
                <a:ea typeface="Calibri" pitchFamily="34" charset="0"/>
                <a:cs typeface="Calibri" pitchFamily="34" charset="0"/>
              </a:rPr>
              <a:t> </a:t>
            </a:r>
            <a:r>
              <a:rPr lang="en-US" altLang="en-US" b="1" dirty="0" smtClean="0">
                <a:latin typeface="Calibri" pitchFamily="34" charset="0"/>
                <a:ea typeface="Calibri" pitchFamily="34" charset="0"/>
                <a:cs typeface="Calibri" pitchFamily="34" charset="0"/>
              </a:rPr>
              <a:t>Evaluation (17 words)</a:t>
            </a:r>
            <a:endParaRPr lang="en-US" altLang="en-US" sz="2800" dirty="0" smtClean="0">
              <a:latin typeface="Calibri" pitchFamily="34" charset="0"/>
              <a:ea typeface="Calibri" pitchFamily="34" charset="0"/>
              <a:cs typeface="Calibri" pitchFamily="34" charset="0"/>
            </a:endParaRPr>
          </a:p>
          <a:p>
            <a:pPr>
              <a:buFont typeface="Wingdings 2" pitchFamily="18" charset="2"/>
              <a:buNone/>
            </a:pPr>
            <a:r>
              <a:rPr lang="en-US" sz="2800" dirty="0" smtClean="0">
                <a:latin typeface="Calibri" pitchFamily="34" charset="0"/>
              </a:rPr>
              <a:t>“Some of the sources were statistical analyses from previous years, thus the values presented may have changed.”</a:t>
            </a:r>
            <a:endParaRPr lang="en-US" altLang="en-US" sz="2800" dirty="0" smtClean="0">
              <a:latin typeface="Calibri" pitchFamily="34" charset="0"/>
              <a:ea typeface="Calibri" pitchFamily="34" charset="0"/>
              <a:cs typeface="Calibri" pitchFamily="34" charset="0"/>
            </a:endParaRPr>
          </a:p>
          <a:p>
            <a:pPr>
              <a:buFont typeface="Wingdings 2" pitchFamily="18" charset="2"/>
              <a:buNone/>
            </a:pPr>
            <a:r>
              <a:rPr lang="en-US" altLang="en-US" sz="1300" dirty="0" smtClean="0">
                <a:latin typeface="Calibri" pitchFamily="34" charset="0"/>
                <a:ea typeface="Calibri" pitchFamily="34" charset="0"/>
                <a:cs typeface="Calibri" pitchFamily="34" charset="0"/>
              </a:rPr>
              <a:t>	</a:t>
            </a:r>
          </a:p>
          <a:p>
            <a:pPr>
              <a:buFont typeface="Wingdings 2" pitchFamily="18" charset="2"/>
              <a:buNone/>
            </a:pPr>
            <a:r>
              <a:rPr lang="en-US" altLang="en-US" sz="2800" dirty="0" smtClean="0">
                <a:latin typeface="Calibri" pitchFamily="34" charset="0"/>
                <a:ea typeface="Calibri" pitchFamily="34" charset="0"/>
                <a:cs typeface="Calibri" pitchFamily="34" charset="0"/>
              </a:rPr>
              <a:t>	</a:t>
            </a:r>
            <a:r>
              <a:rPr lang="en-US" altLang="en-US" sz="2800" b="1" dirty="0" smtClean="0">
                <a:latin typeface="Calibri" pitchFamily="34" charset="0"/>
                <a:ea typeface="Calibri" pitchFamily="34" charset="0"/>
                <a:cs typeface="Calibri" pitchFamily="34" charset="0"/>
              </a:rPr>
              <a:t>Evaluation (20 words)</a:t>
            </a:r>
          </a:p>
          <a:p>
            <a:pPr>
              <a:buFont typeface="Wingdings 2" pitchFamily="18" charset="2"/>
              <a:buNone/>
            </a:pPr>
            <a:r>
              <a:rPr lang="en-US" altLang="en-US" sz="2800" dirty="0" smtClean="0">
                <a:latin typeface="Calibri" pitchFamily="34" charset="0"/>
                <a:ea typeface="Calibri" pitchFamily="34" charset="0"/>
                <a:cs typeface="Calibri" pitchFamily="34" charset="0"/>
              </a:rPr>
              <a:t>“Author1 and Author2 both work for such and such organization(s), so their research advocates the organization’s cause and is biased.”</a:t>
            </a:r>
          </a:p>
          <a:p>
            <a:pPr>
              <a:buFont typeface="Wingdings 2" pitchFamily="18" charset="2"/>
              <a:buNone/>
            </a:pPr>
            <a:endParaRPr lang="en-US" altLang="en-US" sz="18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Inference</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19461" name="Content Placeholder 3"/>
          <p:cNvSpPr>
            <a:spLocks noGrp="1"/>
          </p:cNvSpPr>
          <p:nvPr>
            <p:ph sz="half" idx="2"/>
          </p:nvPr>
        </p:nvSpPr>
        <p:spPr>
          <a:xfrm>
            <a:off x="457200" y="2362200"/>
            <a:ext cx="4040188" cy="4267200"/>
          </a:xfrm>
        </p:spPr>
        <p:txBody>
          <a:bodyPr>
            <a:normAutofit/>
          </a:bodyPr>
          <a:lstStyle/>
          <a:p>
            <a:pPr eaLnBrk="1" hangingPunct="1"/>
            <a:r>
              <a:rPr lang="en-US" altLang="en-US" sz="2700" dirty="0" smtClean="0"/>
              <a:t>If your topic is a </a:t>
            </a:r>
            <a:r>
              <a:rPr lang="en-US" altLang="en-US" sz="2700" dirty="0" smtClean="0">
                <a:solidFill>
                  <a:srgbClr val="FF0000"/>
                </a:solidFill>
              </a:rPr>
              <a:t>global</a:t>
            </a:r>
            <a:r>
              <a:rPr lang="en-US" altLang="en-US" sz="2700" dirty="0" smtClean="0"/>
              <a:t> one: does it have </a:t>
            </a:r>
            <a:r>
              <a:rPr lang="en-US" altLang="en-US" sz="2700" dirty="0" smtClean="0">
                <a:solidFill>
                  <a:srgbClr val="FF0000"/>
                </a:solidFill>
              </a:rPr>
              <a:t>local</a:t>
            </a:r>
            <a:r>
              <a:rPr lang="en-US" altLang="en-US" sz="2700" dirty="0" smtClean="0"/>
              <a:t> consequences that you haven’t addressed?</a:t>
            </a:r>
          </a:p>
          <a:p>
            <a:pPr eaLnBrk="1" hangingPunct="1"/>
            <a:r>
              <a:rPr lang="en-US" altLang="en-US" sz="2700" dirty="0" smtClean="0"/>
              <a:t>If your topic is a </a:t>
            </a:r>
            <a:r>
              <a:rPr lang="en-US" altLang="en-US" sz="2700" dirty="0" smtClean="0">
                <a:solidFill>
                  <a:srgbClr val="FF0000"/>
                </a:solidFill>
              </a:rPr>
              <a:t>local</a:t>
            </a:r>
            <a:r>
              <a:rPr lang="en-US" altLang="en-US" sz="2700" dirty="0" smtClean="0"/>
              <a:t> one: does it have </a:t>
            </a:r>
            <a:r>
              <a:rPr lang="en-US" altLang="en-US" sz="2700" dirty="0" smtClean="0">
                <a:solidFill>
                  <a:srgbClr val="FF0000"/>
                </a:solidFill>
              </a:rPr>
              <a:t>global</a:t>
            </a:r>
            <a:r>
              <a:rPr lang="en-US" altLang="en-US" sz="2700" dirty="0" smtClean="0"/>
              <a:t> consequences that you haven’t addressed?</a:t>
            </a:r>
          </a:p>
        </p:txBody>
      </p:sp>
      <p:sp>
        <p:nvSpPr>
          <p:cNvPr id="19462" name="Content Placeholder 5"/>
          <p:cNvSpPr>
            <a:spLocks noGrp="1"/>
          </p:cNvSpPr>
          <p:nvPr>
            <p:ph sz="half" idx="4"/>
          </p:nvPr>
        </p:nvSpPr>
        <p:spPr>
          <a:xfrm>
            <a:off x="4645025" y="2514600"/>
            <a:ext cx="4041775" cy="4038600"/>
          </a:xfrm>
        </p:spPr>
        <p:txBody>
          <a:bodyPr/>
          <a:lstStyle/>
          <a:p>
            <a:pPr>
              <a:buFont typeface="Wingdings 2" pitchFamily="18" charset="2"/>
              <a:buNone/>
            </a:pPr>
            <a:r>
              <a:rPr lang="en-US" altLang="en-US" sz="1800" b="1" dirty="0" smtClean="0">
                <a:latin typeface="Calibri" pitchFamily="34" charset="0"/>
                <a:ea typeface="Calibri" pitchFamily="34" charset="0"/>
                <a:cs typeface="Calibri" pitchFamily="34" charset="0"/>
              </a:rPr>
              <a:t>	Inference (22 words)</a:t>
            </a:r>
            <a:endParaRPr lang="en-US" altLang="en-US" sz="1800" dirty="0" smtClean="0">
              <a:latin typeface="Calibri" pitchFamily="34" charset="0"/>
              <a:ea typeface="Calibri" pitchFamily="34" charset="0"/>
              <a:cs typeface="Calibri" pitchFamily="34" charset="0"/>
            </a:endParaRPr>
          </a:p>
          <a:p>
            <a:pPr>
              <a:buFont typeface="Wingdings 2" pitchFamily="18" charset="2"/>
              <a:buNone/>
            </a:pPr>
            <a:r>
              <a:rPr lang="en-US" altLang="en-US" sz="1800" dirty="0" smtClean="0">
                <a:latin typeface="Calibri" pitchFamily="34" charset="0"/>
                <a:ea typeface="Calibri" pitchFamily="34" charset="0"/>
                <a:cs typeface="Calibri" pitchFamily="34" charset="0"/>
              </a:rPr>
              <a:t>“Consumption and available technology vary significantly between different countries, so broadly drawn conclusions may be inaccurate for countries on either extreme end.”</a:t>
            </a:r>
          </a:p>
          <a:p>
            <a:pPr>
              <a:buFont typeface="Wingdings 2" pitchFamily="18" charset="2"/>
              <a:buNone/>
            </a:pPr>
            <a:r>
              <a:rPr lang="en-US" altLang="en-US" sz="1800" dirty="0" smtClean="0">
                <a:latin typeface="Calibri" pitchFamily="34" charset="0"/>
                <a:ea typeface="Calibri" pitchFamily="34" charset="0"/>
                <a:cs typeface="Calibri" pitchFamily="34" charset="0"/>
              </a:rPr>
              <a:t>			or</a:t>
            </a:r>
          </a:p>
          <a:p>
            <a:pPr>
              <a:buFont typeface="Wingdings 2" pitchFamily="18" charset="2"/>
              <a:buNone/>
            </a:pPr>
            <a:r>
              <a:rPr lang="en-US" altLang="en-US" sz="1800" dirty="0" smtClean="0">
                <a:latin typeface="Calibri" pitchFamily="34" charset="0"/>
                <a:ea typeface="Calibri" pitchFamily="34" charset="0"/>
                <a:cs typeface="Calibri" pitchFamily="34" charset="0"/>
              </a:rPr>
              <a:t>“</a:t>
            </a:r>
            <a:r>
              <a:rPr lang="en-US" sz="1800" dirty="0" smtClean="0">
                <a:latin typeface="Calibri" pitchFamily="34" charset="0"/>
              </a:rPr>
              <a:t>Since pumped-storage facilities are renewable systems, they are a viable option in reducing emissions globally by replacing non-renewable energy processes.”</a:t>
            </a:r>
            <a:endParaRPr lang="en-US" altLang="en-US" sz="18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Explanation</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20485" name="Content Placeholder 3"/>
          <p:cNvSpPr>
            <a:spLocks noGrp="1"/>
          </p:cNvSpPr>
          <p:nvPr>
            <p:ph sz="half" idx="2"/>
          </p:nvPr>
        </p:nvSpPr>
        <p:spPr>
          <a:xfrm>
            <a:off x="457200" y="2438400"/>
            <a:ext cx="4040188" cy="4191000"/>
          </a:xfrm>
        </p:spPr>
        <p:txBody>
          <a:bodyPr>
            <a:normAutofit fontScale="92500"/>
          </a:bodyPr>
          <a:lstStyle/>
          <a:p>
            <a:pPr eaLnBrk="1" hangingPunct="1"/>
            <a:r>
              <a:rPr lang="en-US" altLang="en-US" sz="2600" dirty="0" smtClean="0"/>
              <a:t>Concise conclusion</a:t>
            </a:r>
          </a:p>
          <a:p>
            <a:pPr lvl="1"/>
            <a:r>
              <a:rPr lang="en-US" altLang="en-US" dirty="0" smtClean="0"/>
              <a:t>One sentence to one paragraph</a:t>
            </a:r>
          </a:p>
          <a:p>
            <a:pPr eaLnBrk="1" hangingPunct="1"/>
            <a:r>
              <a:rPr lang="en-US" altLang="en-US" sz="2600" dirty="0" smtClean="0"/>
              <a:t>Remind us of your thesis statement again.</a:t>
            </a:r>
          </a:p>
          <a:p>
            <a:r>
              <a:rPr lang="en-US" sz="2600" dirty="0" smtClean="0"/>
              <a:t>Summarize the findings that support your point of view</a:t>
            </a:r>
          </a:p>
          <a:p>
            <a:pPr lvl="1"/>
            <a:r>
              <a:rPr lang="en-US" altLang="en-US" dirty="0" smtClean="0"/>
              <a:t>What was the main point? And briefly, what were your analysis topics?</a:t>
            </a:r>
          </a:p>
          <a:p>
            <a:pPr lvl="1"/>
            <a:endParaRPr lang="en-US" sz="3100" dirty="0" smtClean="0"/>
          </a:p>
          <a:p>
            <a:pPr lvl="1"/>
            <a:endParaRPr lang="en-US" altLang="en-US" dirty="0" smtClean="0"/>
          </a:p>
        </p:txBody>
      </p:sp>
      <p:sp>
        <p:nvSpPr>
          <p:cNvPr id="20486" name="Content Placeholder 5"/>
          <p:cNvSpPr>
            <a:spLocks noGrp="1"/>
          </p:cNvSpPr>
          <p:nvPr>
            <p:ph sz="half" idx="4"/>
          </p:nvPr>
        </p:nvSpPr>
        <p:spPr>
          <a:xfrm>
            <a:off x="4645025" y="2362200"/>
            <a:ext cx="4270375" cy="4038600"/>
          </a:xfrm>
        </p:spPr>
        <p:txBody>
          <a:bodyPr>
            <a:normAutofit lnSpcReduction="10000"/>
          </a:bodyPr>
          <a:lstStyle/>
          <a:p>
            <a:pPr>
              <a:buFont typeface="Wingdings 2" pitchFamily="18" charset="2"/>
              <a:buNone/>
            </a:pPr>
            <a:r>
              <a:rPr lang="en-US" altLang="en-US" sz="1800" b="1" dirty="0" smtClean="0">
                <a:latin typeface="Calibri" pitchFamily="34" charset="0"/>
                <a:ea typeface="Calibri" pitchFamily="34" charset="0"/>
                <a:cs typeface="Calibri" pitchFamily="34" charset="0"/>
              </a:rPr>
              <a:t>	Explanation (31 words)</a:t>
            </a:r>
            <a:endParaRPr lang="en-US" altLang="en-US" sz="1800" dirty="0" smtClean="0">
              <a:latin typeface="Calibri" pitchFamily="34" charset="0"/>
              <a:ea typeface="Calibri" pitchFamily="34" charset="0"/>
              <a:cs typeface="Calibri" pitchFamily="34" charset="0"/>
            </a:endParaRPr>
          </a:p>
          <a:p>
            <a:pPr>
              <a:buFont typeface="Wingdings 2" pitchFamily="18" charset="2"/>
              <a:buNone/>
            </a:pPr>
            <a:r>
              <a:rPr lang="en-US" altLang="en-US" sz="1800" dirty="0" smtClean="0">
                <a:latin typeface="Calibri" pitchFamily="34" charset="0"/>
                <a:ea typeface="Calibri" pitchFamily="34" charset="0"/>
                <a:cs typeface="Calibri" pitchFamily="34" charset="0"/>
              </a:rPr>
              <a:t>“The sustainability of the Earth is threatened by the large human population, their consumption, and various technologies that impact the environment. The primacy of one factor over another cannot be established.”</a:t>
            </a:r>
          </a:p>
          <a:p>
            <a:pPr>
              <a:buFont typeface="Wingdings 2" pitchFamily="18" charset="2"/>
              <a:buNone/>
            </a:pPr>
            <a:endParaRPr lang="en-US" altLang="en-US" sz="800" dirty="0" smtClean="0">
              <a:latin typeface="Calibri" pitchFamily="34" charset="0"/>
              <a:ea typeface="Calibri" pitchFamily="34" charset="0"/>
              <a:cs typeface="Calibri" pitchFamily="34" charset="0"/>
            </a:endParaRPr>
          </a:p>
          <a:p>
            <a:pPr>
              <a:buFont typeface="Wingdings 2" pitchFamily="18" charset="2"/>
              <a:buNone/>
            </a:pPr>
            <a:r>
              <a:rPr lang="en-US" altLang="en-US" sz="1800" dirty="0" smtClean="0">
                <a:latin typeface="Calibri" pitchFamily="34" charset="0"/>
                <a:ea typeface="Calibri" pitchFamily="34" charset="0"/>
                <a:cs typeface="Calibri" pitchFamily="34" charset="0"/>
              </a:rPr>
              <a:t>	</a:t>
            </a:r>
            <a:r>
              <a:rPr lang="en-US" altLang="en-US" sz="1800" b="1" dirty="0" smtClean="0">
                <a:latin typeface="Calibri" pitchFamily="34" charset="0"/>
                <a:ea typeface="Calibri" pitchFamily="34" charset="0"/>
                <a:cs typeface="Calibri" pitchFamily="34" charset="0"/>
              </a:rPr>
              <a:t>Explanation (28 words)</a:t>
            </a:r>
          </a:p>
          <a:p>
            <a:pPr>
              <a:buFont typeface="Wingdings 2" pitchFamily="18" charset="2"/>
              <a:buNone/>
            </a:pPr>
            <a:r>
              <a:rPr lang="en-US" sz="1800" dirty="0" smtClean="0">
                <a:latin typeface="Calibri" pitchFamily="34" charset="0"/>
              </a:rPr>
              <a:t>“In conclusion, pumped-storage is an efficient battery because it controls energy output based on demand, has large capacities and is an economically beneficial method of storing energy.”</a:t>
            </a:r>
            <a:endParaRPr lang="en-US" altLang="en-US" sz="18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Self-regulation</a:t>
            </a:r>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dirty="0" smtClean="0"/>
              <a:t>Instructions</a:t>
            </a:r>
            <a:endParaRPr lang="en-US" dirty="0"/>
          </a:p>
        </p:txBody>
      </p:sp>
      <p:sp>
        <p:nvSpPr>
          <p:cNvPr id="5" name="Text Placeholder 4"/>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dirty="0" smtClean="0"/>
              <a:t>Example</a:t>
            </a:r>
            <a:endParaRPr lang="en-US" dirty="0"/>
          </a:p>
        </p:txBody>
      </p:sp>
      <p:sp>
        <p:nvSpPr>
          <p:cNvPr id="21509" name="Content Placeholder 3"/>
          <p:cNvSpPr>
            <a:spLocks noGrp="1"/>
          </p:cNvSpPr>
          <p:nvPr>
            <p:ph sz="half" idx="2"/>
          </p:nvPr>
        </p:nvSpPr>
        <p:spPr>
          <a:xfrm>
            <a:off x="457200" y="2514600"/>
            <a:ext cx="4040188" cy="4114800"/>
          </a:xfrm>
        </p:spPr>
        <p:txBody>
          <a:bodyPr>
            <a:normAutofit/>
          </a:bodyPr>
          <a:lstStyle/>
          <a:p>
            <a:pPr eaLnBrk="1" hangingPunct="1"/>
            <a:r>
              <a:rPr lang="en-US" altLang="en-US" sz="2700" dirty="0" smtClean="0"/>
              <a:t>Think of your own bias.</a:t>
            </a:r>
          </a:p>
          <a:p>
            <a:pPr eaLnBrk="1" hangingPunct="1"/>
            <a:r>
              <a:rPr lang="en-US" altLang="en-US" sz="2700" dirty="0" smtClean="0"/>
              <a:t>Why did you take the position you did? </a:t>
            </a:r>
          </a:p>
          <a:p>
            <a:pPr eaLnBrk="1" hangingPunct="1"/>
            <a:r>
              <a:rPr lang="en-US" altLang="en-US" sz="2700" dirty="0" smtClean="0"/>
              <a:t>How did you feel/What did you know about the topic before your literature search?</a:t>
            </a:r>
          </a:p>
        </p:txBody>
      </p:sp>
      <p:sp>
        <p:nvSpPr>
          <p:cNvPr id="21510" name="Content Placeholder 5"/>
          <p:cNvSpPr>
            <a:spLocks noGrp="1"/>
          </p:cNvSpPr>
          <p:nvPr>
            <p:ph sz="half" idx="4"/>
          </p:nvPr>
        </p:nvSpPr>
        <p:spPr>
          <a:xfrm>
            <a:off x="4645025" y="2514600"/>
            <a:ext cx="4041775" cy="4038600"/>
          </a:xfrm>
        </p:spPr>
        <p:txBody>
          <a:bodyPr>
            <a:normAutofit fontScale="92500" lnSpcReduction="10000"/>
          </a:bodyPr>
          <a:lstStyle/>
          <a:p>
            <a:pPr>
              <a:buFont typeface="Wingdings 2" pitchFamily="18" charset="2"/>
              <a:buNone/>
            </a:pPr>
            <a:r>
              <a:rPr lang="en-US" altLang="en-US" sz="1800" b="1" dirty="0" smtClean="0">
                <a:latin typeface="Calibri" pitchFamily="34" charset="0"/>
                <a:ea typeface="Calibri" pitchFamily="34" charset="0"/>
                <a:cs typeface="Calibri" pitchFamily="34" charset="0"/>
              </a:rPr>
              <a:t>	Self-Regulation (31 words)</a:t>
            </a:r>
            <a:endParaRPr lang="en-US" altLang="en-US" sz="1800" dirty="0" smtClean="0">
              <a:latin typeface="Calibri" pitchFamily="34" charset="0"/>
              <a:ea typeface="Calibri" pitchFamily="34" charset="0"/>
              <a:cs typeface="Calibri" pitchFamily="34" charset="0"/>
            </a:endParaRPr>
          </a:p>
          <a:p>
            <a:pPr>
              <a:buNone/>
            </a:pPr>
            <a:r>
              <a:rPr lang="en-US" altLang="en-US" sz="1800" dirty="0" smtClean="0">
                <a:latin typeface="Calibri" pitchFamily="34" charset="0"/>
                <a:ea typeface="Calibri" pitchFamily="34" charset="0"/>
                <a:cs typeface="Calibri" pitchFamily="34" charset="0"/>
              </a:rPr>
              <a:t>	“</a:t>
            </a:r>
            <a:r>
              <a:rPr lang="en-US" sz="1800" dirty="0" smtClean="0">
                <a:latin typeface="Calibri" pitchFamily="34" charset="0"/>
              </a:rPr>
              <a:t>My bias is that I approached this paper already believing in the changing Christian attitude.” </a:t>
            </a:r>
          </a:p>
          <a:p>
            <a:pPr>
              <a:buNone/>
            </a:pPr>
            <a:endParaRPr lang="en-US" sz="900" dirty="0" smtClean="0">
              <a:latin typeface="Calibri" pitchFamily="34" charset="0"/>
            </a:endParaRPr>
          </a:p>
          <a:p>
            <a:pPr>
              <a:buNone/>
            </a:pPr>
            <a:r>
              <a:rPr lang="en-US" sz="1800" dirty="0" smtClean="0">
                <a:latin typeface="Calibri" pitchFamily="34" charset="0"/>
              </a:rPr>
              <a:t>	</a:t>
            </a:r>
            <a:r>
              <a:rPr lang="en-US" sz="1800" b="1" dirty="0" smtClean="0">
                <a:latin typeface="Calibri" pitchFamily="34" charset="0"/>
              </a:rPr>
              <a:t>Self-Regulation (21 words)</a:t>
            </a:r>
            <a:r>
              <a:rPr lang="en-US" sz="1800" dirty="0" smtClean="0">
                <a:latin typeface="Calibri" pitchFamily="34" charset="0"/>
              </a:rPr>
              <a:t>		</a:t>
            </a:r>
          </a:p>
          <a:p>
            <a:pPr>
              <a:buNone/>
            </a:pPr>
            <a:r>
              <a:rPr lang="en-US" sz="1800" dirty="0" smtClean="0">
                <a:latin typeface="Calibri" pitchFamily="34" charset="0"/>
              </a:rPr>
              <a:t>	“I grew up always recycling old clothing, so I am biased in that I had a personal history with the issue.”</a:t>
            </a:r>
          </a:p>
          <a:p>
            <a:pPr>
              <a:buNone/>
            </a:pPr>
            <a:endParaRPr lang="en-US" sz="900" dirty="0" smtClean="0">
              <a:latin typeface="Calibri" pitchFamily="34" charset="0"/>
            </a:endParaRPr>
          </a:p>
          <a:p>
            <a:pPr>
              <a:buNone/>
            </a:pPr>
            <a:r>
              <a:rPr lang="en-US" sz="1800" dirty="0" smtClean="0">
                <a:latin typeface="Calibri" pitchFamily="34" charset="0"/>
              </a:rPr>
              <a:t>	</a:t>
            </a:r>
            <a:r>
              <a:rPr lang="en-US" sz="1800" b="1" dirty="0" smtClean="0">
                <a:latin typeface="Calibri" pitchFamily="34" charset="0"/>
              </a:rPr>
              <a:t>Self-Regulation (18 words)</a:t>
            </a:r>
          </a:p>
          <a:p>
            <a:pPr>
              <a:buNone/>
            </a:pPr>
            <a:r>
              <a:rPr lang="en-US" sz="1800" dirty="0" smtClean="0">
                <a:latin typeface="Calibri" pitchFamily="34" charset="0"/>
              </a:rPr>
              <a:t>	“My bias in favor of sustainable initiatives is a result of my education and familiarity with environmental issues.”</a:t>
            </a:r>
          </a:p>
          <a:p>
            <a:pPr>
              <a:buNone/>
            </a:pPr>
            <a:endParaRPr lang="en-US" sz="1800" dirty="0" smtClean="0">
              <a:latin typeface="Calibri" pitchFamily="34" charset="0"/>
            </a:endParaRPr>
          </a:p>
          <a:p>
            <a:pPr>
              <a:buFont typeface="Wingdings 2" pitchFamily="18" charset="2"/>
              <a:buNone/>
            </a:pPr>
            <a:endParaRPr lang="en-US" altLang="en-US" sz="18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References/Works-cited</a:t>
            </a:r>
            <a:endParaRPr lang="en-US" dirty="0"/>
          </a:p>
        </p:txBody>
      </p:sp>
      <p:sp>
        <p:nvSpPr>
          <p:cNvPr id="3" name="Content Placeholder 2"/>
          <p:cNvSpPr>
            <a:spLocks noGrp="1"/>
          </p:cNvSpPr>
          <p:nvPr>
            <p:ph sz="quarter" idx="1"/>
          </p:nvPr>
        </p:nvSpPr>
        <p:spPr>
          <a:xfrm>
            <a:off x="381000" y="1600200"/>
            <a:ext cx="8610600" cy="4953000"/>
          </a:xfrm>
        </p:spPr>
        <p:txBody>
          <a:bodyPr>
            <a:normAutofit fontScale="70000" lnSpcReduction="20000"/>
          </a:bodyPr>
          <a:lstStyle/>
          <a:p>
            <a:r>
              <a:rPr lang="en-US" dirty="0" smtClean="0"/>
              <a:t>Your analysis must include at least 4 relevant references to </a:t>
            </a:r>
            <a:r>
              <a:rPr lang="en-US" u="sng" dirty="0" smtClean="0"/>
              <a:t>peer-reviewed </a:t>
            </a:r>
            <a:r>
              <a:rPr lang="en-US" dirty="0" smtClean="0"/>
              <a:t>journal articles and/or books from the 21</a:t>
            </a:r>
            <a:r>
              <a:rPr lang="en-US" baseline="30000" dirty="0" smtClean="0"/>
              <a:t>st</a:t>
            </a:r>
            <a:r>
              <a:rPr lang="en-US" dirty="0" smtClean="0"/>
              <a:t> century</a:t>
            </a:r>
          </a:p>
          <a:p>
            <a:pPr lvl="1"/>
            <a:r>
              <a:rPr lang="en-US" b="1" dirty="0" smtClean="0">
                <a:solidFill>
                  <a:srgbClr val="FF0000"/>
                </a:solidFill>
              </a:rPr>
              <a:t>21</a:t>
            </a:r>
            <a:r>
              <a:rPr lang="en-US" b="1" baseline="30000" dirty="0" smtClean="0">
                <a:solidFill>
                  <a:srgbClr val="FF0000"/>
                </a:solidFill>
              </a:rPr>
              <a:t>st</a:t>
            </a:r>
            <a:r>
              <a:rPr lang="en-US" b="1" dirty="0" smtClean="0">
                <a:solidFill>
                  <a:srgbClr val="FF0000"/>
                </a:solidFill>
              </a:rPr>
              <a:t> century = 2000-2015!</a:t>
            </a:r>
          </a:p>
          <a:p>
            <a:pPr lvl="1"/>
            <a:r>
              <a:rPr lang="en-US" altLang="en-US" dirty="0" smtClean="0"/>
              <a:t>Can have more that do not meet the above criteria</a:t>
            </a:r>
          </a:p>
          <a:p>
            <a:pPr lvl="1"/>
            <a:endParaRPr lang="en-US" dirty="0" smtClean="0"/>
          </a:p>
          <a:p>
            <a:r>
              <a:rPr lang="en-US" dirty="0" smtClean="0"/>
              <a:t>What does peer-reviewed mean?</a:t>
            </a:r>
          </a:p>
          <a:p>
            <a:pPr lvl="1"/>
            <a:r>
              <a:rPr lang="en-US" dirty="0" smtClean="0"/>
              <a:t>The article is not published until it’s been reviewed by other scientists</a:t>
            </a:r>
          </a:p>
          <a:p>
            <a:r>
              <a:rPr lang="en-US" dirty="0" smtClean="0"/>
              <a:t>What does it </a:t>
            </a:r>
            <a:r>
              <a:rPr lang="en-US" u="sng" dirty="0" smtClean="0">
                <a:solidFill>
                  <a:srgbClr val="FF0000"/>
                </a:solidFill>
              </a:rPr>
              <a:t>not</a:t>
            </a:r>
            <a:r>
              <a:rPr lang="en-US" dirty="0" smtClean="0"/>
              <a:t> mean?</a:t>
            </a:r>
          </a:p>
          <a:p>
            <a:pPr lvl="1"/>
            <a:r>
              <a:rPr lang="en-US" dirty="0" smtClean="0"/>
              <a:t>Magazine articles</a:t>
            </a:r>
          </a:p>
          <a:p>
            <a:pPr lvl="1"/>
            <a:r>
              <a:rPr lang="en-US" dirty="0" smtClean="0"/>
              <a:t>Newspaper articles</a:t>
            </a:r>
          </a:p>
          <a:p>
            <a:pPr lvl="1"/>
            <a:r>
              <a:rPr lang="en-US" dirty="0" smtClean="0"/>
              <a:t>Your favorite website (including Wikipedia, obviously)</a:t>
            </a:r>
          </a:p>
          <a:p>
            <a:pPr>
              <a:buNone/>
            </a:pPr>
            <a:endParaRPr lang="en-US" altLang="en-US" dirty="0" smtClean="0"/>
          </a:p>
          <a:p>
            <a:r>
              <a:rPr lang="en-US" altLang="en-US" dirty="0" smtClean="0"/>
              <a:t>Do not distinguish between peer-reviewed and non peer-reviewed sources. If you list your references in a correct format, then your TA can tell the difference between the sources. </a:t>
            </a:r>
            <a:r>
              <a:rPr lang="en-US" altLang="en-US" u="sng" dirty="0" smtClean="0">
                <a:solidFill>
                  <a:srgbClr val="FF0000"/>
                </a:solidFill>
              </a:rPr>
              <a:t>Your TA looks very closely at these sources...AVOID A ZERO!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63563"/>
          </a:xfrm>
        </p:spPr>
        <p:txBody>
          <a:bodyPr>
            <a:normAutofit fontScale="90000"/>
          </a:bodyPr>
          <a:lstStyle/>
          <a:p>
            <a:pPr eaLnBrk="1" fontAlgn="auto" hangingPunct="1">
              <a:spcAft>
                <a:spcPts val="0"/>
              </a:spcAft>
              <a:defRPr/>
            </a:pPr>
            <a:r>
              <a:rPr lang="en-US" dirty="0" smtClean="0"/>
              <a:t>Finding Peer Reviewed Sources</a:t>
            </a:r>
            <a:endParaRPr lang="en-US" dirty="0"/>
          </a:p>
        </p:txBody>
      </p:sp>
      <p:pic>
        <p:nvPicPr>
          <p:cNvPr id="27651" name="Content Placeholder 3" descr="UsingOSUlibrary.jpg"/>
          <p:cNvPicPr>
            <a:picLocks noGrp="1" noChangeAspect="1"/>
          </p:cNvPicPr>
          <p:nvPr>
            <p:ph sz="quarter" idx="1"/>
          </p:nvPr>
        </p:nvPicPr>
        <p:blipFill>
          <a:blip r:embed="rId2" cstate="print"/>
          <a:srcRect/>
          <a:stretch>
            <a:fillRect/>
          </a:stretch>
        </p:blipFill>
        <p:spPr>
          <a:xfrm>
            <a:off x="131763" y="749300"/>
            <a:ext cx="8707437" cy="5880100"/>
          </a:xfrm>
        </p:spPr>
      </p:pic>
      <p:sp>
        <p:nvSpPr>
          <p:cNvPr id="6" name="TextBox 5"/>
          <p:cNvSpPr txBox="1"/>
          <p:nvPr/>
        </p:nvSpPr>
        <p:spPr>
          <a:xfrm>
            <a:off x="6781800" y="3733800"/>
            <a:ext cx="2209800" cy="554038"/>
          </a:xfrm>
          <a:prstGeom prst="rect">
            <a:avLst/>
          </a:prstGeom>
          <a:solidFill>
            <a:srgbClr val="FFC000">
              <a:alpha val="47059"/>
            </a:srgbClr>
          </a:solidFill>
          <a:ln>
            <a:solidFill>
              <a:srgbClr val="FFC000"/>
            </a:solidFill>
          </a:ln>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b="1" dirty="0">
                <a:solidFill>
                  <a:srgbClr val="C00000"/>
                </a:solidFill>
                <a:latin typeface="+mj-lt"/>
              </a:rPr>
              <a:t>Good Source</a:t>
            </a:r>
          </a:p>
          <a:p>
            <a:pPr fontAlgn="auto">
              <a:spcBef>
                <a:spcPts val="0"/>
              </a:spcBef>
              <a:spcAft>
                <a:spcPts val="0"/>
              </a:spcAft>
              <a:defRPr/>
            </a:pPr>
            <a:r>
              <a:rPr lang="en-US" sz="1200" b="1" dirty="0">
                <a:solidFill>
                  <a:srgbClr val="C00000"/>
                </a:solidFill>
                <a:latin typeface="+mj-lt"/>
              </a:rPr>
              <a:t>(PR, has all the info you need)</a:t>
            </a:r>
          </a:p>
        </p:txBody>
      </p:sp>
      <p:sp>
        <p:nvSpPr>
          <p:cNvPr id="7" name="TextBox 6"/>
          <p:cNvSpPr txBox="1"/>
          <p:nvPr/>
        </p:nvSpPr>
        <p:spPr>
          <a:xfrm>
            <a:off x="6477000" y="4800600"/>
            <a:ext cx="2438400" cy="1108075"/>
          </a:xfrm>
          <a:prstGeom prst="rect">
            <a:avLst/>
          </a:prstGeom>
          <a:solidFill>
            <a:srgbClr val="F99107">
              <a:alpha val="47059"/>
            </a:srgbClr>
          </a:solidFill>
          <a:ln>
            <a:solidFill>
              <a:srgbClr val="FF6600"/>
            </a:solidFill>
          </a:ln>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b="1" dirty="0">
                <a:solidFill>
                  <a:schemeClr val="tx1"/>
                </a:solidFill>
                <a:latin typeface="+mj-lt"/>
              </a:rPr>
              <a:t>Not Great, but Okay</a:t>
            </a:r>
          </a:p>
          <a:p>
            <a:pPr fontAlgn="auto">
              <a:spcBef>
                <a:spcPts val="0"/>
              </a:spcBef>
              <a:spcAft>
                <a:spcPts val="0"/>
              </a:spcAft>
              <a:defRPr/>
            </a:pPr>
            <a:r>
              <a:rPr lang="en-US" sz="1200" b="1" dirty="0">
                <a:solidFill>
                  <a:schemeClr val="tx1"/>
                </a:solidFill>
                <a:latin typeface="+mj-lt"/>
              </a:rPr>
              <a:t>(no author- real PR articles are longer &amp; have authors listed… but this is acceptable as long as it comes up in the PR search)</a:t>
            </a:r>
          </a:p>
        </p:txBody>
      </p:sp>
      <p:sp>
        <p:nvSpPr>
          <p:cNvPr id="8" name="TextBox 7"/>
          <p:cNvSpPr txBox="1"/>
          <p:nvPr/>
        </p:nvSpPr>
        <p:spPr>
          <a:xfrm>
            <a:off x="6096000" y="1066800"/>
            <a:ext cx="3048000" cy="9239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fontAlgn="auto">
              <a:spcBef>
                <a:spcPts val="0"/>
              </a:spcBef>
              <a:spcAft>
                <a:spcPts val="0"/>
              </a:spcAft>
              <a:defRPr/>
            </a:pPr>
            <a:r>
              <a:rPr lang="en-US" b="1" dirty="0">
                <a:solidFill>
                  <a:schemeClr val="bg1"/>
                </a:solidFill>
                <a:latin typeface="+mj-lt"/>
              </a:rPr>
              <a:t>Acceptable Sources:</a:t>
            </a:r>
          </a:p>
          <a:p>
            <a:pPr fontAlgn="auto">
              <a:spcBef>
                <a:spcPts val="0"/>
              </a:spcBef>
              <a:spcAft>
                <a:spcPts val="0"/>
              </a:spcAft>
              <a:buFont typeface="Arial" pitchFamily="34" charset="0"/>
              <a:buChar char="•"/>
              <a:defRPr/>
            </a:pPr>
            <a:r>
              <a:rPr lang="en-US" b="1" dirty="0">
                <a:solidFill>
                  <a:schemeClr val="bg1"/>
                </a:solidFill>
                <a:latin typeface="+mj-lt"/>
              </a:rPr>
              <a:t> books or PR journal articles </a:t>
            </a:r>
          </a:p>
          <a:p>
            <a:pPr fontAlgn="auto">
              <a:spcBef>
                <a:spcPts val="0"/>
              </a:spcBef>
              <a:spcAft>
                <a:spcPts val="0"/>
              </a:spcAft>
              <a:buFont typeface="Arial" pitchFamily="34" charset="0"/>
              <a:buChar char="•"/>
              <a:defRPr/>
            </a:pPr>
            <a:r>
              <a:rPr lang="en-US" b="1" dirty="0">
                <a:solidFill>
                  <a:schemeClr val="bg1"/>
                </a:solidFill>
                <a:latin typeface="+mj-lt"/>
              </a:rPr>
              <a:t> published from </a:t>
            </a:r>
            <a:r>
              <a:rPr lang="en-US" b="1" dirty="0" smtClean="0">
                <a:solidFill>
                  <a:schemeClr val="bg1"/>
                </a:solidFill>
                <a:latin typeface="+mj-lt"/>
              </a:rPr>
              <a:t>2000-2015</a:t>
            </a:r>
            <a:endParaRPr lang="en-US" sz="1200" b="1" dirty="0">
              <a:solidFill>
                <a:schemeClr val="bg1"/>
              </a:solidFill>
              <a:latin typeface="+mj-lt"/>
            </a:endParaRPr>
          </a:p>
        </p:txBody>
      </p:sp>
      <p:cxnSp>
        <p:nvCxnSpPr>
          <p:cNvPr id="10" name="Straight Arrow Connector 9"/>
          <p:cNvCxnSpPr>
            <a:stCxn id="6" idx="1"/>
          </p:cNvCxnSpPr>
          <p:nvPr/>
        </p:nvCxnSpPr>
        <p:spPr>
          <a:xfrm flipH="1">
            <a:off x="6172200" y="4010025"/>
            <a:ext cx="609600" cy="285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H="1">
            <a:off x="6019800" y="4953000"/>
            <a:ext cx="4572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your Teaching Assistants</a:t>
            </a:r>
            <a:endParaRPr lang="en-US" dirty="0"/>
          </a:p>
        </p:txBody>
      </p:sp>
      <p:sp>
        <p:nvSpPr>
          <p:cNvPr id="8" name="TextBox 7"/>
          <p:cNvSpPr txBox="1"/>
          <p:nvPr/>
        </p:nvSpPr>
        <p:spPr>
          <a:xfrm>
            <a:off x="4343400" y="4343400"/>
            <a:ext cx="3962400" cy="1785104"/>
          </a:xfrm>
          <a:prstGeom prst="rect">
            <a:avLst/>
          </a:prstGeom>
          <a:noFill/>
        </p:spPr>
        <p:txBody>
          <a:bodyPr wrap="square" rtlCol="0">
            <a:spAutoFit/>
          </a:bodyPr>
          <a:lstStyle/>
          <a:p>
            <a:r>
              <a:rPr lang="en-US" sz="2000" b="1" dirty="0" err="1" smtClean="0"/>
              <a:t>Melva</a:t>
            </a:r>
            <a:r>
              <a:rPr lang="en-US" sz="2000" b="1" dirty="0" smtClean="0"/>
              <a:t> </a:t>
            </a:r>
            <a:r>
              <a:rPr lang="en-US" sz="2000" b="1" dirty="0" err="1" smtClean="0"/>
              <a:t>Treviño</a:t>
            </a:r>
            <a:endParaRPr lang="en-US" sz="2000" b="1" dirty="0" smtClean="0"/>
          </a:p>
          <a:p>
            <a:r>
              <a:rPr lang="en-US" dirty="0" smtClean="0">
                <a:hlinkClick r:id="rId2"/>
              </a:rPr>
              <a:t>geo300melva@gmail.com</a:t>
            </a:r>
            <a:r>
              <a:rPr lang="en-US" dirty="0" smtClean="0"/>
              <a:t> </a:t>
            </a:r>
          </a:p>
          <a:p>
            <a:r>
              <a:rPr lang="en-US" dirty="0" smtClean="0"/>
              <a:t>Office: Wilkinson 213</a:t>
            </a:r>
          </a:p>
          <a:p>
            <a:r>
              <a:rPr lang="en-US" dirty="0" smtClean="0"/>
              <a:t>Office Hours: W 4-5, F 11-12</a:t>
            </a:r>
          </a:p>
          <a:p>
            <a:r>
              <a:rPr lang="en-US" dirty="0" smtClean="0"/>
              <a:t>Mailbox: WILK 104</a:t>
            </a:r>
          </a:p>
          <a:p>
            <a:r>
              <a:rPr lang="en-US" dirty="0" smtClean="0"/>
              <a:t>Major: PhD- Geography</a:t>
            </a:r>
            <a:endParaRPr lang="en-US" dirty="0"/>
          </a:p>
        </p:txBody>
      </p:sp>
      <p:sp>
        <p:nvSpPr>
          <p:cNvPr id="9" name="TextBox 8"/>
          <p:cNvSpPr txBox="1"/>
          <p:nvPr/>
        </p:nvSpPr>
        <p:spPr>
          <a:xfrm>
            <a:off x="4343400" y="1828800"/>
            <a:ext cx="4114800" cy="1785104"/>
          </a:xfrm>
          <a:prstGeom prst="rect">
            <a:avLst/>
          </a:prstGeom>
          <a:noFill/>
        </p:spPr>
        <p:txBody>
          <a:bodyPr wrap="square" rtlCol="0">
            <a:spAutoFit/>
          </a:bodyPr>
          <a:lstStyle/>
          <a:p>
            <a:r>
              <a:rPr lang="en-US" sz="2000" b="1" dirty="0" smtClean="0"/>
              <a:t>Libby Morrison</a:t>
            </a:r>
          </a:p>
          <a:p>
            <a:r>
              <a:rPr lang="en-US" dirty="0" smtClean="0">
                <a:hlinkClick r:id="rId3"/>
              </a:rPr>
              <a:t>morrisel@onid.oregonstate.edu</a:t>
            </a:r>
            <a:endParaRPr lang="en-US" dirty="0" smtClean="0"/>
          </a:p>
          <a:p>
            <a:r>
              <a:rPr lang="en-US" dirty="0" smtClean="0"/>
              <a:t>Office: Wilkinson 027</a:t>
            </a:r>
          </a:p>
          <a:p>
            <a:r>
              <a:rPr lang="en-US" dirty="0" smtClean="0"/>
              <a:t>Office Hours: M 3-4, Tues 12-1</a:t>
            </a:r>
          </a:p>
          <a:p>
            <a:r>
              <a:rPr lang="en-US" dirty="0" smtClean="0"/>
              <a:t>Mailbox: WILK 104</a:t>
            </a:r>
          </a:p>
          <a:p>
            <a:r>
              <a:rPr lang="en-US" dirty="0" smtClean="0"/>
              <a:t>Major: MS- Geography and Water Policy</a:t>
            </a:r>
            <a:endParaRPr lang="en-US" dirty="0"/>
          </a:p>
        </p:txBody>
      </p:sp>
      <p:pic>
        <p:nvPicPr>
          <p:cNvPr id="6" name="Picture 2" descr="Melva Trevino Pena photo"/>
          <p:cNvPicPr>
            <a:picLocks noChangeAspect="1" noChangeArrowheads="1"/>
          </p:cNvPicPr>
          <p:nvPr/>
        </p:nvPicPr>
        <p:blipFill>
          <a:blip r:embed="rId4" cstate="print"/>
          <a:srcRect/>
          <a:stretch>
            <a:fillRect/>
          </a:stretch>
        </p:blipFill>
        <p:spPr bwMode="auto">
          <a:xfrm>
            <a:off x="1447800" y="4190998"/>
            <a:ext cx="2286000" cy="2286002"/>
          </a:xfrm>
          <a:prstGeom prst="rect">
            <a:avLst/>
          </a:prstGeom>
          <a:noFill/>
        </p:spPr>
      </p:pic>
      <p:sp>
        <p:nvSpPr>
          <p:cNvPr id="50178" name="AutoShape 2" descr="Displaying vball_libb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0180" name="AutoShape 4" descr="Displaying vball_libb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0182" name="AutoShape 6" descr="Displaying vball_libby.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unnamed.jpg"/>
          <p:cNvPicPr>
            <a:picLocks noChangeAspect="1"/>
          </p:cNvPicPr>
          <p:nvPr/>
        </p:nvPicPr>
        <p:blipFill>
          <a:blip r:embed="rId5" cstate="print"/>
          <a:srcRect t="8219" b="50685"/>
          <a:stretch>
            <a:fillRect/>
          </a:stretch>
        </p:blipFill>
        <p:spPr>
          <a:xfrm>
            <a:off x="1752600" y="1752600"/>
            <a:ext cx="1651000" cy="22860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t>
            </a:r>
            <a:r>
              <a:rPr lang="en-US" dirty="0" err="1" smtClean="0"/>
              <a:t>EBSCO</a:t>
            </a:r>
            <a:r>
              <a:rPr lang="en-US" dirty="0" smtClean="0"/>
              <a:t>: TA’s preferred method</a:t>
            </a:r>
            <a:endParaRPr lang="en-US" dirty="0"/>
          </a:p>
        </p:txBody>
      </p:sp>
      <p:sp>
        <p:nvSpPr>
          <p:cNvPr id="3" name="Content Placeholder 2"/>
          <p:cNvSpPr>
            <a:spLocks noGrp="1"/>
          </p:cNvSpPr>
          <p:nvPr>
            <p:ph sz="quarter" idx="1"/>
          </p:nvPr>
        </p:nvSpPr>
        <p:spPr/>
        <p:txBody>
          <a:bodyPr>
            <a:normAutofit fontScale="92500"/>
          </a:bodyPr>
          <a:lstStyle/>
          <a:p>
            <a:r>
              <a:rPr lang="en-US" dirty="0" smtClean="0"/>
              <a:t>OSU libraries</a:t>
            </a:r>
            <a:r>
              <a:rPr lang="en-US" dirty="0" smtClean="0">
                <a:sym typeface="Wingdings" pitchFamily="2" charset="2"/>
              </a:rPr>
              <a:t> “Find it” drop down menu, click “Databases” or </a:t>
            </a:r>
            <a:r>
              <a:rPr lang="en-US" dirty="0" smtClean="0">
                <a:sym typeface="Wingdings" pitchFamily="2" charset="2"/>
                <a:hlinkClick r:id="rId2"/>
              </a:rPr>
              <a:t>http://osulibrary.oregonstate.edu/research-databases</a:t>
            </a:r>
            <a:r>
              <a:rPr lang="en-US" dirty="0" smtClean="0">
                <a:sym typeface="Wingdings" pitchFamily="2" charset="2"/>
              </a:rPr>
              <a:t>  Find “</a:t>
            </a:r>
            <a:r>
              <a:rPr lang="en-US" dirty="0" err="1" smtClean="0">
                <a:sym typeface="Wingdings" pitchFamily="2" charset="2"/>
              </a:rPr>
              <a:t>EBSCOhost</a:t>
            </a:r>
            <a:r>
              <a:rPr lang="en-US" dirty="0" smtClean="0">
                <a:sym typeface="Wingdings" pitchFamily="2" charset="2"/>
              </a:rPr>
              <a:t>” </a:t>
            </a:r>
          </a:p>
          <a:p>
            <a:r>
              <a:rPr lang="en-US" dirty="0" smtClean="0">
                <a:sym typeface="Wingdings" pitchFamily="2" charset="2"/>
              </a:rPr>
              <a:t>Once on </a:t>
            </a:r>
            <a:r>
              <a:rPr lang="en-US" dirty="0" err="1" smtClean="0">
                <a:sym typeface="Wingdings" pitchFamily="2" charset="2"/>
              </a:rPr>
              <a:t>EBSCO</a:t>
            </a:r>
            <a:r>
              <a:rPr lang="en-US" dirty="0" smtClean="0">
                <a:sym typeface="Wingdings" pitchFamily="2" charset="2"/>
              </a:rPr>
              <a:t>:</a:t>
            </a:r>
          </a:p>
          <a:p>
            <a:pPr lvl="1"/>
            <a:r>
              <a:rPr lang="en-US" dirty="0" smtClean="0">
                <a:sym typeface="Wingdings" pitchFamily="2" charset="2"/>
              </a:rPr>
              <a:t>Check “select/deselect all” to select all, then click “continue”</a:t>
            </a:r>
          </a:p>
          <a:p>
            <a:pPr lvl="1"/>
            <a:r>
              <a:rPr lang="en-US" dirty="0" smtClean="0">
                <a:sym typeface="Wingdings" pitchFamily="2" charset="2"/>
              </a:rPr>
              <a:t>Check the boxes for “Scholarly (peer-reviewed) journals” and “Full text”</a:t>
            </a:r>
          </a:p>
          <a:p>
            <a:pPr lvl="1"/>
            <a:r>
              <a:rPr lang="en-US" dirty="0" smtClean="0">
                <a:sym typeface="Wingdings" pitchFamily="2" charset="2"/>
              </a:rPr>
              <a:t>Adjust the dates to 2000-2015</a:t>
            </a:r>
          </a:p>
          <a:p>
            <a:pPr lvl="1"/>
            <a:r>
              <a:rPr lang="en-US" dirty="0" smtClean="0">
                <a:sym typeface="Wingdings" pitchFamily="2" charset="2"/>
              </a:rPr>
              <a:t>Type in key words from your topic and search</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EBSCO</a:t>
            </a:r>
            <a:endParaRPr lang="en-US" dirty="0"/>
          </a:p>
        </p:txBody>
      </p:sp>
      <p:pic>
        <p:nvPicPr>
          <p:cNvPr id="7" name="Content Placeholder 6"/>
          <p:cNvPicPr>
            <a:picLocks noGrp="1" noChangeAspect="1"/>
          </p:cNvPicPr>
          <p:nvPr>
            <p:ph sz="half" idx="4294967295"/>
          </p:nvPr>
        </p:nvPicPr>
        <p:blipFill>
          <a:blip r:embed="rId2" cstate="print">
            <a:extLst>
              <a:ext uri="{28A0092B-C50C-407E-A947-70E740481C1C}">
                <a14:useLocalDpi xmlns:a14="http://schemas.microsoft.com/office/drawing/2010/main" val="0"/>
              </a:ext>
            </a:extLst>
          </a:blip>
          <a:stretch>
            <a:fillRect/>
          </a:stretch>
        </p:blipFill>
        <p:spPr>
          <a:xfrm>
            <a:off x="147402" y="1676400"/>
            <a:ext cx="8996598" cy="4648200"/>
          </a:xfrm>
        </p:spPr>
      </p:pic>
      <p:sp>
        <p:nvSpPr>
          <p:cNvPr id="8" name="Oval 7"/>
          <p:cNvSpPr/>
          <p:nvPr/>
        </p:nvSpPr>
        <p:spPr>
          <a:xfrm>
            <a:off x="304800" y="4648200"/>
            <a:ext cx="2133600" cy="1295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343400" y="5410200"/>
            <a:ext cx="28956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ular Callout 5"/>
          <p:cNvSpPr/>
          <p:nvPr/>
        </p:nvSpPr>
        <p:spPr>
          <a:xfrm>
            <a:off x="6477000" y="4800600"/>
            <a:ext cx="1447800" cy="533400"/>
          </a:xfrm>
          <a:prstGeom prst="wedgeRectCallout">
            <a:avLst>
              <a:gd name="adj1" fmla="val -37797"/>
              <a:gd name="adj2" fmla="val 793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553200" y="4876800"/>
            <a:ext cx="1524000" cy="381000"/>
          </a:xfrm>
          <a:prstGeom prst="rect">
            <a:avLst/>
          </a:prstGeom>
          <a:noFill/>
        </p:spPr>
        <p:txBody>
          <a:bodyPr wrap="square" rtlCol="0">
            <a:spAutoFit/>
          </a:bodyPr>
          <a:lstStyle/>
          <a:p>
            <a:r>
              <a:rPr lang="en-US" dirty="0" smtClean="0"/>
              <a:t>2000-2015</a:t>
            </a:r>
            <a:endParaRPr lang="en-US" dirty="0"/>
          </a:p>
        </p:txBody>
      </p:sp>
      <p:sp>
        <p:nvSpPr>
          <p:cNvPr id="10" name="Rectangular Callout 9"/>
          <p:cNvSpPr/>
          <p:nvPr/>
        </p:nvSpPr>
        <p:spPr>
          <a:xfrm>
            <a:off x="2133600" y="3276600"/>
            <a:ext cx="2286000" cy="1524000"/>
          </a:xfrm>
          <a:prstGeom prst="wedgeRectCallout">
            <a:avLst>
              <a:gd name="adj1" fmla="val -40357"/>
              <a:gd name="adj2" fmla="val 686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133600" y="3276600"/>
            <a:ext cx="2286000" cy="1477328"/>
          </a:xfrm>
          <a:prstGeom prst="rect">
            <a:avLst/>
          </a:prstGeom>
          <a:noFill/>
        </p:spPr>
        <p:txBody>
          <a:bodyPr wrap="square" rtlCol="0">
            <a:spAutoFit/>
          </a:bodyPr>
          <a:lstStyle/>
          <a:p>
            <a:r>
              <a:rPr lang="en-US" dirty="0" smtClean="0"/>
              <a:t>Check these two boxes to make sure you yield peer-reviewed results and full text so you can read the articles.</a:t>
            </a:r>
            <a:endParaRPr lang="en-US" dirty="0"/>
          </a:p>
        </p:txBody>
      </p:sp>
      <p:pic>
        <p:nvPicPr>
          <p:cNvPr id="16385" name="Picture 1" descr="C:\Program Files (x86)\Microsoft Office\MEDIA\OFFICE12\Bullets\BD21301_.gif"/>
          <p:cNvPicPr>
            <a:picLocks noChangeAspect="1" noChangeArrowheads="1"/>
          </p:cNvPicPr>
          <p:nvPr/>
        </p:nvPicPr>
        <p:blipFill>
          <a:blip r:embed="rId3" cstate="print"/>
          <a:srcRect/>
          <a:stretch>
            <a:fillRect/>
          </a:stretch>
        </p:blipFill>
        <p:spPr bwMode="auto">
          <a:xfrm>
            <a:off x="685800" y="5257800"/>
            <a:ext cx="123825" cy="123825"/>
          </a:xfrm>
          <a:prstGeom prst="rect">
            <a:avLst/>
          </a:prstGeom>
          <a:noFill/>
        </p:spPr>
      </p:pic>
      <p:pic>
        <p:nvPicPr>
          <p:cNvPr id="14" name="Picture 1" descr="C:\Program Files (x86)\Microsoft Office\MEDIA\OFFICE12\Bullets\BD21301_.gif"/>
          <p:cNvPicPr>
            <a:picLocks noChangeAspect="1" noChangeArrowheads="1"/>
          </p:cNvPicPr>
          <p:nvPr/>
        </p:nvPicPr>
        <p:blipFill>
          <a:blip r:embed="rId3" cstate="print"/>
          <a:srcRect/>
          <a:stretch>
            <a:fillRect/>
          </a:stretch>
        </p:blipFill>
        <p:spPr bwMode="auto">
          <a:xfrm>
            <a:off x="685800" y="5667375"/>
            <a:ext cx="123825" cy="123825"/>
          </a:xfrm>
          <a:prstGeom prst="rect">
            <a:avLst/>
          </a:prstGeom>
          <a:noFill/>
        </p:spPr>
      </p:pic>
    </p:spTree>
    <p:extLst>
      <p:ext uri="{BB962C8B-B14F-4D97-AF65-F5344CB8AC3E}">
        <p14:creationId xmlns:p14="http://schemas.microsoft.com/office/powerpoint/2010/main" val="270431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childTnLst>
                          </p:cTn>
                        </p:par>
                        <p:par>
                          <p:cTn id="14" fill="hold">
                            <p:stCondLst>
                              <p:cond delay="2500"/>
                            </p:stCondLst>
                            <p:childTnLst>
                              <p:par>
                                <p:cTn id="15" presetID="21" presetClass="entr" presetSubtype="1"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685800"/>
            <a:ext cx="8305800" cy="381000"/>
          </a:xfrm>
        </p:spPr>
        <p:txBody>
          <a:bodyPr>
            <a:noAutofit/>
          </a:bodyPr>
          <a:lstStyle/>
          <a:p>
            <a:r>
              <a:rPr lang="en-US" altLang="en-US" sz="3600" dirty="0" smtClean="0"/>
              <a:t>What about government sources? The UN?</a:t>
            </a:r>
          </a:p>
        </p:txBody>
      </p:sp>
      <p:sp>
        <p:nvSpPr>
          <p:cNvPr id="29699" name="Content Placeholder 3"/>
          <p:cNvSpPr>
            <a:spLocks noGrp="1"/>
          </p:cNvSpPr>
          <p:nvPr>
            <p:ph sz="half" idx="2"/>
          </p:nvPr>
        </p:nvSpPr>
        <p:spPr>
          <a:xfrm>
            <a:off x="457200" y="1752600"/>
            <a:ext cx="8382000" cy="4454525"/>
          </a:xfrm>
        </p:spPr>
        <p:txBody>
          <a:bodyPr>
            <a:normAutofit fontScale="85000" lnSpcReduction="20000"/>
          </a:bodyPr>
          <a:lstStyle/>
          <a:p>
            <a:pPr eaLnBrk="1" hangingPunct="1"/>
            <a:r>
              <a:rPr lang="en-US" altLang="en-US" dirty="0" smtClean="0"/>
              <a:t>US Government </a:t>
            </a:r>
            <a:r>
              <a:rPr lang="en-US" altLang="en-US" dirty="0" smtClean="0">
                <a:solidFill>
                  <a:srgbClr val="FF0000"/>
                </a:solidFill>
              </a:rPr>
              <a:t>publications***</a:t>
            </a:r>
            <a:r>
              <a:rPr lang="en-US" altLang="en-US" dirty="0" smtClean="0"/>
              <a:t> ARE peer-reviewed.</a:t>
            </a:r>
          </a:p>
          <a:p>
            <a:pPr eaLnBrk="1" hangingPunct="1"/>
            <a:r>
              <a:rPr lang="en-US" altLang="en-US" dirty="0" smtClean="0"/>
              <a:t>UN </a:t>
            </a:r>
            <a:r>
              <a:rPr lang="en-US" altLang="en-US" dirty="0" smtClean="0">
                <a:solidFill>
                  <a:srgbClr val="FF0000"/>
                </a:solidFill>
              </a:rPr>
              <a:t>publications***</a:t>
            </a:r>
            <a:r>
              <a:rPr lang="en-US" altLang="en-US" dirty="0" smtClean="0"/>
              <a:t> ARE peer-reviewed.</a:t>
            </a:r>
          </a:p>
          <a:p>
            <a:pPr eaLnBrk="1" hangingPunct="1"/>
            <a:r>
              <a:rPr lang="en-US" altLang="en-US" dirty="0" smtClean="0"/>
              <a:t>Other agencies: depends. If you want to rely on one, make SURE it’s peer-reviewed. </a:t>
            </a:r>
          </a:p>
          <a:p>
            <a:pPr eaLnBrk="1" hangingPunct="1"/>
            <a:r>
              <a:rPr lang="en-US" altLang="en-US" dirty="0" smtClean="0"/>
              <a:t>Publications from other governments: I don’t know. It is your responsibility to make sure their publications are peer-reviewed. If you cannot find a definitive, reputable source saying they are, assume they are NOT.</a:t>
            </a:r>
          </a:p>
          <a:p>
            <a:pPr eaLnBrk="1" hangingPunct="1"/>
            <a:r>
              <a:rPr lang="en-US" altLang="en-US" dirty="0" smtClean="0">
                <a:solidFill>
                  <a:srgbClr val="FF0000"/>
                </a:solidFill>
              </a:rPr>
              <a:t>***Publications</a:t>
            </a:r>
            <a:r>
              <a:rPr lang="en-US" altLang="en-US" dirty="0" smtClean="0"/>
              <a:t>:  NOT brochures, NOT websites, NOT facts pages...These sources </a:t>
            </a:r>
            <a:r>
              <a:rPr lang="en-US" altLang="en-US" i="1" u="sng" dirty="0" smtClean="0">
                <a:solidFill>
                  <a:srgbClr val="FF0000"/>
                </a:solidFill>
              </a:rPr>
              <a:t>still need to have an abstract and references</a:t>
            </a:r>
            <a:r>
              <a:rPr lang="en-US" altLang="en-US" dirty="0" smtClean="0"/>
              <a:t>. They look like other scholarly work; they just happen to be published by the government instead of a journal.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your References</a:t>
            </a:r>
            <a:endParaRPr lang="en-US" dirty="0"/>
          </a:p>
        </p:txBody>
      </p:sp>
      <p:sp>
        <p:nvSpPr>
          <p:cNvPr id="4" name="Rectangle 3"/>
          <p:cNvSpPr/>
          <p:nvPr/>
        </p:nvSpPr>
        <p:spPr>
          <a:xfrm>
            <a:off x="304800" y="1695450"/>
            <a:ext cx="8534400" cy="25146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Content Placeholder 3" descr="referenceSP13.jpg"/>
          <p:cNvPicPr>
            <a:picLocks noGrp="1" noChangeAspect="1"/>
          </p:cNvPicPr>
          <p:nvPr>
            <p:ph sz="quarter" idx="1"/>
          </p:nvPr>
        </p:nvPicPr>
        <p:blipFill>
          <a:blip r:embed="rId2" cstate="print"/>
          <a:srcRect r="8571" b="17143"/>
          <a:stretch>
            <a:fillRect/>
          </a:stretch>
        </p:blipFill>
        <p:spPr>
          <a:xfrm>
            <a:off x="914400" y="1847850"/>
            <a:ext cx="7315200" cy="2209800"/>
          </a:xfrm>
        </p:spPr>
      </p:pic>
      <p:sp>
        <p:nvSpPr>
          <p:cNvPr id="6" name="TextBox 4"/>
          <p:cNvSpPr txBox="1">
            <a:spLocks noChangeArrowheads="1"/>
          </p:cNvSpPr>
          <p:nvPr/>
        </p:nvSpPr>
        <p:spPr bwMode="auto">
          <a:xfrm>
            <a:off x="2209800" y="4332288"/>
            <a:ext cx="6858000" cy="1077912"/>
          </a:xfrm>
          <a:prstGeom prst="rect">
            <a:avLst/>
          </a:prstGeom>
          <a:noFill/>
          <a:ln w="9525">
            <a:noFill/>
            <a:miter lim="800000"/>
            <a:headEnd/>
            <a:tailEnd/>
          </a:ln>
        </p:spPr>
        <p:txBody>
          <a:bodyPr>
            <a:spAutoFit/>
          </a:bodyPr>
          <a:lstStyle/>
          <a:p>
            <a:pPr lvl="1" indent="-457200"/>
            <a:r>
              <a:rPr lang="en-US" altLang="en-US" sz="1600" dirty="0" err="1">
                <a:solidFill>
                  <a:schemeClr val="accent2">
                    <a:lumMod val="75000"/>
                  </a:schemeClr>
                </a:solidFill>
                <a:latin typeface="+mj-lt"/>
              </a:rPr>
              <a:t>Rahm</a:t>
            </a:r>
            <a:r>
              <a:rPr lang="en-US" altLang="en-US" sz="1600" dirty="0">
                <a:solidFill>
                  <a:schemeClr val="accent2">
                    <a:lumMod val="75000"/>
                  </a:schemeClr>
                </a:solidFill>
                <a:latin typeface="+mj-lt"/>
              </a:rPr>
              <a:t>, B. G., Bates, J. T., </a:t>
            </a:r>
            <a:r>
              <a:rPr lang="en-US" altLang="en-US" sz="1600" dirty="0" err="1">
                <a:solidFill>
                  <a:schemeClr val="accent2">
                    <a:lumMod val="75000"/>
                  </a:schemeClr>
                </a:solidFill>
                <a:latin typeface="+mj-lt"/>
              </a:rPr>
              <a:t>Bertoia</a:t>
            </a:r>
            <a:r>
              <a:rPr lang="en-US" altLang="en-US" sz="1600" dirty="0">
                <a:solidFill>
                  <a:schemeClr val="accent2">
                    <a:lumMod val="75000"/>
                  </a:schemeClr>
                </a:solidFill>
                <a:latin typeface="+mj-lt"/>
              </a:rPr>
              <a:t>, L. R., </a:t>
            </a:r>
            <a:r>
              <a:rPr lang="en-US" altLang="en-US" sz="1600" dirty="0" err="1">
                <a:solidFill>
                  <a:schemeClr val="accent2">
                    <a:lumMod val="75000"/>
                  </a:schemeClr>
                </a:solidFill>
                <a:latin typeface="+mj-lt"/>
              </a:rPr>
              <a:t>Galford</a:t>
            </a:r>
            <a:r>
              <a:rPr lang="en-US" altLang="en-US" sz="1600" dirty="0">
                <a:solidFill>
                  <a:schemeClr val="accent2">
                    <a:lumMod val="75000"/>
                  </a:schemeClr>
                </a:solidFill>
                <a:latin typeface="+mj-lt"/>
              </a:rPr>
              <a:t>, A. E., </a:t>
            </a:r>
            <a:r>
              <a:rPr lang="en-US" altLang="en-US" sz="1600" dirty="0" err="1">
                <a:solidFill>
                  <a:schemeClr val="accent2">
                    <a:lumMod val="75000"/>
                  </a:schemeClr>
                </a:solidFill>
                <a:latin typeface="+mj-lt"/>
              </a:rPr>
              <a:t>Yoxtheimer</a:t>
            </a:r>
            <a:r>
              <a:rPr lang="en-US" altLang="en-US" sz="1600" dirty="0">
                <a:solidFill>
                  <a:schemeClr val="accent2">
                    <a:lumMod val="75000"/>
                  </a:schemeClr>
                </a:solidFill>
                <a:latin typeface="+mj-lt"/>
              </a:rPr>
              <a:t>, D. A., &amp; </a:t>
            </a:r>
            <a:r>
              <a:rPr lang="en-US" altLang="en-US" sz="1600" dirty="0" err="1">
                <a:solidFill>
                  <a:schemeClr val="accent2">
                    <a:lumMod val="75000"/>
                  </a:schemeClr>
                </a:solidFill>
                <a:latin typeface="+mj-lt"/>
              </a:rPr>
              <a:t>Riha</a:t>
            </a:r>
            <a:r>
              <a:rPr lang="en-US" altLang="en-US" sz="1600" dirty="0">
                <a:solidFill>
                  <a:schemeClr val="accent2">
                    <a:lumMod val="75000"/>
                  </a:schemeClr>
                </a:solidFill>
                <a:latin typeface="+mj-lt"/>
              </a:rPr>
              <a:t>, S. J. </a:t>
            </a:r>
            <a:r>
              <a:rPr lang="en-US" altLang="en-US" sz="1600" dirty="0">
                <a:solidFill>
                  <a:schemeClr val="tx2"/>
                </a:solidFill>
                <a:latin typeface="+mj-lt"/>
              </a:rPr>
              <a:t>(</a:t>
            </a:r>
            <a:r>
              <a:rPr lang="en-US" altLang="en-US" sz="1600" dirty="0">
                <a:solidFill>
                  <a:srgbClr val="1BA598"/>
                </a:solidFill>
                <a:latin typeface="+mj-lt"/>
              </a:rPr>
              <a:t>2013</a:t>
            </a:r>
            <a:r>
              <a:rPr lang="en-US" altLang="en-US" sz="1600" dirty="0">
                <a:solidFill>
                  <a:schemeClr val="tx2"/>
                </a:solidFill>
                <a:latin typeface="+mj-lt"/>
              </a:rPr>
              <a:t>). </a:t>
            </a:r>
            <a:r>
              <a:rPr lang="en-US" altLang="en-US" sz="1600" dirty="0">
                <a:solidFill>
                  <a:schemeClr val="tx1">
                    <a:lumMod val="75000"/>
                    <a:lumOff val="25000"/>
                  </a:schemeClr>
                </a:solidFill>
                <a:latin typeface="+mj-lt"/>
              </a:rPr>
              <a:t>Wastewater management and Marcellus Shale gas development: Trends, drivers, and planning implications. </a:t>
            </a:r>
            <a:r>
              <a:rPr lang="en-US" altLang="en-US" sz="1600" i="1" dirty="0">
                <a:solidFill>
                  <a:srgbClr val="7030A0"/>
                </a:solidFill>
                <a:latin typeface="+mj-lt"/>
              </a:rPr>
              <a:t>Journal of Environmental Management</a:t>
            </a:r>
            <a:r>
              <a:rPr lang="en-US" altLang="en-US" sz="1600" i="1" dirty="0">
                <a:solidFill>
                  <a:schemeClr val="tx2"/>
                </a:solidFill>
                <a:latin typeface="+mj-lt"/>
              </a:rPr>
              <a:t>, </a:t>
            </a:r>
            <a:r>
              <a:rPr lang="en-US" altLang="en-US" sz="1600" i="1" dirty="0">
                <a:solidFill>
                  <a:srgbClr val="1BA598"/>
                </a:solidFill>
                <a:latin typeface="+mj-lt"/>
              </a:rPr>
              <a:t>120</a:t>
            </a:r>
            <a:r>
              <a:rPr lang="en-US" altLang="en-US" sz="1600" dirty="0">
                <a:solidFill>
                  <a:srgbClr val="1BA598"/>
                </a:solidFill>
                <a:latin typeface="+mj-lt"/>
              </a:rPr>
              <a:t>, 105-113</a:t>
            </a:r>
            <a:r>
              <a:rPr lang="en-US" altLang="en-US" sz="1600" dirty="0">
                <a:solidFill>
                  <a:schemeClr val="tx2"/>
                </a:solidFill>
                <a:latin typeface="+mj-lt"/>
              </a:rPr>
              <a:t>.</a:t>
            </a:r>
          </a:p>
        </p:txBody>
      </p:sp>
      <p:sp>
        <p:nvSpPr>
          <p:cNvPr id="7" name="TextBox 5"/>
          <p:cNvSpPr txBox="1">
            <a:spLocks noChangeArrowheads="1"/>
          </p:cNvSpPr>
          <p:nvPr/>
        </p:nvSpPr>
        <p:spPr bwMode="auto">
          <a:xfrm>
            <a:off x="2209800" y="5486400"/>
            <a:ext cx="6858000" cy="877163"/>
          </a:xfrm>
          <a:prstGeom prst="rect">
            <a:avLst/>
          </a:prstGeom>
          <a:noFill/>
          <a:ln w="9525">
            <a:noFill/>
            <a:miter lim="800000"/>
            <a:headEnd/>
            <a:tailEnd/>
          </a:ln>
        </p:spPr>
        <p:txBody>
          <a:bodyPr wrap="square">
            <a:spAutoFit/>
          </a:bodyPr>
          <a:lstStyle/>
          <a:p>
            <a:pPr indent="-457200"/>
            <a:r>
              <a:rPr lang="en-US" altLang="en-US" sz="1700" dirty="0" smtClean="0">
                <a:latin typeface="+mj-lt"/>
              </a:rPr>
              <a:t>Here, I </a:t>
            </a:r>
            <a:r>
              <a:rPr lang="en-US" altLang="en-US" sz="1700" dirty="0">
                <a:latin typeface="+mj-lt"/>
              </a:rPr>
              <a:t>summarized information from the article in my own </a:t>
            </a:r>
            <a:r>
              <a:rPr lang="en-US" altLang="en-US" sz="1700" dirty="0" smtClean="0">
                <a:latin typeface="+mj-lt"/>
              </a:rPr>
              <a:t>words or I got the information to come up with the idea for this sentence from a certain article </a:t>
            </a:r>
            <a:r>
              <a:rPr lang="en-US" altLang="en-US" sz="1700" dirty="0">
                <a:latin typeface="+mj-lt"/>
              </a:rPr>
              <a:t>(</a:t>
            </a:r>
            <a:r>
              <a:rPr lang="en-US" altLang="en-US" sz="1700" dirty="0" err="1">
                <a:latin typeface="+mj-lt"/>
              </a:rPr>
              <a:t>Rahm</a:t>
            </a:r>
            <a:r>
              <a:rPr lang="en-US" altLang="en-US" sz="1700" dirty="0">
                <a:latin typeface="+mj-lt"/>
              </a:rPr>
              <a:t> et al., 2013:p. 110-111).</a:t>
            </a:r>
          </a:p>
        </p:txBody>
      </p:sp>
      <p:sp>
        <p:nvSpPr>
          <p:cNvPr id="8" name="TextBox 6"/>
          <p:cNvSpPr txBox="1">
            <a:spLocks noChangeArrowheads="1"/>
          </p:cNvSpPr>
          <p:nvPr/>
        </p:nvSpPr>
        <p:spPr bwMode="auto">
          <a:xfrm>
            <a:off x="76200" y="4289425"/>
            <a:ext cx="2133600" cy="892175"/>
          </a:xfrm>
          <a:prstGeom prst="rect">
            <a:avLst/>
          </a:prstGeom>
          <a:noFill/>
          <a:ln w="9525">
            <a:noFill/>
            <a:miter lim="800000"/>
            <a:headEnd/>
            <a:tailEnd/>
          </a:ln>
        </p:spPr>
        <p:txBody>
          <a:bodyPr>
            <a:spAutoFit/>
          </a:bodyPr>
          <a:lstStyle/>
          <a:p>
            <a:pPr indent="-457200" algn="r"/>
            <a:r>
              <a:rPr lang="en-US" altLang="en-US" sz="2000" b="1" dirty="0">
                <a:latin typeface="+mj-lt"/>
              </a:rPr>
              <a:t>Reference listing:</a:t>
            </a:r>
          </a:p>
          <a:p>
            <a:pPr indent="-457200" algn="r"/>
            <a:r>
              <a:rPr lang="en-US" altLang="en-US" sz="1600" b="1" dirty="0" smtClean="0">
                <a:latin typeface="+mj-lt"/>
              </a:rPr>
              <a:t>If 7 </a:t>
            </a:r>
            <a:r>
              <a:rPr lang="en-US" altLang="en-US" sz="1600" b="1" dirty="0">
                <a:latin typeface="+mj-lt"/>
              </a:rPr>
              <a:t>or fewer authors, must list all</a:t>
            </a:r>
            <a:endParaRPr lang="en-US" altLang="en-US" sz="1400" b="1" dirty="0">
              <a:latin typeface="+mj-lt"/>
            </a:endParaRPr>
          </a:p>
        </p:txBody>
      </p:sp>
      <p:sp>
        <p:nvSpPr>
          <p:cNvPr id="9" name="TextBox 7"/>
          <p:cNvSpPr txBox="1">
            <a:spLocks noChangeArrowheads="1"/>
          </p:cNvSpPr>
          <p:nvPr/>
        </p:nvSpPr>
        <p:spPr bwMode="auto">
          <a:xfrm>
            <a:off x="457200" y="5438871"/>
            <a:ext cx="1752600" cy="1138773"/>
          </a:xfrm>
          <a:prstGeom prst="rect">
            <a:avLst/>
          </a:prstGeom>
          <a:noFill/>
          <a:ln w="9525">
            <a:noFill/>
            <a:miter lim="800000"/>
            <a:headEnd/>
            <a:tailEnd/>
          </a:ln>
        </p:spPr>
        <p:txBody>
          <a:bodyPr>
            <a:spAutoFit/>
          </a:bodyPr>
          <a:lstStyle/>
          <a:p>
            <a:pPr indent="-457200" algn="r"/>
            <a:r>
              <a:rPr lang="en-US" altLang="en-US" sz="2000" b="1" dirty="0">
                <a:latin typeface="+mj-lt"/>
              </a:rPr>
              <a:t>In text:</a:t>
            </a:r>
          </a:p>
          <a:p>
            <a:pPr indent="-457200" algn="r"/>
            <a:r>
              <a:rPr lang="en-US" altLang="en-US" sz="1600" b="1" dirty="0">
                <a:latin typeface="+mj-lt"/>
              </a:rPr>
              <a:t>More than 5 authors, use et al. every time</a:t>
            </a:r>
            <a:endParaRPr lang="en-US" altLang="en-US" sz="1400" b="1" dirty="0">
              <a:latin typeface="+mj-lt"/>
            </a:endParaRPr>
          </a:p>
        </p:txBody>
      </p:sp>
      <p:sp>
        <p:nvSpPr>
          <p:cNvPr id="10" name="Rectangle 9"/>
          <p:cNvSpPr/>
          <p:nvPr/>
        </p:nvSpPr>
        <p:spPr>
          <a:xfrm>
            <a:off x="1066800" y="2057400"/>
            <a:ext cx="5486400" cy="457200"/>
          </a:xfrm>
          <a:prstGeom prst="rect">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List/Literature Cited </a:t>
            </a:r>
            <a:endParaRPr lang="en-US" dirty="0"/>
          </a:p>
        </p:txBody>
      </p:sp>
      <p:sp>
        <p:nvSpPr>
          <p:cNvPr id="3" name="Content Placeholder 2"/>
          <p:cNvSpPr>
            <a:spLocks noGrp="1"/>
          </p:cNvSpPr>
          <p:nvPr>
            <p:ph sz="quarter" idx="1"/>
          </p:nvPr>
        </p:nvSpPr>
        <p:spPr>
          <a:xfrm>
            <a:off x="304800" y="1600200"/>
            <a:ext cx="8839200" cy="2743200"/>
          </a:xfrm>
        </p:spPr>
        <p:txBody>
          <a:bodyPr>
            <a:normAutofit fontScale="77500" lnSpcReduction="20000"/>
          </a:bodyPr>
          <a:lstStyle/>
          <a:p>
            <a:r>
              <a:rPr lang="en-US" dirty="0" smtClean="0"/>
              <a:t>Pay attention to:</a:t>
            </a:r>
          </a:p>
          <a:p>
            <a:pPr lvl="1"/>
            <a:r>
              <a:rPr lang="en-US" dirty="0" smtClean="0"/>
              <a:t>Capitalization of title</a:t>
            </a:r>
          </a:p>
          <a:p>
            <a:pPr lvl="1"/>
            <a:r>
              <a:rPr lang="en-US" dirty="0" smtClean="0"/>
              <a:t>Capitalization of Journal Name</a:t>
            </a:r>
          </a:p>
          <a:p>
            <a:pPr lvl="1"/>
            <a:r>
              <a:rPr lang="en-US" i="1" dirty="0" smtClean="0"/>
              <a:t>Italicize Journal Name &amp; Vol. #</a:t>
            </a:r>
            <a:endParaRPr lang="en-US" dirty="0" smtClean="0"/>
          </a:p>
          <a:p>
            <a:r>
              <a:rPr lang="en-US" dirty="0" smtClean="0"/>
              <a:t>Keep list of authors in the same </a:t>
            </a:r>
            <a:r>
              <a:rPr lang="en-US" u="sng" dirty="0" smtClean="0"/>
              <a:t>order</a:t>
            </a:r>
            <a:r>
              <a:rPr lang="en-US" dirty="0" smtClean="0"/>
              <a:t> as </a:t>
            </a:r>
            <a:r>
              <a:rPr lang="en-US" u="sng" dirty="0" smtClean="0"/>
              <a:t>they appear in the article</a:t>
            </a:r>
            <a:r>
              <a:rPr lang="en-US" dirty="0" smtClean="0"/>
              <a:t> </a:t>
            </a:r>
          </a:p>
          <a:p>
            <a:r>
              <a:rPr lang="en-US" dirty="0" smtClean="0"/>
              <a:t>Alphabetize the </a:t>
            </a:r>
            <a:r>
              <a:rPr lang="en-US" u="sng" dirty="0" smtClean="0"/>
              <a:t>listings in your Works Cited </a:t>
            </a:r>
            <a:r>
              <a:rPr lang="en-US" dirty="0" smtClean="0"/>
              <a:t>by first author’s last name, NOT by order of appearance</a:t>
            </a:r>
          </a:p>
          <a:p>
            <a:pPr>
              <a:lnSpc>
                <a:spcPct val="120000"/>
              </a:lnSpc>
              <a:spcBef>
                <a:spcPts val="0"/>
              </a:spcBef>
              <a:spcAft>
                <a:spcPts val="1200"/>
              </a:spcAft>
              <a:buNone/>
            </a:pPr>
            <a:r>
              <a:rPr lang="en-US" b="1" dirty="0" smtClean="0"/>
              <a:t>	</a:t>
            </a:r>
            <a:endParaRPr lang="en-US" dirty="0"/>
          </a:p>
        </p:txBody>
      </p:sp>
      <p:pic>
        <p:nvPicPr>
          <p:cNvPr id="1027" name="Picture 3"/>
          <p:cNvPicPr>
            <a:picLocks noChangeAspect="1" noChangeArrowheads="1"/>
          </p:cNvPicPr>
          <p:nvPr/>
        </p:nvPicPr>
        <p:blipFill>
          <a:blip r:embed="rId2" cstate="print"/>
          <a:srcRect l="13247" t="52174" r="13156" b="20158"/>
          <a:stretch>
            <a:fillRect/>
          </a:stretch>
        </p:blipFill>
        <p:spPr bwMode="auto">
          <a:xfrm>
            <a:off x="609600" y="3886200"/>
            <a:ext cx="8077200" cy="28270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a:t>
            </a:r>
            <a:endParaRPr lang="en-US" dirty="0"/>
          </a:p>
        </p:txBody>
      </p:sp>
      <p:sp>
        <p:nvSpPr>
          <p:cNvPr id="3" name="Content Placeholder 2"/>
          <p:cNvSpPr>
            <a:spLocks noGrp="1"/>
          </p:cNvSpPr>
          <p:nvPr>
            <p:ph sz="quarter" idx="1"/>
          </p:nvPr>
        </p:nvSpPr>
        <p:spPr>
          <a:xfrm>
            <a:off x="304800" y="1524000"/>
            <a:ext cx="8839200" cy="5334000"/>
          </a:xfrm>
        </p:spPr>
        <p:txBody>
          <a:bodyPr>
            <a:normAutofit fontScale="62500" lnSpcReduction="20000"/>
          </a:bodyPr>
          <a:lstStyle/>
          <a:p>
            <a:r>
              <a:rPr lang="en-US" b="1" dirty="0" smtClean="0"/>
              <a:t>A Work by Two Authors:</a:t>
            </a:r>
            <a:r>
              <a:rPr lang="en-US" dirty="0" smtClean="0"/>
              <a:t> </a:t>
            </a:r>
          </a:p>
          <a:p>
            <a:pPr lvl="1"/>
            <a:r>
              <a:rPr lang="en-US" dirty="0" smtClean="0"/>
              <a:t>Research by Wegener and Petty (2004:p. 117) supports...</a:t>
            </a:r>
          </a:p>
          <a:p>
            <a:pPr lvl="1"/>
            <a:r>
              <a:rPr lang="en-US" dirty="0" smtClean="0"/>
              <a:t>Research shows that… (Wegener &amp; Petty, 2004:p. 117)</a:t>
            </a:r>
          </a:p>
          <a:p>
            <a:endParaRPr lang="en-US" sz="1500" b="1" dirty="0" smtClean="0"/>
          </a:p>
          <a:p>
            <a:r>
              <a:rPr lang="en-US" b="1" dirty="0" smtClean="0"/>
              <a:t>A Work by Three to Five Authors</a:t>
            </a:r>
          </a:p>
          <a:p>
            <a:pPr>
              <a:buNone/>
            </a:pPr>
            <a:r>
              <a:rPr lang="en-US" b="1" dirty="0" smtClean="0"/>
              <a:t>	</a:t>
            </a:r>
            <a:r>
              <a:rPr lang="en-US" dirty="0" smtClean="0"/>
              <a:t>List all the authors in the signal phrase or in parentheses the </a:t>
            </a:r>
            <a:r>
              <a:rPr lang="en-US" u="sng" dirty="0" smtClean="0"/>
              <a:t>first time you cite the source</a:t>
            </a:r>
            <a:r>
              <a:rPr lang="en-US" dirty="0" smtClean="0"/>
              <a:t>.</a:t>
            </a:r>
          </a:p>
          <a:p>
            <a:pPr lvl="1"/>
            <a:r>
              <a:rPr lang="en-US" dirty="0" smtClean="0"/>
              <a:t>(</a:t>
            </a:r>
            <a:r>
              <a:rPr lang="en-US" dirty="0" err="1" smtClean="0"/>
              <a:t>Kernis</a:t>
            </a:r>
            <a:r>
              <a:rPr lang="en-US" dirty="0" smtClean="0"/>
              <a:t>, Cornell, Sun, Berry, &amp; Harlow, 2003:pp. 33-37)</a:t>
            </a:r>
          </a:p>
          <a:p>
            <a:pPr lvl="1">
              <a:buNone/>
            </a:pPr>
            <a:r>
              <a:rPr lang="en-US" dirty="0" smtClean="0"/>
              <a:t>In subsequent citations, only use the first author's last name followed by "et al." in the signal phrase or in parentheses </a:t>
            </a:r>
          </a:p>
          <a:p>
            <a:pPr lvl="1"/>
            <a:r>
              <a:rPr lang="en-US" dirty="0" smtClean="0"/>
              <a:t>(</a:t>
            </a:r>
            <a:r>
              <a:rPr lang="en-US" dirty="0" err="1" smtClean="0"/>
              <a:t>Kernis</a:t>
            </a:r>
            <a:r>
              <a:rPr lang="en-US" dirty="0" smtClean="0"/>
              <a:t> et al., 2003:p. 39).</a:t>
            </a:r>
          </a:p>
          <a:p>
            <a:pPr lvl="2"/>
            <a:r>
              <a:rPr lang="en-US" dirty="0" smtClean="0"/>
              <a:t>In </a:t>
            </a:r>
            <a:r>
              <a:rPr lang="en-US" i="1" dirty="0" smtClean="0"/>
              <a:t>et al.</a:t>
            </a:r>
            <a:r>
              <a:rPr lang="en-US" dirty="0" smtClean="0"/>
              <a:t>, </a:t>
            </a:r>
            <a:r>
              <a:rPr lang="en-US" i="1" dirty="0" smtClean="0"/>
              <a:t>et</a:t>
            </a:r>
            <a:r>
              <a:rPr lang="en-US" dirty="0" smtClean="0"/>
              <a:t> should not be followed by a period.</a:t>
            </a:r>
          </a:p>
          <a:p>
            <a:r>
              <a:rPr lang="en-US" b="1" dirty="0" smtClean="0"/>
              <a:t>Six or More Authors:</a:t>
            </a:r>
            <a:endParaRPr lang="en-US" dirty="0" smtClean="0"/>
          </a:p>
          <a:p>
            <a:pPr>
              <a:buNone/>
            </a:pPr>
            <a:r>
              <a:rPr lang="en-US" dirty="0" smtClean="0"/>
              <a:t>	Use the first author's name followed by et al. in the signal phrase or in parentheses.</a:t>
            </a:r>
          </a:p>
          <a:p>
            <a:pPr lvl="1"/>
            <a:r>
              <a:rPr lang="en-US" dirty="0" smtClean="0"/>
              <a:t>Harris et al. (2001:p. 221) argued...</a:t>
            </a:r>
          </a:p>
          <a:p>
            <a:pPr lvl="1"/>
            <a:r>
              <a:rPr lang="en-US" dirty="0" smtClean="0"/>
              <a:t>Researchers argue that…(Harris et al., 2001:pp. 221-223)</a:t>
            </a:r>
          </a:p>
          <a:p>
            <a:endParaRPr lang="en-US" sz="1500" b="1" dirty="0" smtClean="0"/>
          </a:p>
          <a:p>
            <a:r>
              <a:rPr lang="en-US" b="1" dirty="0" smtClean="0"/>
              <a:t>For ALL citations: add the page number(s) on which you found the info (needs to match article page interval).</a:t>
            </a:r>
            <a:endParaRPr lang="en-US" dirty="0" smtClean="0"/>
          </a:p>
          <a:p>
            <a:r>
              <a:rPr lang="en-US" dirty="0" smtClean="0"/>
              <a:t>Punctuation goes </a:t>
            </a:r>
            <a:r>
              <a:rPr lang="en-US" u="sng" dirty="0" smtClean="0">
                <a:solidFill>
                  <a:srgbClr val="FF0000"/>
                </a:solidFill>
              </a:rPr>
              <a:t>AFTER</a:t>
            </a:r>
            <a:r>
              <a:rPr lang="en-US" dirty="0" smtClean="0"/>
              <a:t> the citation (Watson, 2013; p. 452)</a:t>
            </a:r>
            <a:r>
              <a:rPr lang="en-US" dirty="0" smtClean="0">
                <a:solidFill>
                  <a:srgbClr val="FF0000"/>
                </a:solidFill>
              </a:rPr>
              <a:t>.</a:t>
            </a:r>
          </a:p>
          <a:p>
            <a:endParaRPr lang="en-US" dirty="0" smtClean="0"/>
          </a:p>
          <a:p>
            <a:endParaRPr lang="en-US" dirty="0"/>
          </a:p>
        </p:txBody>
      </p:sp>
      <p:sp>
        <p:nvSpPr>
          <p:cNvPr id="4" name="TextBox 3"/>
          <p:cNvSpPr txBox="1"/>
          <p:nvPr/>
        </p:nvSpPr>
        <p:spPr>
          <a:xfrm>
            <a:off x="7382723" y="6534834"/>
            <a:ext cx="1685077" cy="523220"/>
          </a:xfrm>
          <a:prstGeom prst="rect">
            <a:avLst/>
          </a:prstGeom>
          <a:noFill/>
        </p:spPr>
        <p:txBody>
          <a:bodyPr wrap="none" rtlCol="0">
            <a:spAutoFit/>
          </a:bodyPr>
          <a:lstStyle/>
          <a:p>
            <a:r>
              <a:rPr lang="en-US" sz="1000" dirty="0" smtClean="0">
                <a:latin typeface="Calibri" pitchFamily="34" charset="0"/>
                <a:cs typeface="Calibri" pitchFamily="34" charset="0"/>
              </a:rPr>
              <a:t>Source: </a:t>
            </a:r>
            <a:r>
              <a:rPr lang="en-US" sz="1000" dirty="0" smtClean="0">
                <a:solidFill>
                  <a:srgbClr val="0070C0"/>
                </a:solidFill>
                <a:latin typeface="Calibri" pitchFamily="34" charset="0"/>
                <a:cs typeface="Calibri" pitchFamily="34" charset="0"/>
              </a:rPr>
              <a:t>Purdue OWL for APA</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Using In-Text Citations</a:t>
            </a:r>
            <a:endParaRPr lang="en-US" dirty="0"/>
          </a:p>
        </p:txBody>
      </p:sp>
      <p:sp>
        <p:nvSpPr>
          <p:cNvPr id="3" name="Content Placeholder 2"/>
          <p:cNvSpPr>
            <a:spLocks noGrp="1"/>
          </p:cNvSpPr>
          <p:nvPr>
            <p:ph sz="quarter" idx="1"/>
          </p:nvPr>
        </p:nvSpPr>
        <p:spPr>
          <a:xfrm>
            <a:off x="533400" y="1676400"/>
            <a:ext cx="8531352" cy="5257800"/>
          </a:xfrm>
        </p:spPr>
        <p:txBody>
          <a:bodyPr>
            <a:normAutofit fontScale="62500" lnSpcReduction="20000"/>
          </a:bodyPr>
          <a:lstStyle/>
          <a:p>
            <a:pPr lvl="0"/>
            <a:r>
              <a:rPr lang="en-US" sz="3200" b="1" dirty="0" smtClean="0">
                <a:solidFill>
                  <a:srgbClr val="FF0000"/>
                </a:solidFill>
              </a:rPr>
              <a:t>AVOID</a:t>
            </a:r>
            <a:r>
              <a:rPr lang="en-US" sz="3200" dirty="0" smtClean="0"/>
              <a:t>: Watson (2012; pg. 1) argues that “using lots of quotations can be tedious for the reader, especially when the exact wording of the idea is not particularly important.”</a:t>
            </a:r>
          </a:p>
          <a:p>
            <a:pPr lvl="1"/>
            <a:r>
              <a:rPr lang="en-US" sz="2800" dirty="0" smtClean="0"/>
              <a:t>Not plagiarized, but it would flow better if paraphrased.</a:t>
            </a:r>
          </a:p>
          <a:p>
            <a:r>
              <a:rPr lang="en-US" sz="3100" b="1" dirty="0" smtClean="0">
                <a:solidFill>
                  <a:srgbClr val="FF0000"/>
                </a:solidFill>
              </a:rPr>
              <a:t>PLAGIARISM</a:t>
            </a:r>
            <a:r>
              <a:rPr lang="en-US" sz="3100" dirty="0" smtClean="0"/>
              <a:t>:  Using lots of quotations can be tedious for the reader, and thus, we should paraphrase (Watson, 2012; p. 1). </a:t>
            </a:r>
          </a:p>
          <a:p>
            <a:pPr lvl="1"/>
            <a:r>
              <a:rPr lang="en-US" sz="2700" dirty="0" smtClean="0"/>
              <a:t>Did not use quotation marks  around the quoted part </a:t>
            </a:r>
          </a:p>
          <a:p>
            <a:r>
              <a:rPr lang="en-US" sz="3100" b="1" dirty="0" smtClean="0">
                <a:solidFill>
                  <a:srgbClr val="FF0000"/>
                </a:solidFill>
              </a:rPr>
              <a:t>PLAGIARISM</a:t>
            </a:r>
            <a:r>
              <a:rPr lang="en-US" sz="3100" dirty="0" smtClean="0">
                <a:solidFill>
                  <a:srgbClr val="FF0000"/>
                </a:solidFill>
              </a:rPr>
              <a:t>:</a:t>
            </a:r>
            <a:r>
              <a:rPr lang="en-US" sz="3100" dirty="0" smtClean="0"/>
              <a:t> Especially tedious for most readers is when authors use too many direct quotes, particularly when the ideas do not have to be worded in a specific way.</a:t>
            </a:r>
          </a:p>
          <a:p>
            <a:pPr lvl="1"/>
            <a:r>
              <a:rPr lang="en-US" sz="2700" dirty="0" smtClean="0"/>
              <a:t>Used an idea from a source, but did not cite it</a:t>
            </a:r>
          </a:p>
          <a:p>
            <a:pPr lvl="0"/>
            <a:r>
              <a:rPr lang="en-US" sz="3200" b="1" dirty="0" smtClean="0">
                <a:solidFill>
                  <a:srgbClr val="FFC000"/>
                </a:solidFill>
              </a:rPr>
              <a:t>BETTER</a:t>
            </a:r>
            <a:r>
              <a:rPr lang="en-US" sz="3200" b="1" dirty="0" smtClean="0"/>
              <a:t>, but still avoid</a:t>
            </a:r>
            <a:r>
              <a:rPr lang="en-US" sz="3200" dirty="0" smtClean="0"/>
              <a:t>: Watson (2012; pg. 1) argues that direct quotations can be superfluous.</a:t>
            </a:r>
          </a:p>
          <a:p>
            <a:pPr lvl="1"/>
            <a:r>
              <a:rPr lang="en-US" sz="2800" dirty="0" smtClean="0"/>
              <a:t>Paraphrased… but in these papers, we don’t want you to waste space talking about the authors.  </a:t>
            </a:r>
          </a:p>
          <a:p>
            <a:pPr lvl="1"/>
            <a:r>
              <a:rPr lang="en-US" sz="2800" dirty="0" smtClean="0"/>
              <a:t>Instead, simply paraphrase the results that support your position.</a:t>
            </a:r>
          </a:p>
          <a:p>
            <a:pPr lvl="0"/>
            <a:r>
              <a:rPr lang="en-US" sz="3200" b="1" dirty="0" smtClean="0">
                <a:solidFill>
                  <a:srgbClr val="00B050"/>
                </a:solidFill>
              </a:rPr>
              <a:t>BEST</a:t>
            </a:r>
            <a:r>
              <a:rPr lang="en-US" sz="3200" dirty="0" smtClean="0"/>
              <a:t>: Direct quotations complicate essays unnecessarily (Watson, 2012; p. 1). </a:t>
            </a:r>
            <a:r>
              <a:rPr lang="en-US" sz="3200" b="1" u="sng" dirty="0" smtClean="0"/>
              <a:t>Paraphrasing</a:t>
            </a:r>
            <a:r>
              <a:rPr lang="en-US" sz="3200" b="1" dirty="0" smtClean="0"/>
              <a:t> helps your ideas flow more smoothly</a:t>
            </a:r>
            <a:r>
              <a:rPr lang="en-US" sz="3200" dirty="0" smtClean="0"/>
              <a:t>.</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dirty="0" smtClean="0"/>
              <a:t>Avoid Getting a Zero: </a:t>
            </a:r>
            <a:r>
              <a:rPr lang="en-US" altLang="en-US" dirty="0" smtClean="0">
                <a:solidFill>
                  <a:srgbClr val="FF0000"/>
                </a:solidFill>
              </a:rPr>
              <a:t>IMPORTANT</a:t>
            </a:r>
          </a:p>
        </p:txBody>
      </p:sp>
      <p:sp>
        <p:nvSpPr>
          <p:cNvPr id="3" name="Text Placeholder 2"/>
          <p:cNvSpPr>
            <a:spLocks noGrp="1"/>
          </p:cNvSpPr>
          <p:nvPr>
            <p:ph type="body" idx="1"/>
          </p:nvPr>
        </p:nvSpPr>
        <p:spPr/>
        <p:txBody>
          <a:bodyPr>
            <a:normAutofit fontScale="92500" lnSpcReduction="10000"/>
          </a:bodyPr>
          <a:lstStyle/>
          <a:p>
            <a:pPr eaLnBrk="1" fontAlgn="auto" hangingPunct="1">
              <a:spcBef>
                <a:spcPts val="580"/>
              </a:spcBef>
              <a:spcAft>
                <a:spcPts val="0"/>
              </a:spcAft>
              <a:buFont typeface="Wingdings 2"/>
              <a:buNone/>
              <a:defRPr/>
            </a:pPr>
            <a:r>
              <a:rPr lang="en-US" i="1" dirty="0"/>
              <a:t>There are four ways to guarantee yourself a </a:t>
            </a:r>
            <a:r>
              <a:rPr lang="en-US" i="1" u="sng" dirty="0">
                <a:solidFill>
                  <a:schemeClr val="tx1">
                    <a:lumMod val="75000"/>
                    <a:lumOff val="25000"/>
                  </a:schemeClr>
                </a:solidFill>
              </a:rPr>
              <a:t>ZERO SCORE</a:t>
            </a:r>
            <a:r>
              <a:rPr lang="en-US" i="1" dirty="0">
                <a:solidFill>
                  <a:schemeClr val="tx1">
                    <a:lumMod val="75000"/>
                    <a:lumOff val="25000"/>
                  </a:schemeClr>
                </a:solidFill>
              </a:rPr>
              <a:t> </a:t>
            </a:r>
            <a:r>
              <a:rPr lang="en-US" i="1" dirty="0"/>
              <a:t>on </a:t>
            </a:r>
            <a:r>
              <a:rPr lang="en-US" i="1" dirty="0" smtClean="0"/>
              <a:t>the paper</a:t>
            </a:r>
            <a:endParaRPr lang="en-US" dirty="0" smtClean="0"/>
          </a:p>
        </p:txBody>
      </p:sp>
      <p:sp>
        <p:nvSpPr>
          <p:cNvPr id="5" name="Text Placeholder 4"/>
          <p:cNvSpPr>
            <a:spLocks noGrp="1"/>
          </p:cNvSpPr>
          <p:nvPr>
            <p:ph type="body" sz="half" idx="3"/>
          </p:nvPr>
        </p:nvSpPr>
        <p:spPr>
          <a:xfrm>
            <a:off x="4645025" y="1535113"/>
            <a:ext cx="4041775" cy="446087"/>
          </a:xfrm>
        </p:spPr>
        <p:txBody>
          <a:bodyPr>
            <a:normAutofit/>
          </a:bodyPr>
          <a:lstStyle/>
          <a:p>
            <a:pPr eaLnBrk="1" fontAlgn="auto" hangingPunct="1">
              <a:spcBef>
                <a:spcPts val="580"/>
              </a:spcBef>
              <a:spcAft>
                <a:spcPts val="0"/>
              </a:spcAft>
              <a:buFont typeface="Wingdings 2"/>
              <a:buNone/>
              <a:defRPr/>
            </a:pPr>
            <a:r>
              <a:rPr lang="en-US" dirty="0" smtClean="0"/>
              <a:t>How to avoid the zero.</a:t>
            </a:r>
            <a:endParaRPr lang="en-US" dirty="0"/>
          </a:p>
        </p:txBody>
      </p:sp>
      <p:sp>
        <p:nvSpPr>
          <p:cNvPr id="4" name="Content Placeholder 3"/>
          <p:cNvSpPr>
            <a:spLocks noGrp="1"/>
          </p:cNvSpPr>
          <p:nvPr>
            <p:ph sz="half" idx="2"/>
          </p:nvPr>
        </p:nvSpPr>
        <p:spPr/>
        <p:txBody>
          <a:bodyPr>
            <a:normAutofit fontScale="85000" lnSpcReduction="20000"/>
          </a:bodyPr>
          <a:lstStyle/>
          <a:p>
            <a:pPr marL="274320" indent="-274320" eaLnBrk="1" fontAlgn="auto" hangingPunct="1">
              <a:spcBef>
                <a:spcPts val="580"/>
              </a:spcBef>
              <a:spcAft>
                <a:spcPts val="0"/>
              </a:spcAft>
              <a:buFont typeface="Wingdings 2"/>
              <a:buNone/>
              <a:defRPr/>
            </a:pPr>
            <a:r>
              <a:rPr lang="en-US" dirty="0" smtClean="0"/>
              <a:t>1</a:t>
            </a:r>
            <a:r>
              <a:rPr lang="en-US" dirty="0"/>
              <a:t>.  Unacceptable </a:t>
            </a:r>
            <a:r>
              <a:rPr lang="en-US" dirty="0" smtClean="0"/>
              <a:t>sources.</a:t>
            </a:r>
            <a:endParaRPr lang="en-US" dirty="0"/>
          </a:p>
          <a:p>
            <a:pPr marL="274320" indent="-274320" eaLnBrk="1" fontAlgn="auto" hangingPunct="1">
              <a:spcBef>
                <a:spcPts val="580"/>
              </a:spcBef>
              <a:spcAft>
                <a:spcPts val="0"/>
              </a:spcAft>
              <a:buFont typeface="Wingdings 2"/>
              <a:buNone/>
              <a:defRPr/>
            </a:pPr>
            <a:r>
              <a:rPr lang="en-US" dirty="0"/>
              <a:t>2.  Not properly citing all four of your primary sources in the text of your paper.</a:t>
            </a:r>
          </a:p>
          <a:p>
            <a:pPr marL="274320" indent="-274320" eaLnBrk="1" fontAlgn="auto" hangingPunct="1">
              <a:spcBef>
                <a:spcPts val="580"/>
              </a:spcBef>
              <a:spcAft>
                <a:spcPts val="0"/>
              </a:spcAft>
              <a:buFont typeface="Wingdings 2"/>
              <a:buNone/>
              <a:defRPr/>
            </a:pPr>
            <a:r>
              <a:rPr lang="en-US" dirty="0"/>
              <a:t>3.  </a:t>
            </a:r>
            <a:r>
              <a:rPr lang="en-US" dirty="0" smtClean="0"/>
              <a:t>Not meeting the </a:t>
            </a:r>
            <a:r>
              <a:rPr lang="en-US" dirty="0"/>
              <a:t>word </a:t>
            </a:r>
            <a:r>
              <a:rPr lang="en-US" dirty="0" smtClean="0"/>
              <a:t>counts.</a:t>
            </a:r>
            <a:endParaRPr lang="en-US" dirty="0"/>
          </a:p>
          <a:p>
            <a:pPr marL="274320" indent="-274320" eaLnBrk="1" fontAlgn="auto" hangingPunct="1">
              <a:spcBef>
                <a:spcPts val="580"/>
              </a:spcBef>
              <a:spcAft>
                <a:spcPts val="0"/>
              </a:spcAft>
              <a:buFont typeface="Wingdings 2"/>
              <a:buNone/>
              <a:defRPr/>
            </a:pPr>
            <a:r>
              <a:rPr lang="en-US" dirty="0"/>
              <a:t>4.  Not using the required format, i.e., Interpretation, Analysis, Evaluation, etc.</a:t>
            </a:r>
          </a:p>
          <a:p>
            <a:pPr marL="274320" indent="-274320" eaLnBrk="1" fontAlgn="auto" hangingPunct="1">
              <a:spcBef>
                <a:spcPts val="580"/>
              </a:spcBef>
              <a:spcAft>
                <a:spcPts val="0"/>
              </a:spcAft>
              <a:buFont typeface="Wingdings 2"/>
              <a:buChar char=""/>
              <a:defRPr/>
            </a:pPr>
            <a:endParaRPr lang="en-US" dirty="0"/>
          </a:p>
        </p:txBody>
      </p:sp>
      <p:sp>
        <p:nvSpPr>
          <p:cNvPr id="6" name="Content Placeholder 5"/>
          <p:cNvSpPr>
            <a:spLocks noGrp="1"/>
          </p:cNvSpPr>
          <p:nvPr>
            <p:ph sz="half" idx="4"/>
          </p:nvPr>
        </p:nvSpPr>
        <p:spPr>
          <a:xfrm>
            <a:off x="4648200" y="2133600"/>
            <a:ext cx="4041775" cy="4572000"/>
          </a:xfrm>
        </p:spPr>
        <p:txBody>
          <a:bodyPr>
            <a:normAutofit fontScale="77500" lnSpcReduction="20000"/>
          </a:bodyPr>
          <a:lstStyle/>
          <a:p>
            <a:pPr marL="274320" indent="-274320" eaLnBrk="1" fontAlgn="auto" hangingPunct="1">
              <a:spcBef>
                <a:spcPts val="580"/>
              </a:spcBef>
              <a:spcAft>
                <a:spcPts val="0"/>
              </a:spcAft>
              <a:buFont typeface="Wingdings 2"/>
              <a:buChar char=""/>
              <a:defRPr/>
            </a:pPr>
            <a:r>
              <a:rPr lang="en-US" dirty="0" smtClean="0"/>
              <a:t>Cite at least </a:t>
            </a:r>
            <a:r>
              <a:rPr lang="en-US" dirty="0" smtClean="0">
                <a:solidFill>
                  <a:srgbClr val="FF0000"/>
                </a:solidFill>
              </a:rPr>
              <a:t>4</a:t>
            </a:r>
            <a:r>
              <a:rPr lang="en-US" dirty="0" smtClean="0"/>
              <a:t> peer-reviewed sources from </a:t>
            </a:r>
            <a:r>
              <a:rPr lang="en-US" dirty="0" smtClean="0">
                <a:solidFill>
                  <a:srgbClr val="FF0000"/>
                </a:solidFill>
              </a:rPr>
              <a:t>2000 to 2015</a:t>
            </a:r>
          </a:p>
          <a:p>
            <a:pPr marL="274320" indent="-274320" eaLnBrk="1" fontAlgn="auto" hangingPunct="1">
              <a:spcBef>
                <a:spcPts val="580"/>
              </a:spcBef>
              <a:spcAft>
                <a:spcPts val="0"/>
              </a:spcAft>
              <a:buFont typeface="Wingdings 2"/>
              <a:buChar char=""/>
              <a:defRPr/>
            </a:pPr>
            <a:r>
              <a:rPr lang="en-US" dirty="0" smtClean="0"/>
              <a:t>Cite every fact or idea you use with an in-text citation and reference listing. Don’t copy-paste ANYTHING or copy exact wording.</a:t>
            </a:r>
          </a:p>
          <a:p>
            <a:pPr marL="274320" indent="-274320" eaLnBrk="1" fontAlgn="auto" hangingPunct="1">
              <a:spcBef>
                <a:spcPts val="580"/>
              </a:spcBef>
              <a:spcAft>
                <a:spcPts val="0"/>
              </a:spcAft>
              <a:buFont typeface="Wingdings 2"/>
              <a:buChar char=""/>
              <a:defRPr/>
            </a:pPr>
            <a:r>
              <a:rPr lang="en-US" dirty="0" smtClean="0">
                <a:solidFill>
                  <a:srgbClr val="FF0000"/>
                </a:solidFill>
              </a:rPr>
              <a:t>Must</a:t>
            </a:r>
            <a:r>
              <a:rPr lang="en-US" dirty="0" smtClean="0"/>
              <a:t> be 400-450 words in Analysis and 100-150 words in all other sections combined… Make sure the TOTAL doesn’t add up to more than 550 (nor can it be less than 500).</a:t>
            </a:r>
          </a:p>
          <a:p>
            <a:pPr marL="274320" indent="-274320" eaLnBrk="1" fontAlgn="auto" hangingPunct="1">
              <a:spcBef>
                <a:spcPts val="580"/>
              </a:spcBef>
              <a:spcAft>
                <a:spcPts val="0"/>
              </a:spcAft>
              <a:buFont typeface="Wingdings 2"/>
              <a:buChar char=""/>
              <a:defRPr/>
            </a:pPr>
            <a:r>
              <a:rPr lang="en-US" dirty="0" smtClean="0"/>
              <a:t>Use headings, and don’t forget any sections.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Learning to be concise: It’s hard.</a:t>
            </a:r>
          </a:p>
        </p:txBody>
      </p:sp>
      <p:sp>
        <p:nvSpPr>
          <p:cNvPr id="3" name="Text Placeholder 2"/>
          <p:cNvSpPr>
            <a:spLocks noGrp="1"/>
          </p:cNvSpPr>
          <p:nvPr>
            <p:ph type="body" idx="1"/>
          </p:nvPr>
        </p:nvSpPr>
        <p:spPr/>
        <p:txBody>
          <a:bodyPr/>
          <a:lstStyle/>
          <a:p>
            <a:pPr algn="ctr" eaLnBrk="1" fontAlgn="auto" hangingPunct="1">
              <a:spcBef>
                <a:spcPts val="580"/>
              </a:spcBef>
              <a:spcAft>
                <a:spcPts val="0"/>
              </a:spcAft>
              <a:buFont typeface="Wingdings 2"/>
              <a:buNone/>
              <a:defRPr/>
            </a:pPr>
            <a:r>
              <a:rPr lang="en-US" dirty="0" smtClean="0"/>
              <a:t>Before: 70 words</a:t>
            </a:r>
            <a:endParaRPr lang="en-US" dirty="0"/>
          </a:p>
        </p:txBody>
      </p:sp>
      <p:sp>
        <p:nvSpPr>
          <p:cNvPr id="5" name="Text Placeholder 4"/>
          <p:cNvSpPr>
            <a:spLocks noGrp="1"/>
          </p:cNvSpPr>
          <p:nvPr>
            <p:ph type="body" sz="half" idx="3"/>
          </p:nvPr>
        </p:nvSpPr>
        <p:spPr/>
        <p:txBody>
          <a:bodyPr/>
          <a:lstStyle/>
          <a:p>
            <a:pPr algn="ctr" eaLnBrk="1" fontAlgn="auto" hangingPunct="1">
              <a:spcBef>
                <a:spcPts val="580"/>
              </a:spcBef>
              <a:spcAft>
                <a:spcPts val="0"/>
              </a:spcAft>
              <a:buFont typeface="Wingdings 2"/>
              <a:buNone/>
              <a:defRPr/>
            </a:pPr>
            <a:r>
              <a:rPr lang="en-US" dirty="0" smtClean="0"/>
              <a:t>After: 52 words</a:t>
            </a:r>
            <a:endParaRPr lang="en-US" dirty="0"/>
          </a:p>
        </p:txBody>
      </p:sp>
      <p:sp>
        <p:nvSpPr>
          <p:cNvPr id="32773" name="Content Placeholder 3"/>
          <p:cNvSpPr>
            <a:spLocks noGrp="1"/>
          </p:cNvSpPr>
          <p:nvPr>
            <p:ph sz="half" idx="2"/>
          </p:nvPr>
        </p:nvSpPr>
        <p:spPr>
          <a:xfrm>
            <a:off x="228600" y="2362200"/>
            <a:ext cx="4495800" cy="3951288"/>
          </a:xfrm>
          <a:noFill/>
        </p:spPr>
        <p:txBody>
          <a:bodyPr/>
          <a:lstStyle/>
          <a:p>
            <a:pPr indent="0" eaLnBrk="1" hangingPunct="1">
              <a:buFont typeface="Wingdings 2" pitchFamily="18" charset="2"/>
              <a:buNone/>
            </a:pPr>
            <a:r>
              <a:rPr lang="en-US" altLang="en-US" sz="1800" u="sng" dirty="0" smtClean="0">
                <a:solidFill>
                  <a:srgbClr val="FF0000"/>
                </a:solidFill>
              </a:rPr>
              <a:t>In the last decade</a:t>
            </a:r>
            <a:r>
              <a:rPr lang="en-US" altLang="en-US" sz="1800" dirty="0" smtClean="0"/>
              <a:t>, natural gas extraction in the Marcellus Shale region became economically profitable due to advances in </a:t>
            </a:r>
            <a:r>
              <a:rPr lang="en-US" altLang="en-US" sz="1800" dirty="0" err="1" smtClean="0"/>
              <a:t>hydrofracturing</a:t>
            </a:r>
            <a:r>
              <a:rPr lang="en-US" altLang="en-US" sz="1800" dirty="0" smtClean="0"/>
              <a:t> </a:t>
            </a:r>
            <a:r>
              <a:rPr lang="en-US" altLang="en-US" sz="1800" strike="sngStrike" dirty="0" smtClean="0"/>
              <a:t>(also: </a:t>
            </a:r>
            <a:r>
              <a:rPr lang="en-US" altLang="en-US" sz="1800" strike="sngStrike" dirty="0" err="1" smtClean="0"/>
              <a:t>hydrofracking</a:t>
            </a:r>
            <a:r>
              <a:rPr lang="en-US" altLang="en-US" sz="1800" strike="sngStrike" dirty="0" smtClean="0"/>
              <a:t>, </a:t>
            </a:r>
            <a:r>
              <a:rPr lang="en-US" altLang="en-US" sz="1800" strike="sngStrike" dirty="0" err="1" smtClean="0"/>
              <a:t>fracking</a:t>
            </a:r>
            <a:r>
              <a:rPr lang="en-US" altLang="en-US" sz="1800" strike="sngStrike" dirty="0" smtClean="0"/>
              <a:t>) </a:t>
            </a:r>
            <a:r>
              <a:rPr lang="en-US" altLang="en-US" sz="1800" dirty="0" smtClean="0"/>
              <a:t>technology.  </a:t>
            </a:r>
            <a:r>
              <a:rPr lang="en-US" altLang="en-US" sz="1800" u="sng" dirty="0" err="1" smtClean="0">
                <a:solidFill>
                  <a:srgbClr val="FF0000"/>
                </a:solidFill>
              </a:rPr>
              <a:t>Hydrofracking</a:t>
            </a:r>
            <a:r>
              <a:rPr lang="en-US" altLang="en-US" sz="1800" dirty="0" smtClean="0"/>
              <a:t> involves injecting high-pressured water solution into the ground, thus breaking the shale and releasing pockets of gas.  </a:t>
            </a:r>
            <a:r>
              <a:rPr lang="en-US" altLang="en-US" sz="1800" strike="sngStrike" dirty="0" err="1" smtClean="0"/>
              <a:t>Hydrofracking</a:t>
            </a:r>
            <a:r>
              <a:rPr lang="en-US" altLang="en-US" sz="1800" strike="sngStrike" dirty="0" smtClean="0"/>
              <a:t> has led to a boom in development</a:t>
            </a:r>
            <a:r>
              <a:rPr lang="en-US" altLang="en-US" sz="1800" dirty="0" smtClean="0"/>
              <a:t>.  However, because </a:t>
            </a:r>
            <a:r>
              <a:rPr lang="en-US" altLang="en-US" sz="1800" dirty="0" err="1" smtClean="0"/>
              <a:t>hydrofracking</a:t>
            </a:r>
            <a:r>
              <a:rPr lang="en-US" altLang="en-US" sz="1800" dirty="0" smtClean="0"/>
              <a:t> is unproven and potentially harmful to both humans and the environment, policymakers must exercise the precautionary principle.	</a:t>
            </a:r>
          </a:p>
        </p:txBody>
      </p:sp>
      <p:sp>
        <p:nvSpPr>
          <p:cNvPr id="6" name="Content Placeholder 5"/>
          <p:cNvSpPr>
            <a:spLocks noGrp="1"/>
          </p:cNvSpPr>
          <p:nvPr>
            <p:ph sz="half" idx="4"/>
          </p:nvPr>
        </p:nvSpPr>
        <p:spPr/>
        <p:txBody>
          <a:bodyPr>
            <a:normAutofit fontScale="70000" lnSpcReduction="20000"/>
          </a:bodyPr>
          <a:lstStyle/>
          <a:p>
            <a:pPr marL="274320" indent="0" eaLnBrk="1" fontAlgn="auto" hangingPunct="1">
              <a:spcBef>
                <a:spcPts val="580"/>
              </a:spcBef>
              <a:spcAft>
                <a:spcPts val="0"/>
              </a:spcAft>
              <a:buFont typeface="Wingdings 2"/>
              <a:buNone/>
              <a:defRPr/>
            </a:pPr>
            <a:r>
              <a:rPr lang="en-US" u="sng" dirty="0" smtClean="0">
                <a:solidFill>
                  <a:srgbClr val="FF0000"/>
                </a:solidFill>
              </a:rPr>
              <a:t>Recently</a:t>
            </a:r>
            <a:r>
              <a:rPr lang="en-US" dirty="0" smtClean="0"/>
              <a:t>, natural gas extraction in the Marcellus Shale region became economically profitable due to advances in hydrofracturing, </a:t>
            </a:r>
            <a:r>
              <a:rPr lang="en-US" u="sng" dirty="0" smtClean="0">
                <a:solidFill>
                  <a:srgbClr val="FF0000"/>
                </a:solidFill>
              </a:rPr>
              <a:t>which</a:t>
            </a:r>
            <a:r>
              <a:rPr lang="en-US" dirty="0" smtClean="0"/>
              <a:t> involves injecting high-pressured water solution into the ground to break shale and release gas.  However, because hydrofracking is unproven and potentially harmful to both humans and the environment, policymakers must exercise the precautionary principle.	</a:t>
            </a:r>
          </a:p>
          <a:p>
            <a:pPr marL="274320" indent="-274320" eaLnBrk="1" fontAlgn="auto" hangingPunct="1">
              <a:spcBef>
                <a:spcPts val="58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Word count flexibility</a:t>
            </a:r>
          </a:p>
        </p:txBody>
      </p:sp>
      <p:sp>
        <p:nvSpPr>
          <p:cNvPr id="33795" name="Content Placeholder 3"/>
          <p:cNvSpPr>
            <a:spLocks noGrp="1"/>
          </p:cNvSpPr>
          <p:nvPr>
            <p:ph sz="half" idx="2"/>
          </p:nvPr>
        </p:nvSpPr>
        <p:spPr>
          <a:xfrm>
            <a:off x="457200" y="1524000"/>
            <a:ext cx="8382000" cy="4454525"/>
          </a:xfrm>
        </p:spPr>
        <p:txBody>
          <a:bodyPr>
            <a:normAutofit fontScale="85000" lnSpcReduction="10000"/>
          </a:bodyPr>
          <a:lstStyle/>
          <a:p>
            <a:pPr eaLnBrk="1" hangingPunct="1"/>
            <a:r>
              <a:rPr lang="en-US" altLang="en-US" dirty="0" smtClean="0"/>
              <a:t>Section titles and citations are OPTIONAL for your word count.</a:t>
            </a:r>
          </a:p>
          <a:p>
            <a:pPr eaLnBrk="1" hangingPunct="1"/>
            <a:r>
              <a:rPr lang="en-US" altLang="en-US" dirty="0" smtClean="0"/>
              <a:t>MUST be consistent within the entire paper (cannot count one citation and not another. Cannot count one section title and not another).</a:t>
            </a:r>
          </a:p>
          <a:p>
            <a:pPr eaLnBrk="1" hangingPunct="1"/>
            <a:r>
              <a:rPr lang="en-US" altLang="en-US" dirty="0" smtClean="0"/>
              <a:t>Paper title is NOT COUNTED in the word count (not flexible)</a:t>
            </a:r>
          </a:p>
          <a:p>
            <a:pPr eaLnBrk="1" hangingPunct="1"/>
            <a:r>
              <a:rPr lang="en-US" altLang="en-US" dirty="0" smtClean="0"/>
              <a:t>Heading is NOT COUNTED in the word count (not flexible)</a:t>
            </a:r>
          </a:p>
          <a:p>
            <a:pPr eaLnBrk="1" hangingPunct="1"/>
            <a:r>
              <a:rPr lang="en-US" altLang="en-US" dirty="0" smtClean="0"/>
              <a:t>Section title </a:t>
            </a:r>
            <a:r>
              <a:rPr lang="en-US" altLang="en-US" i="1" dirty="0" smtClean="0"/>
              <a:t>word counts</a:t>
            </a:r>
            <a:r>
              <a:rPr lang="en-US" altLang="en-US" dirty="0" smtClean="0"/>
              <a:t> are NOT COUNTED in the word count (not flexible).  </a:t>
            </a:r>
          </a:p>
          <a:p>
            <a:pPr eaLnBrk="1" hangingPunct="1"/>
            <a:r>
              <a:rPr lang="en-US" altLang="en-US" dirty="0" smtClean="0"/>
              <a:t>You do not have to indicate to me what you chose</a:t>
            </a:r>
          </a:p>
          <a:p>
            <a:pPr eaLnBrk="1" hangingPunct="1"/>
            <a:r>
              <a:rPr lang="en-US" altLang="en-US" dirty="0" smtClean="0"/>
              <a:t>You cannot ‘change your mind’ after you have turned it 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sz="quarter" idx="1"/>
          </p:nvPr>
        </p:nvSpPr>
        <p:spPr/>
        <p:txBody>
          <a:bodyPr>
            <a:normAutofit/>
          </a:bodyPr>
          <a:lstStyle/>
          <a:p>
            <a:r>
              <a:rPr lang="en-US" sz="2700" dirty="0" smtClean="0"/>
              <a:t>General expectations</a:t>
            </a:r>
          </a:p>
          <a:p>
            <a:r>
              <a:rPr lang="en-US" sz="2700" dirty="0" smtClean="0"/>
              <a:t>Group projects</a:t>
            </a:r>
          </a:p>
          <a:p>
            <a:r>
              <a:rPr lang="en-US" sz="2700" dirty="0" smtClean="0"/>
              <a:t>Energize Corvallis</a:t>
            </a:r>
          </a:p>
          <a:p>
            <a:r>
              <a:rPr lang="en-US" sz="2700" dirty="0" smtClean="0"/>
              <a:t>Critical Thinking Papers </a:t>
            </a:r>
            <a:endParaRPr lang="en-US" sz="27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Word count flexibility example</a:t>
            </a:r>
          </a:p>
        </p:txBody>
      </p:sp>
      <p:sp>
        <p:nvSpPr>
          <p:cNvPr id="34819" name="Content Placeholder 3"/>
          <p:cNvSpPr>
            <a:spLocks noGrp="1"/>
          </p:cNvSpPr>
          <p:nvPr>
            <p:ph sz="half" idx="2"/>
          </p:nvPr>
        </p:nvSpPr>
        <p:spPr>
          <a:xfrm>
            <a:off x="1295400" y="1676400"/>
            <a:ext cx="7620000" cy="5105400"/>
          </a:xfrm>
          <a:ln>
            <a:noFill/>
          </a:ln>
        </p:spPr>
        <p:txBody>
          <a:bodyPr>
            <a:normAutofit lnSpcReduction="10000"/>
          </a:bodyPr>
          <a:lstStyle/>
          <a:p>
            <a:pPr eaLnBrk="1" hangingPunct="1">
              <a:buFont typeface="Wingdings 2" pitchFamily="18" charset="2"/>
              <a:buNone/>
            </a:pPr>
            <a:r>
              <a:rPr lang="en-US" altLang="en-US" sz="1800" b="1" dirty="0" smtClean="0">
                <a:latin typeface="Calibri" pitchFamily="34" charset="0"/>
                <a:ea typeface="Calibri" pitchFamily="34" charset="0"/>
                <a:cs typeface="Calibri" pitchFamily="34" charset="0"/>
              </a:rPr>
              <a:t>	Interpretation (37 words)</a:t>
            </a:r>
            <a:endParaRPr lang="en-US" altLang="en-US" sz="1800" dirty="0" smtClean="0">
              <a:latin typeface="Calibri" pitchFamily="34" charset="0"/>
              <a:ea typeface="Calibri" pitchFamily="34" charset="0"/>
              <a:cs typeface="Calibri" pitchFamily="34" charset="0"/>
            </a:endParaRPr>
          </a:p>
          <a:p>
            <a:pPr eaLnBrk="1" hangingPunct="1">
              <a:buFont typeface="Wingdings 2" pitchFamily="18" charset="2"/>
              <a:buNone/>
            </a:pPr>
            <a:r>
              <a:rPr lang="en-US" altLang="en-US" sz="1800" dirty="0" smtClean="0">
                <a:latin typeface="Calibri" pitchFamily="34" charset="0"/>
                <a:ea typeface="Calibri" pitchFamily="34" charset="0"/>
                <a:cs typeface="Calibri" pitchFamily="34" charset="0"/>
              </a:rPr>
              <a:t>	</a:t>
            </a:r>
            <a:r>
              <a:rPr lang="en-US" altLang="en-US" sz="1800" dirty="0" smtClean="0">
                <a:ln>
                  <a:solidFill>
                    <a:srgbClr val="00B050"/>
                  </a:solidFill>
                </a:ln>
                <a:latin typeface="Calibri" pitchFamily="34" charset="0"/>
                <a:ea typeface="Calibri" pitchFamily="34" charset="0"/>
                <a:cs typeface="Calibri" pitchFamily="34" charset="0"/>
              </a:rPr>
              <a:t>Most research indicates that it is human population, resource overconsumption, and technology that threaten the sustainability of the Earth. Given the interconnectedness of these factors, it is impossible to identify human population alone as the biggest threat.</a:t>
            </a:r>
          </a:p>
          <a:p>
            <a:pPr eaLnBrk="1" hangingPunct="1">
              <a:buFont typeface="Wingdings 2" pitchFamily="18" charset="2"/>
              <a:buNone/>
            </a:pPr>
            <a:endParaRPr lang="en-US" altLang="en-US" sz="1800" dirty="0" smtClean="0">
              <a:latin typeface="Calibri" pitchFamily="34" charset="0"/>
              <a:ea typeface="Calibri" pitchFamily="34" charset="0"/>
              <a:cs typeface="Calibri" pitchFamily="34" charset="0"/>
            </a:endParaRPr>
          </a:p>
          <a:p>
            <a:pPr eaLnBrk="1" hangingPunct="1">
              <a:buFont typeface="Wingdings 2" pitchFamily="18" charset="2"/>
              <a:buNone/>
            </a:pPr>
            <a:r>
              <a:rPr lang="en-US" altLang="en-US" sz="1800" b="1" dirty="0" smtClean="0">
                <a:latin typeface="Calibri" pitchFamily="34" charset="0"/>
                <a:ea typeface="Calibri" pitchFamily="34" charset="0"/>
                <a:cs typeface="Calibri" pitchFamily="34" charset="0"/>
              </a:rPr>
              <a:t>	</a:t>
            </a:r>
            <a:r>
              <a:rPr lang="en-US" altLang="en-US" sz="1800" b="1" dirty="0" smtClean="0">
                <a:ln>
                  <a:solidFill>
                    <a:srgbClr val="00B050"/>
                  </a:solidFill>
                </a:ln>
                <a:latin typeface="Calibri" pitchFamily="34" charset="0"/>
                <a:ea typeface="Calibri" pitchFamily="34" charset="0"/>
                <a:cs typeface="Calibri" pitchFamily="34" charset="0"/>
              </a:rPr>
              <a:t>Interpretation</a:t>
            </a:r>
            <a:r>
              <a:rPr lang="en-US" altLang="en-US" sz="1800" b="1" dirty="0" smtClean="0">
                <a:latin typeface="Calibri" pitchFamily="34" charset="0"/>
                <a:ea typeface="Calibri" pitchFamily="34" charset="0"/>
                <a:cs typeface="Calibri" pitchFamily="34" charset="0"/>
              </a:rPr>
              <a:t>  (38 words)</a:t>
            </a:r>
            <a:endParaRPr lang="en-US" altLang="en-US" sz="1800" dirty="0" smtClean="0">
              <a:latin typeface="Calibri" pitchFamily="34" charset="0"/>
              <a:ea typeface="Calibri" pitchFamily="34" charset="0"/>
              <a:cs typeface="Calibri" pitchFamily="34" charset="0"/>
            </a:endParaRPr>
          </a:p>
          <a:p>
            <a:pPr eaLnBrk="1" hangingPunct="1">
              <a:buFont typeface="Wingdings 2" pitchFamily="18" charset="2"/>
              <a:buNone/>
            </a:pPr>
            <a:r>
              <a:rPr lang="en-US" altLang="en-US" sz="1800" dirty="0" smtClean="0">
                <a:latin typeface="Calibri" pitchFamily="34" charset="0"/>
                <a:ea typeface="Calibri" pitchFamily="34" charset="0"/>
                <a:cs typeface="Calibri" pitchFamily="34" charset="0"/>
              </a:rPr>
              <a:t>	</a:t>
            </a:r>
            <a:r>
              <a:rPr lang="en-US" altLang="en-US" sz="1800" dirty="0" smtClean="0">
                <a:ln>
                  <a:solidFill>
                    <a:srgbClr val="00B050"/>
                  </a:solidFill>
                </a:ln>
                <a:latin typeface="Calibri" pitchFamily="34" charset="0"/>
                <a:ea typeface="Calibri" pitchFamily="34" charset="0"/>
                <a:cs typeface="Calibri" pitchFamily="34" charset="0"/>
              </a:rPr>
              <a:t>Most research indicates that it is human population, resource overconsumption, and technology that threaten the sustainability of the Earth. Given the interconnectedness of these factors, it is impossible to identify human population alone as the biggest threat.</a:t>
            </a:r>
          </a:p>
          <a:p>
            <a:pPr eaLnBrk="1" hangingPunct="1">
              <a:buFont typeface="Wingdings 2" pitchFamily="18" charset="2"/>
              <a:buNone/>
            </a:pPr>
            <a:endParaRPr lang="en-US" altLang="en-US" sz="1800" dirty="0" smtClean="0">
              <a:latin typeface="Calibri" pitchFamily="34" charset="0"/>
              <a:ea typeface="Calibri" pitchFamily="34" charset="0"/>
              <a:cs typeface="Calibri" pitchFamily="34" charset="0"/>
            </a:endParaRPr>
          </a:p>
          <a:p>
            <a:pPr eaLnBrk="1" hangingPunct="1">
              <a:buFont typeface="Wingdings 2" pitchFamily="18" charset="2"/>
              <a:buNone/>
            </a:pPr>
            <a:r>
              <a:rPr lang="en-US" altLang="en-US" sz="1800" b="1" dirty="0" smtClean="0">
                <a:latin typeface="Calibri" pitchFamily="34" charset="0"/>
                <a:ea typeface="Calibri" pitchFamily="34" charset="0"/>
                <a:cs typeface="Calibri" pitchFamily="34" charset="0"/>
              </a:rPr>
              <a:t>	</a:t>
            </a:r>
            <a:r>
              <a:rPr lang="en-US" altLang="en-US" sz="1800" b="1" dirty="0" smtClean="0">
                <a:ln>
                  <a:solidFill>
                    <a:srgbClr val="FF0000"/>
                  </a:solidFill>
                </a:ln>
                <a:latin typeface="Calibri" pitchFamily="34" charset="0"/>
                <a:ea typeface="Calibri" pitchFamily="34" charset="0"/>
                <a:cs typeface="Calibri" pitchFamily="34" charset="0"/>
              </a:rPr>
              <a:t>Interpretation (40 words)</a:t>
            </a:r>
            <a:endParaRPr lang="en-US" altLang="en-US" sz="1800" dirty="0" smtClean="0">
              <a:ln>
                <a:solidFill>
                  <a:srgbClr val="FF0000"/>
                </a:solidFill>
              </a:ln>
              <a:latin typeface="Calibri" pitchFamily="34" charset="0"/>
              <a:ea typeface="Calibri" pitchFamily="34" charset="0"/>
              <a:cs typeface="Calibri" pitchFamily="34" charset="0"/>
            </a:endParaRPr>
          </a:p>
          <a:p>
            <a:pPr eaLnBrk="1" hangingPunct="1">
              <a:buFont typeface="Wingdings 2" pitchFamily="18" charset="2"/>
              <a:buNone/>
            </a:pPr>
            <a:r>
              <a:rPr lang="en-US" altLang="en-US" sz="1800" dirty="0" smtClean="0">
                <a:ln>
                  <a:solidFill>
                    <a:srgbClr val="FF0000"/>
                  </a:solidFill>
                </a:ln>
                <a:latin typeface="Calibri" pitchFamily="34" charset="0"/>
                <a:ea typeface="Calibri" pitchFamily="34" charset="0"/>
                <a:cs typeface="Calibri" pitchFamily="34" charset="0"/>
              </a:rPr>
              <a:t>	Most research indicates that it is human population, resource overconsumption, and technology that threaten the sustainability of the Earth. Given the interconnectedness of these factors, it is impossible to identify human population alone as the biggest threat.</a:t>
            </a:r>
          </a:p>
          <a:p>
            <a:pPr eaLnBrk="1" hangingPunct="1">
              <a:buFont typeface="Wingdings 2" pitchFamily="18" charset="2"/>
              <a:buNone/>
            </a:pPr>
            <a:endParaRPr lang="en-US" altLang="en-US" sz="1800" dirty="0" smtClean="0">
              <a:latin typeface="Calibri" pitchFamily="34" charset="0"/>
              <a:ea typeface="Calibri" pitchFamily="34" charset="0"/>
              <a:cs typeface="Calibri" pitchFamily="34" charset="0"/>
            </a:endParaRPr>
          </a:p>
        </p:txBody>
      </p:sp>
      <p:sp>
        <p:nvSpPr>
          <p:cNvPr id="34820" name="AutoShape 2" descr="data:image/jpeg;base64,/9j/4AAQSkZJRgABAQAAAQABAAD/2wCEAAkGBhIQERUSEBAUEBISEBYVFRAUDw8PFRUUFhQVFBUSEhUXHCYfFxklGRISHy8gIycpLCwsFR8xNTAqNSY3LCkBCQoKDgwOGg8PFywkHyQsKSkpNSwsLCksLC4sKSkpLCkqKSksKSksKiwpKSksNCwsLCksKiwsKSwsLCwsLCwpLP/AABEIANIA8AMBIgACEQEDEQH/xAAcAAEAAQUBAQAAAAAAAAAAAAAABQIDBAYHAQj/xAA6EAACAQIDBgMECQQCAwAAAAAAAQIDEQQFMQYSIUFRYRMicTJSodEHFCNCYoGRwfBDcrHC0uEkgpL/xAAaAQEAAgMBAAAAAAAAAAAAAAAABAUBAgMG/8QALBEAAgICAgEBBgcBAQAAAAAAAAECAxESBDEhQRMiUWGBoQUyQnGRseHRI//aAAwDAQACEQMRAD8A7iAAAAAAAAAAAAAAAAAAAAAAAAAAAAAAAa/tftIsJStBrxqiagvdXOb9OXc1lJRWWc7LI1xc5dIs55t1Sw1TwlB1ZR9tqSiov3bvVkvlGd0sVDfpSv1i+EovpJHGJTbd3dtu7erb1bL+AzKpQmqlKTjJfo10kuaIceRLbz0UMPxWanmS93+jt4Nc2Z2wp4tKErU6yXGF+Eu8Hz9NV8TYybGSksovq7Y2x2g8oAAydAAAAAAAAAAAAAAAAAAAAAAAAAAAAAAAAeSkkrvglz0AMXNczhhqUqtR2jFac2+UV3bOO5tms8TVlVqPjJ8FyjHlFdkSe2W031uruwf2NNtQ/E9HUf7dvUhsHQ3nd6L4sr+Rbn9keY53KfIs9nDpff5mTgqFvM9Xp2QxODvxjwfTkzIuLlZvLbYz7KGmhDqTi7q8ZJ68U01zXQ37ZXb9O1LFuz0jW0T7VOj76dbGp4jDKfZ9fmRVem4OzXyfoTqbvgRIzt4c9odfb6nfIyvoenJdltu54W1OtepQ0XOVP+3qu36HUsDjoVoKpSmpwkrqSd1/OxZRmpI9NxeXDkRzHv1RkAA3JYAAAAAAAAAAAAAAAAAAAAAAAAAAAND+kLajdTwtKXFr7WS5LlT9Xz7cOZP7XbSLB0bqzqzuqce/Ob7L/Njj9Sq5ybbcpSd23xbbfFvvcj3Tx7qKP8U5ui9jDt9/JfD6ldGm5Oy/NkpCKSstEWcPR3F3epduVFktmVtFeiy+yq4uU3FzlgkZKrlvEQi4vf01v07lVyFzfMLvci+C1fV9DrVW5ywjWUvBiVKiu7aX4X6HQPowxkoRqJvyTmnFd0rSa+H6HP8AA4V1ZW5LV/t6nS9k8satwskXlcMeSV+G8Z7e1f0N/hK6KiilGyKzcvgAAAAAAAAAAAAAAAAAAAAAAAAYuZZjDD0pVartCCu+r6JdW3wMls4/t7tb9bq+HSl9hSfC3356Ofpql+b5msnhETl8lUQz6+hFZ7nk8XWlVnz4Rje6jFaRX81bGAofeer09OphYHD77u/ZXxfQl7lZfP8AT/J5eEW5by7Kri5TcXImCRkquLlNyzjMWqcXJ/kur5IyotvCGSxm2YeHHdi/NL4LqQFKLnJRjxbZar4lzk5Sd22bRs1kr4NrzS+C6epc0UKCx/J3ood08ehL7N5HpFK/V9X1Om5XgFTiuBgbP5QoRTaJ9IkNnoYRUVhHoANTcAAAAAAAAAAAAAAAAAAAAAAEDtltRHAYdz4OrO8aUOsvef4Vq/yXMGs5qEXKXRrv0mbX+FF4SjL7Sa+1kvuwf3PWS17epzChTc5KK/XoupaxGKlVm5zbnOcm3J8W5N6kzgML4cePtPV/sRrp6rPqeX5Fzuns/oZVKmopJaL+XKrlNxcrOzhkquLlNxcxgbHsppK7dklds1bM8x8WV/urhFfu+7MrPszu/Ci+C9p9X7pgZZgXXnur2Vxk+i6erLPi0YW77JFVbk/BJbPZU6klOS8qflXV9fRf5Or7M5Ja0miI2YyO9vLZLgl0R0TCYZQjYmt48HoaKVXHCLtOnZWKwDQkAAAAAAAAAA1nabbmng5KmoeNUtdxU1BRT03nZ8X0sXtsdqY4Klws6001Th06zl2XxfA43XxUqknKTcpSbbk+LberZysnjwio/EOc6v8Azr/N6/L/AE7Vs3tXRxsXueSpH2qTaul7yf3o9yaPnrDY+dGaqU5OE4u6kuDT/nI61sbt1TxqVOpaniEvZ0jUtrKn36xMwlns24XO9r7ln5v7/wBNrAB0LUAAAAAAxsxzCGHpTq1ZbsKcXKT7dF1bdkl1ZwDajaWeOxEq0+C0pwvwhBaR9ebfVk79Ju2v1qr9Xoy+woy4yT4VKi4OXeK4pdeL6GpZbg/Flx9mOvfsYk1FZZR83kbvVdL7mflGD/qS/wDVf7ErcoR7cqpyc3llK55ZVcXKbi5pgxsVXI/OMz8KNovzy07L3jIxeLVODlLly6vkkahicRKpJyk+L+HZdiVx6N3l9I70w2eX0e0qcpyUYq8pOyOi7LbP2SilfnKXV/IhtlMhatKS88uXux+bOt7PZOoRTaLRvB6Hi0arZ9khlOXKnFcCTPErHpyJ4AAAAAAAAAI7Ps8p4OjKrUenCMec5PSMf5wV2ZeMxkKMJVKklCEItyk9EkcN2u2qnjq2+7xpRuqdPpH3n+J8/wBORhvBD5fJVMfHb6/6YucZzUxVWVWq7yk9OUVyjHshhKNvM9eS/cxsHQ3vM9Fp3JC5Ctl6I8nZPz8/Us4rC73FcJf5IxVZQkmm4yi7pptNNaNPkyZuY+LwiqLpLk/2ZiuzHhiFmH5OibC/SPGvu4fFyUa2kKrso1O0vdn8H68Dfz5grRcXaSs1/LnSdgvpP3d3DY6fDgqeJk9OSjWfT8X69Sej0fE5mUo2P9mdWB4nfQ9Bag579Km231an9UoS+2qx88k+NOm+XaUvguPNGy7ZbVQy7DOrK0qj8tKnf2525/hWrfzPnfG46depKpUk51KknKUnq2/5obJEHl36rSPbGHoupJRjq/gurNow1BU4qMdF8X1Zh5XgfCjd+3LXt+EzrlffZu8Lo8vdbs8LoquLlNxcj4OGxVcOVuL4LqU3ITPMx/pxf9z/ANTpXW5ywjpXFzlhGHmuYeLLh7EfZX+xm7OZR4slOS8sXwXvS+SI/LcvdaaiuC1k+i+Z1XZfIb7to2iuCXYtoxUFhHoeJx0/PoiY2YyTSTRutKnuqxZwWFUIpIyTRvJboAAwZAAAAAAB43biz0076UcfUp4GSpNrenGNRrVU3fe/JvdT7Ng0snpFy+BpX0h7bfW6ng0Zf+PTlqv6s197+1cv16Go4WjvvstX+xhuZMYKtFxtHlqud+5xtbiso8pyrZvM32/sZS4cELlG8N4h4KvJXcXKN4bxjAyUYrCxqKz15PmjXsVQlTdpL0fJ+hsm8W8RRjUjuyV18V3R3qscPD6JFN7g8Pol9gPpMlhHHD4pueG0jPjKVH/lDtquXQ7HWzWjCi8Q6kfBUN/xU047lr3TWp8yY3BSpPjxT0l8+jLizqv9XeG8WXgOan4V/LvLp0V3e2l0nqT8KXlHouPzMR+K9CR2y2rnmOJdWV404+WlT92F+f4nq/05FjJcB/Ukv7V/sYWXYLxJcfZWr/Y2NNLguCXI4X2YWqKjl8h9er7Llxco3hvEDBWZK7i5RvFuviVCLk9F8eyMqOTKy3hFrM8w8KPD25advxGu06bnJJK8pPh3bPcTiHUk5S1fwXRG0bK5G+E5LzS0Xuxf7ss6q1Wi94nG/T/JM7LbPWSild3vKXV/I6rk+WqnFcCO2cyZQim0bLFWMyZ6GMVFYR6ADU3AAAAAAAAABq219GUoNLiraG0mPisKpqzMoHzrmuUyg24rh7vT0IqnXcXdOzOzbR7Kayijm2dbPtNuKtLpopfJm+Eyr5HDT8wX0LOEzBT4aS6fujI3zWneL5pp+jTJLB5jvcJcH16/9kaynHlFBbxtfMST3xvljfG+cNSNqX98b5Y3xvjUal2olJWkrp8iKq5Q7+Vrd76r5khvjfN4ylHo6QnKHRXhqSpxUV+vV9S5vljfG+atZ8mjTbyy/vjfLG+N8xqY1L/iEHmON8SVl7K079y9mOM+4vzf7GPl+BdaaitNW+i6kqmvHvMn8ajznHn0M7Z/KfFnvSXki+C96XT0R1zZfI9JNENsvkN91KNorRHS8DhFCKVjtJnpaalXHBeo0lFWLgBzJAAAAAAAAAAAAAAABarUFJWZqW0Oy6mm4o3IpnBPUymDgefbN8XdbslpK3wfY1KvQlB7slZ/zij6HzzZ2NRNpcTme0GzNrqUeHJ816HRPJCv4yn5XZpmGx1uEtOvzM3xCOxuBlSdpacpcn/2U0MS48NV/NDnOvPlFHbRh9eSU3xvmPGrfQ93zjqRtC/vjfLG+N8ajQv743yxvjfGo0L++WcTit1cNXp8yiVWyuzAqVHJ3ZvCGWdK6svyIQcnZcW3wXVs37ZbZ+yUbXb4yfV9PREPsvkjbU5LzS9ldE+fq/8AHqdd2ayRQSbR3bwX/Fp1Wz7JPJcsVOK4EueRjY9ORPAAAAAAAAAAAAAAAAAAAAAPGrkRm2SRqp8CYABx/aHZjdunG8XyOf5llMqLuuMOvNdpfM+kMwyyNRcUc/2h2WcbtK66WOiZGuoVi+ZyKnUa+RkRq3M7N8hdNuUFw5x5r06oh0zLWSmtpcXhmZvjfMdVD3fNNTjoX98b5Y3ymUxqND2tVv6EhkWVeNPekvJF/wD0+np1MLA4N1ZqMfzfRc2dO2WyC+6krRWnzN+iw4tGzy+kTWy2RaSaN8oUlFWRj5fg1TilYzDm3kt0AAYMgAAAAAAAAAAAAAAAAAAAAAAAAxsXg4zVmjJABz7aHZbWUUc1zvZxpuUFaXOOil6dGfQ1agpKzNS2g2YUk3FG6kcrK4zWGcDlFp2as1yPDcs/2bu3w3ZrSXXtL5mp4jCTpu04td7cPyehuVFtMq38iyexi20krtuyXcqpUZSdoxcn0Sb/AMGy7PZA1JSmvNyWu73fcGKqnY8IlNlsgtZWvJ8ZPv0XZHWsjypU4rgRezGRqCTaNsjGxzky6hFRWEegA1NwAAAAAAAAAAAAAAAAAAAAAAAAAAAAAAUzpp6lQANazzZ2NRNpGjY7Z6pBuyZ11q5jVsvjLVGylgw0cjp5TVlwszatndmd1pyRt0MpguSMunRUdEHIJFOHoqKsi6AamQAAAAAAAAAAAAAAAAAAAAAAAAAAAAAAAAAAAAAAAAAAAAAAAAAAAAAAAAAAAAAAAAA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tLang="en-US"/>
          </a:p>
        </p:txBody>
      </p:sp>
      <p:sp>
        <p:nvSpPr>
          <p:cNvPr id="34821" name="AutoShape 4" descr="data:image/jpeg;base64,/9j/4AAQSkZJRgABAQAAAQABAAD/2wCEAAkGBhIQERUSEBAUEBISEBYVFRAUDw8PFRUUFhQVFBUSEhUXHCYfFxklGRISHy8gIycpLCwsFR8xNTAqNSY3LCkBCQoKDgwOGg8PFywkHyQsKSkpNSwsLCksLC4sKSkpLCkqKSksKSksKiwpKSksNCwsLCksKiwsKSwsLCwsLCwpLP/AABEIANIA8AMBIgACEQEDEQH/xAAcAAEAAQUBAQAAAAAAAAAAAAAABQIDBAYHAQj/xAA6EAACAQIDBgMECQQCAwAAAAAAAQIDEQQFMQYSIUFRYRMicTJSodEHFCNCYoGRwfBDcrHC0uEkgpL/xAAaAQEAAgMBAAAAAAAAAAAAAAAABAUBAgMG/8QALBEAAgICAgEBBgcBAQAAAAAAAAECAxESBDEhQRMiUWGBoQUyQnGRseHRI//aAAwDAQACEQMRAD8A7iAAAAAAAAAAAAAAAAAAAAAAAAAAAAAAAa/tftIsJStBrxqiagvdXOb9OXc1lJRWWc7LI1xc5dIs55t1Sw1TwlB1ZR9tqSiov3bvVkvlGd0sVDfpSv1i+EovpJHGJTbd3dtu7erb1bL+AzKpQmqlKTjJfo10kuaIceRLbz0UMPxWanmS93+jt4Nc2Z2wp4tKErU6yXGF+Eu8Hz9NV8TYybGSksovq7Y2x2g8oAAydAAAAAAAAAAAAAAAAAAAAAAAAAAAAAAAAeSkkrvglz0AMXNczhhqUqtR2jFac2+UV3bOO5tms8TVlVqPjJ8FyjHlFdkSe2W031uruwf2NNtQ/E9HUf7dvUhsHQ3nd6L4sr+Rbn9keY53KfIs9nDpff5mTgqFvM9Xp2QxODvxjwfTkzIuLlZvLbYz7KGmhDqTi7q8ZJ68U01zXQ37ZXb9O1LFuz0jW0T7VOj76dbGp4jDKfZ9fmRVem4OzXyfoTqbvgRIzt4c9odfb6nfIyvoenJdltu54W1OtepQ0XOVP+3qu36HUsDjoVoKpSmpwkrqSd1/OxZRmpI9NxeXDkRzHv1RkAA3JYAAAAAAAAAAAAAAAAAAAAAAAAAAAND+kLajdTwtKXFr7WS5LlT9Xz7cOZP7XbSLB0bqzqzuqce/Ob7L/Njj9Sq5ybbcpSd23xbbfFvvcj3Tx7qKP8U5ui9jDt9/JfD6ldGm5Oy/NkpCKSstEWcPR3F3epduVFktmVtFeiy+yq4uU3FzlgkZKrlvEQi4vf01v07lVyFzfMLvci+C1fV9DrVW5ywjWUvBiVKiu7aX4X6HQPowxkoRqJvyTmnFd0rSa+H6HP8AA4V1ZW5LV/t6nS9k8satwskXlcMeSV+G8Z7e1f0N/hK6KiilGyKzcvgAAAAAAAAAAAAAAAAAAAAAAAAYuZZjDD0pVartCCu+r6JdW3wMls4/t7tb9bq+HSl9hSfC3356Ofpql+b5msnhETl8lUQz6+hFZ7nk8XWlVnz4Rje6jFaRX81bGAofeer09OphYHD77u/ZXxfQl7lZfP8AT/J5eEW5by7Kri5TcXImCRkquLlNyzjMWqcXJ/kur5IyotvCGSxm2YeHHdi/NL4LqQFKLnJRjxbZar4lzk5Sd22bRs1kr4NrzS+C6epc0UKCx/J3ood08ehL7N5HpFK/V9X1Om5XgFTiuBgbP5QoRTaJ9IkNnoYRUVhHoANTcAAAAAAAAAAAAAAAAAAAAAAEDtltRHAYdz4OrO8aUOsvef4Vq/yXMGs5qEXKXRrv0mbX+FF4SjL7Sa+1kvuwf3PWS17epzChTc5KK/XoupaxGKlVm5zbnOcm3J8W5N6kzgML4cePtPV/sRrp6rPqeX5Fzuns/oZVKmopJaL+XKrlNxcrOzhkquLlNxcxgbHsppK7dklds1bM8x8WV/urhFfu+7MrPszu/Ci+C9p9X7pgZZgXXnur2Vxk+i6erLPi0YW77JFVbk/BJbPZU6klOS8qflXV9fRf5Or7M5Ja0miI2YyO9vLZLgl0R0TCYZQjYmt48HoaKVXHCLtOnZWKwDQkAAAAAAAAAA1nabbmng5KmoeNUtdxU1BRT03nZ8X0sXtsdqY4Klws6001Th06zl2XxfA43XxUqknKTcpSbbk+LberZysnjwio/EOc6v8Azr/N6/L/AE7Vs3tXRxsXueSpH2qTaul7yf3o9yaPnrDY+dGaqU5OE4u6kuDT/nI61sbt1TxqVOpaniEvZ0jUtrKn36xMwlns24XO9r7ln5v7/wBNrAB0LUAAAAAAxsxzCGHpTq1ZbsKcXKT7dF1bdkl1ZwDajaWeOxEq0+C0pwvwhBaR9ebfVk79Ju2v1qr9Xoy+woy4yT4VKi4OXeK4pdeL6GpZbg/Flx9mOvfsYk1FZZR83kbvVdL7mflGD/qS/wDVf7ErcoR7cqpyc3llK55ZVcXKbi5pgxsVXI/OMz8KNovzy07L3jIxeLVODlLly6vkkahicRKpJyk+L+HZdiVx6N3l9I70w2eX0e0qcpyUYq8pOyOi7LbP2SilfnKXV/IhtlMhatKS88uXux+bOt7PZOoRTaLRvB6Hi0arZ9khlOXKnFcCTPErHpyJ4AAAAAAAAAI7Ps8p4OjKrUenCMec5PSMf5wV2ZeMxkKMJVKklCEItyk9EkcN2u2qnjq2+7xpRuqdPpH3n+J8/wBORhvBD5fJVMfHb6/6YucZzUxVWVWq7yk9OUVyjHshhKNvM9eS/cxsHQ3vM9Fp3JC5Ctl6I8nZPz8/Us4rC73FcJf5IxVZQkmm4yi7pptNNaNPkyZuY+LwiqLpLk/2ZiuzHhiFmH5OibC/SPGvu4fFyUa2kKrso1O0vdn8H68Dfz5grRcXaSs1/LnSdgvpP3d3DY6fDgqeJk9OSjWfT8X69Sej0fE5mUo2P9mdWB4nfQ9Bag579Km231an9UoS+2qx88k+NOm+XaUvguPNGy7ZbVQy7DOrK0qj8tKnf2525/hWrfzPnfG46depKpUk51KknKUnq2/5obJEHl36rSPbGHoupJRjq/gurNow1BU4qMdF8X1Zh5XgfCjd+3LXt+EzrlffZu8Lo8vdbs8LoquLlNxcj4OGxVcOVuL4LqU3ITPMx/pxf9z/ANTpXW5ywjpXFzlhGHmuYeLLh7EfZX+xm7OZR4slOS8sXwXvS+SI/LcvdaaiuC1k+i+Z1XZfIb7to2iuCXYtoxUFhHoeJx0/PoiY2YyTSTRutKnuqxZwWFUIpIyTRvJboAAwZAAAAAAB43biz0076UcfUp4GSpNrenGNRrVU3fe/JvdT7Ng0snpFy+BpX0h7bfW6ng0Zf+PTlqv6s197+1cv16Go4WjvvstX+xhuZMYKtFxtHlqud+5xtbiso8pyrZvM32/sZS4cELlG8N4h4KvJXcXKN4bxjAyUYrCxqKz15PmjXsVQlTdpL0fJ+hsm8W8RRjUjuyV18V3R3qscPD6JFN7g8Pol9gPpMlhHHD4pueG0jPjKVH/lDtquXQ7HWzWjCi8Q6kfBUN/xU047lr3TWp8yY3BSpPjxT0l8+jLizqv9XeG8WXgOan4V/LvLp0V3e2l0nqT8KXlHouPzMR+K9CR2y2rnmOJdWV404+WlT92F+f4nq/05FjJcB/Ukv7V/sYWXYLxJcfZWr/Y2NNLguCXI4X2YWqKjl8h9er7Llxco3hvEDBWZK7i5RvFuviVCLk9F8eyMqOTKy3hFrM8w8KPD25advxGu06bnJJK8pPh3bPcTiHUk5S1fwXRG0bK5G+E5LzS0Xuxf7ss6q1Wi94nG/T/JM7LbPWSild3vKXV/I6rk+WqnFcCO2cyZQim0bLFWMyZ6GMVFYR6ADU3AAAAAAAAABq219GUoNLiraG0mPisKpqzMoHzrmuUyg24rh7vT0IqnXcXdOzOzbR7Kayijm2dbPtNuKtLpopfJm+Eyr5HDT8wX0LOEzBT4aS6fujI3zWneL5pp+jTJLB5jvcJcH16/9kaynHlFBbxtfMST3xvljfG+cNSNqX98b5Y3xvjUal2olJWkrp8iKq5Q7+Vrd76r5khvjfN4ylHo6QnKHRXhqSpxUV+vV9S5vljfG+atZ8mjTbyy/vjfLG+N8xqY1L/iEHmON8SVl7K079y9mOM+4vzf7GPl+BdaaitNW+i6kqmvHvMn8ajznHn0M7Z/KfFnvSXki+C96XT0R1zZfI9JNENsvkN91KNorRHS8DhFCKVjtJnpaalXHBeo0lFWLgBzJAAAAAAAAAAAAAAABarUFJWZqW0Oy6mm4o3IpnBPUymDgefbN8XdbslpK3wfY1KvQlB7slZ/zij6HzzZ2NRNpcTme0GzNrqUeHJ816HRPJCv4yn5XZpmGx1uEtOvzM3xCOxuBlSdpacpcn/2U0MS48NV/NDnOvPlFHbRh9eSU3xvmPGrfQ93zjqRtC/vjfLG+N8ajQv743yxvjfGo0L++WcTit1cNXp8yiVWyuzAqVHJ3ZvCGWdK6svyIQcnZcW3wXVs37ZbZ+yUbXb4yfV9PREPsvkjbU5LzS9ldE+fq/8AHqdd2ayRQSbR3bwX/Fp1Wz7JPJcsVOK4EueRjY9ORPAAAAAAAAAAAAAAAAAAAAAPGrkRm2SRqp8CYABx/aHZjdunG8XyOf5llMqLuuMOvNdpfM+kMwyyNRcUc/2h2WcbtK66WOiZGuoVi+ZyKnUa+RkRq3M7N8hdNuUFw5x5r06oh0zLWSmtpcXhmZvjfMdVD3fNNTjoX98b5Y3ymUxqND2tVv6EhkWVeNPekvJF/wD0+np1MLA4N1ZqMfzfRc2dO2WyC+6krRWnzN+iw4tGzy+kTWy2RaSaN8oUlFWRj5fg1TilYzDm3kt0AAYMgAAAAAAAAAAAAAAAAAAAAAAAAxsXg4zVmjJABz7aHZbWUUc1zvZxpuUFaXOOil6dGfQ1agpKzNS2g2YUk3FG6kcrK4zWGcDlFp2as1yPDcs/2bu3w3ZrSXXtL5mp4jCTpu04td7cPyehuVFtMq38iyexi20krtuyXcqpUZSdoxcn0Sb/AMGy7PZA1JSmvNyWu73fcGKqnY8IlNlsgtZWvJ8ZPv0XZHWsjypU4rgRezGRqCTaNsjGxzky6hFRWEegA1NwAAAAAAAAAAAAAAAAAAAAAAAAAAAAAAUzpp6lQANazzZ2NRNpGjY7Z6pBuyZ11q5jVsvjLVGylgw0cjp5TVlwszatndmd1pyRt0MpguSMunRUdEHIJFOHoqKsi6AamQAAAAAAAAAAAAAAAAAAAAAAAAAAAAAAAAAAAAAAAAAAAAAAAAAAAAAAAAAAAAAAAAAD/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tLang="en-US"/>
          </a:p>
        </p:txBody>
      </p:sp>
      <p:pic>
        <p:nvPicPr>
          <p:cNvPr id="34822" name="Picture 6" descr="http://www.halifax.ca/wrms/images/checkmark.png"/>
          <p:cNvPicPr>
            <a:picLocks noChangeAspect="1" noChangeArrowheads="1"/>
          </p:cNvPicPr>
          <p:nvPr/>
        </p:nvPicPr>
        <p:blipFill>
          <a:blip r:embed="rId2" cstate="print"/>
          <a:srcRect/>
          <a:stretch>
            <a:fillRect/>
          </a:stretch>
        </p:blipFill>
        <p:spPr bwMode="auto">
          <a:xfrm>
            <a:off x="152400" y="1716087"/>
            <a:ext cx="1524000" cy="1331913"/>
          </a:xfrm>
          <a:prstGeom prst="rect">
            <a:avLst/>
          </a:prstGeom>
          <a:noFill/>
          <a:ln w="9525">
            <a:noFill/>
            <a:miter lim="800000"/>
            <a:headEnd/>
            <a:tailEnd/>
          </a:ln>
        </p:spPr>
      </p:pic>
      <p:pic>
        <p:nvPicPr>
          <p:cNvPr id="34823" name="Picture 6" descr="http://www.halifax.ca/wrms/images/checkmark.png"/>
          <p:cNvPicPr>
            <a:picLocks noChangeAspect="1" noChangeArrowheads="1"/>
          </p:cNvPicPr>
          <p:nvPr/>
        </p:nvPicPr>
        <p:blipFill>
          <a:blip r:embed="rId2" cstate="print"/>
          <a:srcRect/>
          <a:stretch>
            <a:fillRect/>
          </a:stretch>
        </p:blipFill>
        <p:spPr bwMode="auto">
          <a:xfrm>
            <a:off x="152400" y="3392487"/>
            <a:ext cx="1524000" cy="1331913"/>
          </a:xfrm>
          <a:prstGeom prst="rect">
            <a:avLst/>
          </a:prstGeom>
          <a:noFill/>
          <a:ln w="9525">
            <a:noFill/>
            <a:miter lim="800000"/>
            <a:headEnd/>
            <a:tailEnd/>
          </a:ln>
        </p:spPr>
      </p:pic>
      <p:pic>
        <p:nvPicPr>
          <p:cNvPr id="34824" name="Picture 8" descr="http://www.psdgraphics.com/file/red-cross-icon.jpg"/>
          <p:cNvPicPr>
            <a:picLocks noChangeAspect="1" noChangeArrowheads="1"/>
          </p:cNvPicPr>
          <p:nvPr/>
        </p:nvPicPr>
        <p:blipFill>
          <a:blip r:embed="rId3" cstate="print"/>
          <a:srcRect/>
          <a:stretch>
            <a:fillRect/>
          </a:stretch>
        </p:blipFill>
        <p:spPr bwMode="auto">
          <a:xfrm>
            <a:off x="152400" y="5105400"/>
            <a:ext cx="1447800" cy="115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14400" y="273050"/>
            <a:ext cx="7772400" cy="1403350"/>
          </a:xfrm>
        </p:spPr>
        <p:txBody>
          <a:bodyPr/>
          <a:lstStyle/>
          <a:p>
            <a:r>
              <a:rPr lang="en-US" altLang="en-US" smtClean="0"/>
              <a:t>Process</a:t>
            </a:r>
          </a:p>
        </p:txBody>
      </p:sp>
      <p:sp>
        <p:nvSpPr>
          <p:cNvPr id="30723" name="Content Placeholder 3"/>
          <p:cNvSpPr>
            <a:spLocks noGrp="1"/>
          </p:cNvSpPr>
          <p:nvPr>
            <p:ph sz="half" idx="2"/>
          </p:nvPr>
        </p:nvSpPr>
        <p:spPr>
          <a:xfrm>
            <a:off x="457200" y="1828800"/>
            <a:ext cx="8382000" cy="4454525"/>
          </a:xfrm>
        </p:spPr>
        <p:txBody>
          <a:bodyPr>
            <a:normAutofit/>
          </a:bodyPr>
          <a:lstStyle/>
          <a:p>
            <a:pPr eaLnBrk="1" hangingPunct="1"/>
            <a:r>
              <a:rPr lang="en-US" altLang="en-US" sz="2700" dirty="0" smtClean="0"/>
              <a:t>Start by finding literature on your topic (before you even start writing)</a:t>
            </a:r>
          </a:p>
          <a:p>
            <a:pPr eaLnBrk="1" hangingPunct="1"/>
            <a:r>
              <a:rPr lang="en-US" altLang="en-US" sz="2700" dirty="0" smtClean="0"/>
              <a:t>Decide on your position (I recommend already having 4+ acceptable sources before even starting to write)</a:t>
            </a:r>
          </a:p>
          <a:p>
            <a:pPr eaLnBrk="1" hangingPunct="1"/>
            <a:r>
              <a:rPr lang="en-US" altLang="en-US" sz="2700" dirty="0" smtClean="0"/>
              <a:t>Write your title last.</a:t>
            </a:r>
          </a:p>
          <a:p>
            <a:pPr eaLnBrk="1" hangingPunct="1"/>
            <a:r>
              <a:rPr lang="en-US" altLang="en-US" sz="2700" dirty="0" smtClean="0"/>
              <a:t>Content emphasis on analysis section – make sure you form a coherent argument!</a:t>
            </a:r>
          </a:p>
          <a:p>
            <a:pPr eaLnBrk="1" hangingPunct="1"/>
            <a:r>
              <a:rPr lang="en-US" altLang="en-US" sz="2700" dirty="0" smtClean="0"/>
              <a:t>Don’t worry about word count until editing.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700" dirty="0" smtClean="0"/>
              <a:t>CT papers must be </a:t>
            </a:r>
            <a:r>
              <a:rPr lang="en-US" sz="2700" i="1" u="sng" dirty="0" smtClean="0"/>
              <a:t>typed</a:t>
            </a:r>
            <a:r>
              <a:rPr lang="en-US" sz="2700" dirty="0" smtClean="0"/>
              <a:t>! Handwritten papers will not be accepted.</a:t>
            </a:r>
          </a:p>
          <a:p>
            <a:r>
              <a:rPr lang="en-US" sz="2700" dirty="0" smtClean="0"/>
              <a:t>CT papers must be printed </a:t>
            </a:r>
            <a:r>
              <a:rPr lang="en-US" sz="2700" i="1" u="sng" dirty="0" smtClean="0"/>
              <a:t>double-sided or on reused paper</a:t>
            </a:r>
            <a:r>
              <a:rPr lang="en-US" sz="2700" dirty="0" smtClean="0"/>
              <a:t>. </a:t>
            </a:r>
          </a:p>
          <a:p>
            <a:pPr lvl="1"/>
            <a:r>
              <a:rPr lang="en-US" sz="2700" dirty="0" smtClean="0"/>
              <a:t>You will get </a:t>
            </a:r>
            <a:r>
              <a:rPr lang="en-US" sz="2700" b="1" dirty="0" smtClean="0">
                <a:solidFill>
                  <a:srgbClr val="00B050"/>
                </a:solidFill>
              </a:rPr>
              <a:t>1 bonus point </a:t>
            </a:r>
            <a:r>
              <a:rPr lang="en-US" sz="2700" dirty="0" smtClean="0"/>
              <a:t>if your paper is printed double-sided or on reused paper, and you will </a:t>
            </a:r>
            <a:r>
              <a:rPr lang="en-US" sz="2700" dirty="0" smtClean="0">
                <a:solidFill>
                  <a:srgbClr val="FF0000"/>
                </a:solidFill>
              </a:rPr>
              <a:t>lose 2 points </a:t>
            </a:r>
            <a:r>
              <a:rPr lang="en-US" sz="2700" dirty="0" smtClean="0"/>
              <a:t>if it is not.</a:t>
            </a:r>
          </a:p>
          <a:p>
            <a:r>
              <a:rPr lang="en-US" sz="2700" dirty="0" smtClean="0"/>
              <a:t>CT papers </a:t>
            </a:r>
            <a:r>
              <a:rPr lang="en-US" sz="2700" u="sng" dirty="0" smtClean="0"/>
              <a:t>must</a:t>
            </a:r>
            <a:r>
              <a:rPr lang="en-US" sz="2700" dirty="0" smtClean="0"/>
              <a:t> have the </a:t>
            </a:r>
            <a:r>
              <a:rPr lang="en-US" sz="2700" u="sng" dirty="0" smtClean="0"/>
              <a:t>grading sheet attached</a:t>
            </a:r>
            <a:r>
              <a:rPr lang="en-US" sz="2700" dirty="0" smtClean="0"/>
              <a:t>. </a:t>
            </a:r>
            <a:endParaRPr lang="en-US" sz="2700" dirty="0"/>
          </a:p>
          <a:p>
            <a:pPr lvl="1"/>
            <a:r>
              <a:rPr lang="en-US" sz="2700" dirty="0" smtClean="0">
                <a:solidFill>
                  <a:srgbClr val="FF0000"/>
                </a:solidFill>
              </a:rPr>
              <a:t>Or you will lose 15 points</a:t>
            </a:r>
            <a:r>
              <a:rPr lang="en-US" sz="2700" dirty="0" smtClean="0"/>
              <a:t>.</a:t>
            </a:r>
          </a:p>
          <a:p>
            <a:pPr lvl="1"/>
            <a:r>
              <a:rPr lang="en-US" sz="2700" dirty="0" smtClean="0"/>
              <a:t>Grading sheet must be </a:t>
            </a:r>
            <a:r>
              <a:rPr lang="en-US" sz="2700" u="sng" dirty="0" smtClean="0"/>
              <a:t>initialed</a:t>
            </a:r>
            <a:r>
              <a:rPr lang="en-US" sz="2700" dirty="0" smtClean="0"/>
              <a:t>, or </a:t>
            </a:r>
            <a:r>
              <a:rPr lang="en-US" sz="2700" dirty="0" smtClean="0">
                <a:solidFill>
                  <a:srgbClr val="FF0000"/>
                </a:solidFill>
              </a:rPr>
              <a:t>you will lose 5 points</a:t>
            </a:r>
            <a:r>
              <a:rPr lang="en-US" sz="2700" dirty="0" smtClean="0"/>
              <a:t>.</a:t>
            </a:r>
            <a:endParaRPr lang="en-US" sz="2700" dirty="0"/>
          </a:p>
        </p:txBody>
      </p:sp>
      <p:sp>
        <p:nvSpPr>
          <p:cNvPr id="6" name="Title 5"/>
          <p:cNvSpPr>
            <a:spLocks noGrp="1"/>
          </p:cNvSpPr>
          <p:nvPr>
            <p:ph type="title"/>
          </p:nvPr>
        </p:nvSpPr>
        <p:spPr/>
        <p:txBody>
          <a:bodyPr/>
          <a:lstStyle/>
          <a:p>
            <a:r>
              <a:rPr lang="en-US" smtClean="0"/>
              <a:t>Other CT logistics</a:t>
            </a:r>
            <a:endParaRPr lang="en-US" dirty="0"/>
          </a:p>
        </p:txBody>
      </p:sp>
      <p:sp>
        <p:nvSpPr>
          <p:cNvPr id="7" name="Rectangle 6"/>
          <p:cNvSpPr/>
          <p:nvPr/>
        </p:nvSpPr>
        <p:spPr>
          <a:xfrm>
            <a:off x="609600" y="5943600"/>
            <a:ext cx="7696200" cy="461665"/>
          </a:xfrm>
          <a:prstGeom prst="rect">
            <a:avLst/>
          </a:prstGeom>
        </p:spPr>
        <p:txBody>
          <a:bodyPr wrap="square">
            <a:spAutoFit/>
          </a:bodyPr>
          <a:lstStyle/>
          <a:p>
            <a:r>
              <a:rPr lang="en-US" altLang="en-US" sz="2400" dirty="0" smtClean="0"/>
              <a:t>*Bring a final copy to Week 3 recitation (with grading sheet!)</a:t>
            </a:r>
          </a:p>
        </p:txBody>
      </p:sp>
    </p:spTree>
    <p:extLst>
      <p:ext uri="{BB962C8B-B14F-4D97-AF65-F5344CB8AC3E}">
        <p14:creationId xmlns:p14="http://schemas.microsoft.com/office/powerpoint/2010/main" val="36433260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CT grading</a:t>
            </a:r>
            <a:endParaRPr lang="en-US" dirty="0"/>
          </a:p>
        </p:txBody>
      </p:sp>
      <p:pic>
        <p:nvPicPr>
          <p:cNvPr id="8" name="Content Placeholder 7" descr="Screen shot 2014-01-06 at 11.41.42 AM.png"/>
          <p:cNvPicPr>
            <a:picLocks noGrp="1" noChangeAspect="1"/>
          </p:cNvPicPr>
          <p:nvPr>
            <p:ph idx="1"/>
          </p:nvPr>
        </p:nvPicPr>
        <p:blipFill>
          <a:blip r:embed="rId2" cstate="print">
            <a:extLst>
              <a:ext uri="{28A0092B-C50C-407E-A947-70E740481C1C}">
                <a14:useLocalDpi xmlns:a14="http://schemas.microsoft.com/office/drawing/2010/main" val="0"/>
              </a:ext>
            </a:extLst>
          </a:blip>
          <a:srcRect l="-6937" r="-6937"/>
          <a:stretch>
            <a:fillRect/>
          </a:stretch>
        </p:blipFill>
        <p:spPr>
          <a:xfrm>
            <a:off x="533400" y="1676400"/>
            <a:ext cx="7987830" cy="4186974"/>
          </a:xfrm>
        </p:spPr>
      </p:pic>
      <p:sp>
        <p:nvSpPr>
          <p:cNvPr id="9" name="TextBox 8"/>
          <p:cNvSpPr txBox="1"/>
          <p:nvPr/>
        </p:nvSpPr>
        <p:spPr>
          <a:xfrm>
            <a:off x="4800600" y="6019800"/>
            <a:ext cx="4038600" cy="646331"/>
          </a:xfrm>
          <a:prstGeom prst="rect">
            <a:avLst/>
          </a:prstGeom>
          <a:noFill/>
        </p:spPr>
        <p:txBody>
          <a:bodyPr wrap="square" rtlCol="0">
            <a:spAutoFit/>
          </a:bodyPr>
          <a:lstStyle/>
          <a:p>
            <a:r>
              <a:rPr lang="en-US" b="1" dirty="0" smtClean="0">
                <a:solidFill>
                  <a:srgbClr val="FF0000"/>
                </a:solidFill>
              </a:rPr>
              <a:t>*CT 2 AND 3 have different grade sheets. See GEO 300 website.</a:t>
            </a:r>
            <a:endParaRPr lang="en-US" b="1" dirty="0">
              <a:solidFill>
                <a:srgbClr val="FF0000"/>
              </a:solidFill>
            </a:endParaRPr>
          </a:p>
        </p:txBody>
      </p:sp>
    </p:spTree>
    <p:extLst>
      <p:ext uri="{BB962C8B-B14F-4D97-AF65-F5344CB8AC3E}">
        <p14:creationId xmlns:p14="http://schemas.microsoft.com/office/powerpoint/2010/main" val="37696872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0" y="0"/>
            <a:ext cx="7772400" cy="914400"/>
          </a:xfrm>
        </p:spPr>
        <p:txBody>
          <a:bodyPr/>
          <a:lstStyle/>
          <a:p>
            <a:pPr eaLnBrk="1" hangingPunct="1"/>
            <a:r>
              <a:rPr lang="en-US" altLang="en-US" smtClean="0"/>
              <a:t>The Contract</a:t>
            </a:r>
          </a:p>
        </p:txBody>
      </p:sp>
      <p:sp>
        <p:nvSpPr>
          <p:cNvPr id="37891" name="Content Placeholder 2"/>
          <p:cNvSpPr>
            <a:spLocks noGrp="1"/>
          </p:cNvSpPr>
          <p:nvPr>
            <p:ph sz="quarter" idx="1"/>
          </p:nvPr>
        </p:nvSpPr>
        <p:spPr>
          <a:xfrm>
            <a:off x="228600" y="1524000"/>
            <a:ext cx="4724400" cy="4876800"/>
          </a:xfrm>
        </p:spPr>
        <p:txBody>
          <a:bodyPr>
            <a:normAutofit fontScale="92500" lnSpcReduction="10000"/>
          </a:bodyPr>
          <a:lstStyle/>
          <a:p>
            <a:pPr eaLnBrk="1" hangingPunct="1">
              <a:spcBef>
                <a:spcPct val="0"/>
              </a:spcBef>
              <a:buFont typeface="Wingdings 2" pitchFamily="18" charset="2"/>
              <a:buNone/>
            </a:pPr>
            <a:r>
              <a:rPr lang="en-US" altLang="en-US" sz="1400" b="1" dirty="0" smtClean="0">
                <a:latin typeface="Arial Narrow" pitchFamily="34" charset="0"/>
              </a:rPr>
              <a:t>I understand that I will receive an undisputable zero score on my CT paper:</a:t>
            </a:r>
            <a:endParaRPr lang="en-US" altLang="en-US" sz="1400" dirty="0" smtClean="0">
              <a:latin typeface="Arial Narrow" pitchFamily="34" charset="0"/>
            </a:endParaRPr>
          </a:p>
          <a:p>
            <a:pPr eaLnBrk="1" hangingPunct="1">
              <a:spcBef>
                <a:spcPct val="0"/>
              </a:spcBef>
            </a:pPr>
            <a:r>
              <a:rPr lang="en-US" altLang="en-US" sz="1400" dirty="0" smtClean="0">
                <a:latin typeface="Arial Narrow" pitchFamily="34" charset="0"/>
              </a:rPr>
              <a:t>If I have more than 550 total words in my paper</a:t>
            </a:r>
          </a:p>
          <a:p>
            <a:pPr eaLnBrk="1" hangingPunct="1">
              <a:spcBef>
                <a:spcPct val="0"/>
              </a:spcBef>
            </a:pPr>
            <a:r>
              <a:rPr lang="en-US" altLang="en-US" sz="1400" dirty="0" smtClean="0">
                <a:latin typeface="Arial Narrow" pitchFamily="34" charset="0"/>
              </a:rPr>
              <a:t>If my analysis section is less than 400 or greater than 450 words </a:t>
            </a:r>
          </a:p>
          <a:p>
            <a:pPr eaLnBrk="1" hangingPunct="1">
              <a:spcBef>
                <a:spcPct val="0"/>
              </a:spcBef>
            </a:pPr>
            <a:r>
              <a:rPr lang="en-US" altLang="en-US" sz="1400" dirty="0" smtClean="0">
                <a:latin typeface="Arial Narrow" pitchFamily="34" charset="0"/>
              </a:rPr>
              <a:t>If my other combined sections (besides analysis) have word counts less than 100 or greater than 150</a:t>
            </a:r>
          </a:p>
          <a:p>
            <a:pPr eaLnBrk="1" hangingPunct="1">
              <a:spcBef>
                <a:spcPct val="0"/>
              </a:spcBef>
            </a:pPr>
            <a:r>
              <a:rPr lang="en-US" altLang="en-US" sz="1400" dirty="0" smtClean="0">
                <a:latin typeface="Arial Narrow" pitchFamily="34" charset="0"/>
              </a:rPr>
              <a:t>If I do not reference at least four peer-reviewed sources  (journal articles or books) published between 2000 and 2015</a:t>
            </a:r>
          </a:p>
          <a:p>
            <a:pPr eaLnBrk="1" hangingPunct="1">
              <a:spcBef>
                <a:spcPct val="0"/>
              </a:spcBef>
            </a:pPr>
            <a:r>
              <a:rPr lang="en-US" altLang="en-US" sz="1400" dirty="0" smtClean="0">
                <a:latin typeface="Arial Narrow" pitchFamily="34" charset="0"/>
              </a:rPr>
              <a:t>If I don’t cite all my sources correctly in the body of my paper, or if I plagiarize</a:t>
            </a:r>
          </a:p>
          <a:p>
            <a:pPr eaLnBrk="1" hangingPunct="1">
              <a:spcBef>
                <a:spcPct val="0"/>
              </a:spcBef>
            </a:pPr>
            <a:r>
              <a:rPr lang="en-US" altLang="en-US" sz="1400" dirty="0" smtClean="0">
                <a:latin typeface="Arial Narrow" pitchFamily="34" charset="0"/>
              </a:rPr>
              <a:t>If I do not follow the format of the paper (with all the appropriate sections and subheadings)</a:t>
            </a:r>
          </a:p>
          <a:p>
            <a:pPr eaLnBrk="1" hangingPunct="1">
              <a:spcBef>
                <a:spcPct val="0"/>
              </a:spcBef>
            </a:pPr>
            <a:endParaRPr lang="en-US" altLang="en-US" sz="1400" dirty="0" smtClean="0">
              <a:latin typeface="Arial Narrow" pitchFamily="34" charset="0"/>
            </a:endParaRPr>
          </a:p>
          <a:p>
            <a:pPr eaLnBrk="1" hangingPunct="1">
              <a:spcBef>
                <a:spcPct val="0"/>
              </a:spcBef>
              <a:buFont typeface="Wingdings 2" pitchFamily="18" charset="2"/>
              <a:buNone/>
            </a:pPr>
            <a:r>
              <a:rPr lang="en-US" altLang="en-US" sz="1400" b="1" dirty="0" smtClean="0">
                <a:latin typeface="Arial Narrow" pitchFamily="34" charset="0"/>
              </a:rPr>
              <a:t>Furthermore, I understand that:</a:t>
            </a:r>
            <a:endParaRPr lang="en-US" altLang="en-US" sz="1400" dirty="0" smtClean="0">
              <a:latin typeface="Arial Narrow" pitchFamily="34" charset="0"/>
            </a:endParaRPr>
          </a:p>
          <a:p>
            <a:pPr eaLnBrk="1" hangingPunct="1">
              <a:spcBef>
                <a:spcPct val="0"/>
              </a:spcBef>
            </a:pPr>
            <a:r>
              <a:rPr lang="en-US" altLang="en-US" sz="1400" dirty="0" smtClean="0">
                <a:latin typeface="Arial Narrow" pitchFamily="34" charset="0"/>
              </a:rPr>
              <a:t>Newspapers, magazines, and websites are not peer-reviewed sources.</a:t>
            </a:r>
          </a:p>
          <a:p>
            <a:pPr eaLnBrk="1" hangingPunct="1">
              <a:spcBef>
                <a:spcPct val="0"/>
              </a:spcBef>
            </a:pPr>
            <a:r>
              <a:rPr lang="en-US" altLang="en-US" sz="1400" dirty="0" smtClean="0">
                <a:latin typeface="Arial Narrow" pitchFamily="34" charset="0"/>
              </a:rPr>
              <a:t>Not every source on </a:t>
            </a:r>
            <a:r>
              <a:rPr lang="en-US" altLang="en-US" sz="1400" dirty="0" err="1" smtClean="0">
                <a:latin typeface="Arial Narrow" pitchFamily="34" charset="0"/>
              </a:rPr>
              <a:t>EBSCO</a:t>
            </a:r>
            <a:r>
              <a:rPr lang="en-US" altLang="en-US" sz="1400" dirty="0" smtClean="0">
                <a:latin typeface="Arial Narrow" pitchFamily="34" charset="0"/>
              </a:rPr>
              <a:t> or OSU libraries is peer-reviewed, and I must take precautions to narrow the search to PR-only sources.</a:t>
            </a:r>
          </a:p>
          <a:p>
            <a:pPr eaLnBrk="1" hangingPunct="1">
              <a:spcBef>
                <a:spcPct val="0"/>
              </a:spcBef>
            </a:pPr>
            <a:r>
              <a:rPr lang="en-US" altLang="en-US" sz="1400" dirty="0" smtClean="0">
                <a:latin typeface="Arial Narrow" pitchFamily="34" charset="0"/>
              </a:rPr>
              <a:t>The “ways to get a zero” (word count limits, PR source requirements) are completely rigid and inflexible.</a:t>
            </a:r>
          </a:p>
          <a:p>
            <a:pPr lvl="1" eaLnBrk="1" hangingPunct="1">
              <a:spcBef>
                <a:spcPct val="0"/>
              </a:spcBef>
            </a:pPr>
            <a:r>
              <a:rPr lang="en-US" altLang="en-US" sz="1400" dirty="0" smtClean="0">
                <a:latin typeface="Arial Narrow" pitchFamily="34" charset="0"/>
              </a:rPr>
              <a:t>E.g. If I cite 1 of 4 sources from 1999, I have failed to meet the PR source requirement, and I will get a zero on my paper.</a:t>
            </a:r>
          </a:p>
          <a:p>
            <a:pPr eaLnBrk="1" hangingPunct="1">
              <a:spcBef>
                <a:spcPct val="0"/>
              </a:spcBef>
            </a:pPr>
            <a:r>
              <a:rPr lang="en-US" altLang="en-US" sz="1400" dirty="0" smtClean="0">
                <a:latin typeface="Arial Narrow" pitchFamily="34" charset="0"/>
              </a:rPr>
              <a:t>Not realizing that I didn’t meet the requirements (a bad source I thought was good, a miscalculated word count, etc.) does not exempt me from the zero score.</a:t>
            </a:r>
          </a:p>
        </p:txBody>
      </p:sp>
      <p:sp>
        <p:nvSpPr>
          <p:cNvPr id="37892" name="Content Placeholder 3"/>
          <p:cNvSpPr>
            <a:spLocks noGrp="1"/>
          </p:cNvSpPr>
          <p:nvPr>
            <p:ph sz="quarter" idx="2"/>
          </p:nvPr>
        </p:nvSpPr>
        <p:spPr>
          <a:xfrm>
            <a:off x="4953000" y="1752600"/>
            <a:ext cx="4057650" cy="5105400"/>
          </a:xfrm>
        </p:spPr>
        <p:txBody>
          <a:bodyPr>
            <a:normAutofit fontScale="92500" lnSpcReduction="10000"/>
          </a:bodyPr>
          <a:lstStyle/>
          <a:p>
            <a:pPr eaLnBrk="1" hangingPunct="1">
              <a:spcBef>
                <a:spcPct val="0"/>
              </a:spcBef>
            </a:pPr>
            <a:r>
              <a:rPr lang="en-US" altLang="en-US" sz="1400" dirty="0" smtClean="0">
                <a:latin typeface="Arial Narrow" pitchFamily="34" charset="0"/>
              </a:rPr>
              <a:t>Signing up for this class means that I am beholden to the course/assignment rules, and staying in the class implies that the rules apply to me.  I can drop the class if I do not like the rules, but the rules will not be changed for me.</a:t>
            </a:r>
          </a:p>
          <a:p>
            <a:pPr eaLnBrk="1" hangingPunct="1">
              <a:spcBef>
                <a:spcPct val="0"/>
              </a:spcBef>
            </a:pPr>
            <a:r>
              <a:rPr lang="en-US" altLang="en-US" sz="1400" dirty="0" smtClean="0">
                <a:latin typeface="Arial Narrow" pitchFamily="34" charset="0"/>
              </a:rPr>
              <a:t>My TA wants to help me succeed, and she can provide lots of helpful feedback BEFORE I turn in my paper.</a:t>
            </a:r>
          </a:p>
          <a:p>
            <a:pPr eaLnBrk="1" hangingPunct="1">
              <a:spcBef>
                <a:spcPct val="0"/>
              </a:spcBef>
            </a:pPr>
            <a:r>
              <a:rPr lang="en-US" altLang="en-US" sz="1400" dirty="0" smtClean="0">
                <a:latin typeface="Arial Narrow" pitchFamily="34" charset="0"/>
              </a:rPr>
              <a:t>My sad story (“but I won’t be able to graduate!” “but I will lose my scholarship!” ) will make my TA very sad, but she will not be able to [she is not allowed to] change my score out of pity. </a:t>
            </a:r>
          </a:p>
          <a:p>
            <a:pPr eaLnBrk="1" hangingPunct="1">
              <a:spcBef>
                <a:spcPct val="0"/>
              </a:spcBef>
              <a:buFont typeface="Wingdings 2" pitchFamily="18" charset="2"/>
              <a:buNone/>
            </a:pPr>
            <a:endParaRPr lang="en-US" altLang="en-US" sz="1400" b="1" dirty="0" smtClean="0">
              <a:latin typeface="Arial Narrow" pitchFamily="34" charset="0"/>
            </a:endParaRPr>
          </a:p>
          <a:p>
            <a:pPr eaLnBrk="1" hangingPunct="1">
              <a:spcBef>
                <a:spcPct val="0"/>
              </a:spcBef>
              <a:buFont typeface="Wingdings 2" pitchFamily="18" charset="2"/>
              <a:buNone/>
            </a:pPr>
            <a:r>
              <a:rPr lang="en-US" altLang="en-US" sz="1400" b="1" dirty="0" smtClean="0">
                <a:latin typeface="Arial Narrow" pitchFamily="34" charset="0"/>
              </a:rPr>
              <a:t>Thus, I verify that:</a:t>
            </a:r>
            <a:endParaRPr lang="en-US" altLang="en-US" sz="1400" dirty="0" smtClean="0">
              <a:latin typeface="Arial Narrow" pitchFamily="34" charset="0"/>
            </a:endParaRPr>
          </a:p>
          <a:p>
            <a:pPr eaLnBrk="1" hangingPunct="1">
              <a:spcBef>
                <a:spcPct val="0"/>
              </a:spcBef>
            </a:pPr>
            <a:r>
              <a:rPr lang="en-US" altLang="en-US" sz="1400" dirty="0" smtClean="0">
                <a:latin typeface="Arial Narrow" pitchFamily="34" charset="0"/>
              </a:rPr>
              <a:t>I, and I alone (not my TA or anyone else), am responsible for my score on CT papers.</a:t>
            </a:r>
          </a:p>
          <a:p>
            <a:pPr eaLnBrk="1" hangingPunct="1">
              <a:spcBef>
                <a:spcPct val="0"/>
              </a:spcBef>
            </a:pPr>
            <a:r>
              <a:rPr lang="en-US" altLang="en-US" sz="1400" dirty="0" smtClean="0">
                <a:latin typeface="Arial Narrow" pitchFamily="34" charset="0"/>
              </a:rPr>
              <a:t>I will do everything in my power to avoid a zero and submit papers that meet all requirements.</a:t>
            </a:r>
          </a:p>
          <a:p>
            <a:pPr eaLnBrk="1" hangingPunct="1">
              <a:spcBef>
                <a:spcPct val="0"/>
              </a:spcBef>
            </a:pPr>
            <a:r>
              <a:rPr lang="en-US" altLang="en-US" sz="1400" dirty="0" smtClean="0">
                <a:latin typeface="Arial Narrow" pitchFamily="34" charset="0"/>
              </a:rPr>
              <a:t>I will get help before the paper is due rather than after.</a:t>
            </a:r>
          </a:p>
          <a:p>
            <a:pPr eaLnBrk="1" hangingPunct="1">
              <a:spcBef>
                <a:spcPct val="0"/>
              </a:spcBef>
            </a:pPr>
            <a:r>
              <a:rPr lang="en-US" altLang="en-US" sz="1400" dirty="0" smtClean="0">
                <a:latin typeface="Arial Narrow" pitchFamily="34" charset="0"/>
              </a:rPr>
              <a:t>I won’t beg for a score if I get a zero, but instead will learn from my mistakes and do better next time.</a:t>
            </a:r>
          </a:p>
          <a:p>
            <a:pPr eaLnBrk="1" hangingPunct="1">
              <a:spcBef>
                <a:spcPct val="0"/>
              </a:spcBef>
            </a:pPr>
            <a:r>
              <a:rPr lang="en-US" altLang="en-US" sz="1400" dirty="0" smtClean="0">
                <a:latin typeface="Arial Narrow" pitchFamily="34" charset="0"/>
              </a:rPr>
              <a:t>I won’t harass Steve/my TA about these rules, because I have full knowledge of them ahead of time, and I am voluntarily remaining in the class anyways.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2743200"/>
            <a:ext cx="7162800" cy="2133600"/>
          </a:xfrm>
        </p:spPr>
        <p:txBody>
          <a:bodyPr>
            <a:normAutofit fontScale="92500" lnSpcReduction="20000"/>
          </a:bodyPr>
          <a:lstStyle/>
          <a:p>
            <a:r>
              <a:rPr lang="en-US" dirty="0" smtClean="0"/>
              <a:t>Seek it BEFORE the paper is due.</a:t>
            </a:r>
          </a:p>
          <a:p>
            <a:r>
              <a:rPr lang="en-US" dirty="0" smtClean="0"/>
              <a:t>Don’t try to fix what’s already been graded.</a:t>
            </a:r>
          </a:p>
          <a:p>
            <a:endParaRPr lang="en-US" dirty="0" smtClean="0"/>
          </a:p>
          <a:p>
            <a:r>
              <a:rPr lang="en-US" dirty="0" smtClean="0"/>
              <a:t>If anything is unclear, don’t hesitate to contact your TA. It’s what we’re here to do! </a:t>
            </a:r>
            <a:endParaRPr lang="en-US" dirty="0"/>
          </a:p>
        </p:txBody>
      </p:sp>
      <p:sp>
        <p:nvSpPr>
          <p:cNvPr id="5" name="Title 4"/>
          <p:cNvSpPr>
            <a:spLocks noGrp="1"/>
          </p:cNvSpPr>
          <p:nvPr>
            <p:ph type="title"/>
          </p:nvPr>
        </p:nvSpPr>
        <p:spPr/>
        <p:txBody>
          <a:bodyPr/>
          <a:lstStyle/>
          <a:p>
            <a:r>
              <a:rPr lang="en-US" dirty="0" smtClean="0"/>
              <a:t>If you need help...	</a:t>
            </a:r>
            <a:endParaRPr lang="en-US" dirty="0"/>
          </a:p>
        </p:txBody>
      </p:sp>
      <p:sp>
        <p:nvSpPr>
          <p:cNvPr id="4" name="TextBox 3"/>
          <p:cNvSpPr txBox="1"/>
          <p:nvPr/>
        </p:nvSpPr>
        <p:spPr>
          <a:xfrm>
            <a:off x="1219200" y="5105400"/>
            <a:ext cx="6400800" cy="1200329"/>
          </a:xfrm>
          <a:prstGeom prst="rect">
            <a:avLst/>
          </a:prstGeom>
          <a:noFill/>
        </p:spPr>
        <p:txBody>
          <a:bodyPr wrap="square" rtlCol="0">
            <a:spAutoFit/>
          </a:bodyPr>
          <a:lstStyle/>
          <a:p>
            <a:pPr algn="ctr"/>
            <a:r>
              <a:rPr lang="en-US" sz="7200" dirty="0" smtClean="0"/>
              <a:t>Questions?</a:t>
            </a:r>
            <a:endParaRPr lang="en-US" sz="7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attend recitation?</a:t>
            </a:r>
            <a:endParaRPr lang="en-US" dirty="0"/>
          </a:p>
        </p:txBody>
      </p:sp>
      <p:sp>
        <p:nvSpPr>
          <p:cNvPr id="4" name="Content Placeholder 3"/>
          <p:cNvSpPr>
            <a:spLocks noGrp="1"/>
          </p:cNvSpPr>
          <p:nvPr>
            <p:ph sz="quarter" idx="1"/>
          </p:nvPr>
        </p:nvSpPr>
        <p:spPr>
          <a:xfrm>
            <a:off x="612648" y="5867400"/>
            <a:ext cx="8153400" cy="762000"/>
          </a:xfrm>
        </p:spPr>
        <p:txBody>
          <a:bodyPr>
            <a:normAutofit/>
          </a:bodyPr>
          <a:lstStyle/>
          <a:p>
            <a:r>
              <a:rPr lang="en-US" sz="2700" dirty="0" smtClean="0"/>
              <a:t>And go to lecture! Quiz points add up, too.</a:t>
            </a:r>
            <a:endParaRPr lang="en-US" sz="2700" dirty="0"/>
          </a:p>
        </p:txBody>
      </p:sp>
      <p:pic>
        <p:nvPicPr>
          <p:cNvPr id="1026" name="Picture 2"/>
          <p:cNvPicPr>
            <a:picLocks noChangeAspect="1" noChangeArrowheads="1"/>
          </p:cNvPicPr>
          <p:nvPr/>
        </p:nvPicPr>
        <p:blipFill>
          <a:blip r:embed="rId2" cstate="print"/>
          <a:srcRect/>
          <a:stretch>
            <a:fillRect/>
          </a:stretch>
        </p:blipFill>
        <p:spPr bwMode="auto">
          <a:xfrm>
            <a:off x="609600" y="1828800"/>
            <a:ext cx="8016522" cy="3962400"/>
          </a:xfrm>
          <a:prstGeom prst="rect">
            <a:avLst/>
          </a:prstGeom>
          <a:noFill/>
          <a:ln w="9525">
            <a:noFill/>
            <a:miter lim="800000"/>
            <a:headEnd/>
            <a:tailEnd/>
          </a:ln>
        </p:spPr>
      </p:pic>
      <p:sp>
        <p:nvSpPr>
          <p:cNvPr id="6" name="Rectangle 5"/>
          <p:cNvSpPr/>
          <p:nvPr/>
        </p:nvSpPr>
        <p:spPr>
          <a:xfrm>
            <a:off x="381000" y="2819400"/>
            <a:ext cx="6096000" cy="18288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705600" y="3276600"/>
            <a:ext cx="1905000" cy="646331"/>
          </a:xfrm>
          <a:prstGeom prst="rect">
            <a:avLst/>
          </a:prstGeom>
          <a:noFill/>
        </p:spPr>
        <p:txBody>
          <a:bodyPr wrap="square" rtlCol="0">
            <a:spAutoFit/>
          </a:bodyPr>
          <a:lstStyle/>
          <a:p>
            <a:r>
              <a:rPr lang="en-US" b="1" dirty="0" smtClean="0">
                <a:solidFill>
                  <a:srgbClr val="FF0000"/>
                </a:solidFill>
                <a:effectLst>
                  <a:outerShdw blurRad="38100" dist="38100" dir="2700000" algn="tl">
                    <a:srgbClr val="000000">
                      <a:alpha val="43137"/>
                    </a:srgbClr>
                  </a:outerShdw>
                </a:effectLst>
              </a:rPr>
              <a:t>All of this is done in recitation!</a:t>
            </a:r>
            <a:endParaRPr lang="en-US" b="1" dirty="0">
              <a:solidFill>
                <a:srgbClr val="FF0000"/>
              </a:solidFill>
              <a:effectLst>
                <a:outerShdw blurRad="38100" dist="38100" dir="2700000" algn="tl">
                  <a:srgbClr val="000000">
                    <a:alpha val="43137"/>
                  </a:srgbClr>
                </a:outerShdw>
              </a:effectLst>
            </a:endParaRPr>
          </a:p>
        </p:txBody>
      </p:sp>
      <p:cxnSp>
        <p:nvCxnSpPr>
          <p:cNvPr id="9" name="Straight Arrow Connector 8"/>
          <p:cNvCxnSpPr/>
          <p:nvPr/>
        </p:nvCxnSpPr>
        <p:spPr>
          <a:xfrm flipV="1">
            <a:off x="6477000" y="3886200"/>
            <a:ext cx="609600" cy="7620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Expectations</a:t>
            </a:r>
            <a:endParaRPr lang="en-US" dirty="0"/>
          </a:p>
        </p:txBody>
      </p:sp>
      <p:sp>
        <p:nvSpPr>
          <p:cNvPr id="3" name="Content Placeholder 2"/>
          <p:cNvSpPr>
            <a:spLocks noGrp="1"/>
          </p:cNvSpPr>
          <p:nvPr>
            <p:ph sz="quarter" idx="1"/>
          </p:nvPr>
        </p:nvSpPr>
        <p:spPr/>
        <p:txBody>
          <a:bodyPr/>
          <a:lstStyle/>
          <a:p>
            <a:r>
              <a:rPr lang="en-US" sz="2600" dirty="0" smtClean="0"/>
              <a:t>Check the syllabus or </a:t>
            </a:r>
            <a:r>
              <a:rPr lang="en-US" sz="2600" dirty="0" smtClean="0">
                <a:solidFill>
                  <a:srgbClr val="FF0000"/>
                </a:solidFill>
              </a:rPr>
              <a:t>GEO 300 website </a:t>
            </a:r>
            <a:r>
              <a:rPr lang="en-US" sz="2600" dirty="0" smtClean="0"/>
              <a:t>for assignments that will be due in recitation</a:t>
            </a:r>
          </a:p>
          <a:p>
            <a:endParaRPr lang="en-US" sz="2600" dirty="0" smtClean="0"/>
          </a:p>
          <a:p>
            <a:r>
              <a:rPr lang="en-US" sz="2600" dirty="0" smtClean="0"/>
              <a:t>Participation (actively involved, no texting or rude chatter, etc.)</a:t>
            </a:r>
          </a:p>
          <a:p>
            <a:endParaRPr lang="en-US" sz="2600" dirty="0" smtClean="0"/>
          </a:p>
          <a:p>
            <a:r>
              <a:rPr lang="en-US" sz="2600" dirty="0" smtClean="0"/>
              <a:t>Email etiquette:</a:t>
            </a:r>
          </a:p>
          <a:p>
            <a:pPr lvl="1"/>
            <a:r>
              <a:rPr lang="en-US" dirty="0" smtClean="0"/>
              <a:t>Include the </a:t>
            </a:r>
            <a:r>
              <a:rPr lang="en-US" dirty="0" smtClean="0">
                <a:solidFill>
                  <a:srgbClr val="FF0000"/>
                </a:solidFill>
              </a:rPr>
              <a:t>TA name </a:t>
            </a:r>
            <a:r>
              <a:rPr lang="en-US" dirty="0" smtClean="0"/>
              <a:t>and </a:t>
            </a:r>
            <a:r>
              <a:rPr lang="en-US" dirty="0" smtClean="0">
                <a:solidFill>
                  <a:srgbClr val="FF0000"/>
                </a:solidFill>
              </a:rPr>
              <a:t>recitation day and time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308848" cy="4572000"/>
          </a:xfrm>
        </p:spPr>
        <p:txBody>
          <a:bodyPr>
            <a:normAutofit fontScale="85000" lnSpcReduction="20000"/>
          </a:bodyPr>
          <a:lstStyle/>
          <a:p>
            <a:r>
              <a:rPr lang="en-US" dirty="0" smtClean="0"/>
              <a:t>Week 1</a:t>
            </a:r>
          </a:p>
          <a:p>
            <a:pPr lvl="1"/>
            <a:r>
              <a:rPr lang="en-US" dirty="0" smtClean="0"/>
              <a:t>Introduction and Critical Thinking papers</a:t>
            </a:r>
          </a:p>
          <a:p>
            <a:r>
              <a:rPr lang="en-US" dirty="0" smtClean="0"/>
              <a:t>Week 3</a:t>
            </a:r>
          </a:p>
          <a:p>
            <a:pPr lvl="1"/>
            <a:r>
              <a:rPr lang="en-US" dirty="0" smtClean="0"/>
              <a:t>Critical Thinking paper workshop</a:t>
            </a:r>
          </a:p>
          <a:p>
            <a:pPr lvl="1"/>
            <a:r>
              <a:rPr lang="en-US" dirty="0" smtClean="0"/>
              <a:t>Bring final draft of CT #1 for peer review (you need to have a draft for review or you won’t get recitation points)</a:t>
            </a:r>
          </a:p>
          <a:p>
            <a:r>
              <a:rPr lang="en-US" dirty="0" smtClean="0"/>
              <a:t>Weeks 7, 8, 9, and 10</a:t>
            </a:r>
          </a:p>
          <a:p>
            <a:pPr lvl="1"/>
            <a:r>
              <a:rPr lang="en-US" dirty="0" smtClean="0"/>
              <a:t>Group project workdays and presentations</a:t>
            </a:r>
          </a:p>
          <a:p>
            <a:r>
              <a:rPr lang="en-US" dirty="0" smtClean="0"/>
              <a:t>All other weeks will be lectures.</a:t>
            </a:r>
          </a:p>
          <a:p>
            <a:r>
              <a:rPr lang="en-US" dirty="0" smtClean="0"/>
              <a:t>Remember – your recitation attendance counts towards your overall grade.</a:t>
            </a:r>
          </a:p>
          <a:p>
            <a:pPr lvl="1"/>
            <a:r>
              <a:rPr lang="en-US" dirty="0" smtClean="0"/>
              <a:t>Please let me know in advance (by email) if you will be unable to attend and a make-up assignment will be given to you.</a:t>
            </a:r>
            <a:endParaRPr lang="en-US" dirty="0"/>
          </a:p>
        </p:txBody>
      </p:sp>
      <p:sp>
        <p:nvSpPr>
          <p:cNvPr id="6" name="Title 5"/>
          <p:cNvSpPr>
            <a:spLocks noGrp="1"/>
          </p:cNvSpPr>
          <p:nvPr>
            <p:ph type="title"/>
          </p:nvPr>
        </p:nvSpPr>
        <p:spPr/>
        <p:txBody>
          <a:bodyPr/>
          <a:lstStyle/>
          <a:p>
            <a:r>
              <a:rPr lang="en-US" dirty="0" smtClean="0"/>
              <a:t>Recitation Schedule</a:t>
            </a:r>
            <a:endParaRPr lang="en-US" dirty="0"/>
          </a:p>
        </p:txBody>
      </p:sp>
    </p:spTree>
    <p:extLst>
      <p:ext uri="{BB962C8B-B14F-4D97-AF65-F5344CB8AC3E}">
        <p14:creationId xmlns:p14="http://schemas.microsoft.com/office/powerpoint/2010/main" val="595127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Makeup Work/Absences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MAKEUP </a:t>
            </a:r>
            <a:r>
              <a:rPr lang="en-US" b="1" dirty="0"/>
              <a:t>WORK/EXTRA CREDIT </a:t>
            </a:r>
            <a:r>
              <a:rPr lang="en-US" dirty="0" smtClean="0"/>
              <a:t>intended </a:t>
            </a:r>
            <a:r>
              <a:rPr lang="en-US" dirty="0"/>
              <a:t>for those who miss a class or assignment, but </a:t>
            </a:r>
            <a:r>
              <a:rPr lang="en-US" dirty="0" smtClean="0"/>
              <a:t>open </a:t>
            </a:r>
            <a:r>
              <a:rPr lang="en-US" dirty="0"/>
              <a:t>to anyone. </a:t>
            </a:r>
            <a:r>
              <a:rPr lang="en-US" dirty="0" smtClean="0"/>
              <a:t>Look at the </a:t>
            </a:r>
            <a:r>
              <a:rPr lang="en-US" dirty="0"/>
              <a:t>"Extra Credit Opportunities" </a:t>
            </a:r>
            <a:r>
              <a:rPr lang="en-US" dirty="0" smtClean="0"/>
              <a:t>link.</a:t>
            </a:r>
            <a:r>
              <a:rPr lang="en-US" dirty="0"/>
              <a:t> </a:t>
            </a:r>
          </a:p>
          <a:p>
            <a:pPr lvl="1"/>
            <a:r>
              <a:rPr lang="en-US" dirty="0" smtClean="0"/>
              <a:t>Up to </a:t>
            </a:r>
            <a:r>
              <a:rPr lang="en-US" dirty="0"/>
              <a:t>40 points </a:t>
            </a:r>
            <a:r>
              <a:rPr lang="en-US" dirty="0" smtClean="0"/>
              <a:t>for participating </a:t>
            </a:r>
            <a:r>
              <a:rPr lang="en-US" dirty="0"/>
              <a:t>in </a:t>
            </a:r>
            <a:r>
              <a:rPr lang="en-US" dirty="0" smtClean="0"/>
              <a:t>these activities/events</a:t>
            </a:r>
            <a:r>
              <a:rPr lang="en-US" dirty="0"/>
              <a:t>. </a:t>
            </a:r>
          </a:p>
          <a:p>
            <a:r>
              <a:rPr lang="en-US" b="1" dirty="0" smtClean="0"/>
              <a:t>One </a:t>
            </a:r>
            <a:r>
              <a:rPr lang="en-US" b="1" dirty="0"/>
              <a:t>bonus point</a:t>
            </a:r>
            <a:r>
              <a:rPr lang="en-US" dirty="0"/>
              <a:t> for each assignment printed double sided or on used </a:t>
            </a:r>
            <a:r>
              <a:rPr lang="en-US" dirty="0" smtClean="0"/>
              <a:t>paper.</a:t>
            </a:r>
          </a:p>
          <a:p>
            <a:r>
              <a:rPr lang="en-US" b="1" dirty="0" smtClean="0"/>
              <a:t>Emergency </a:t>
            </a:r>
            <a:r>
              <a:rPr lang="en-US" b="1" dirty="0"/>
              <a:t>Absences. </a:t>
            </a:r>
            <a:r>
              <a:rPr lang="en-US" dirty="0"/>
              <a:t>For family or personal emergencies, please contact </a:t>
            </a:r>
            <a:r>
              <a:rPr lang="en-US" dirty="0" smtClean="0"/>
              <a:t>Professor as soon as </a:t>
            </a:r>
            <a:r>
              <a:rPr lang="en-US" dirty="0"/>
              <a:t>possible </a:t>
            </a:r>
            <a:r>
              <a:rPr lang="en-US" dirty="0" smtClean="0"/>
              <a:t>to address </a:t>
            </a:r>
            <a:r>
              <a:rPr lang="en-US" dirty="0"/>
              <a:t>missed assignments. </a:t>
            </a:r>
          </a:p>
          <a:p>
            <a:r>
              <a:rPr lang="en-US" b="1" dirty="0" smtClean="0"/>
              <a:t>School Related Absences.</a:t>
            </a:r>
            <a:r>
              <a:rPr lang="en-US" dirty="0" smtClean="0"/>
              <a:t> Contact the Professor BEFORE THE ABSENCE to arrange credit for the missed assignment. </a:t>
            </a:r>
          </a:p>
          <a:p>
            <a:r>
              <a:rPr lang="en-US" dirty="0" smtClean="0"/>
              <a:t>*All </a:t>
            </a:r>
            <a:r>
              <a:rPr lang="en-US" u="sng" dirty="0" smtClean="0"/>
              <a:t>extra credit is turned in to your PROFESSOR</a:t>
            </a:r>
            <a:r>
              <a:rPr lang="en-US" dirty="0" smtClean="0"/>
              <a:t>, not the TA</a:t>
            </a:r>
          </a:p>
        </p:txBody>
      </p:sp>
    </p:spTree>
    <p:extLst>
      <p:ext uri="{BB962C8B-B14F-4D97-AF65-F5344CB8AC3E}">
        <p14:creationId xmlns:p14="http://schemas.microsoft.com/office/powerpoint/2010/main" val="36217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Projects</a:t>
            </a:r>
            <a:endParaRPr lang="en-US" dirty="0"/>
          </a:p>
        </p:txBody>
      </p:sp>
      <p:sp>
        <p:nvSpPr>
          <p:cNvPr id="3" name="Content Placeholder 2"/>
          <p:cNvSpPr>
            <a:spLocks noGrp="1"/>
          </p:cNvSpPr>
          <p:nvPr>
            <p:ph sz="quarter" idx="1"/>
          </p:nvPr>
        </p:nvSpPr>
        <p:spPr>
          <a:xfrm>
            <a:off x="612648" y="1600200"/>
            <a:ext cx="8302752" cy="5029200"/>
          </a:xfrm>
        </p:spPr>
        <p:txBody>
          <a:bodyPr>
            <a:normAutofit lnSpcReduction="10000"/>
          </a:bodyPr>
          <a:lstStyle/>
          <a:p>
            <a:r>
              <a:rPr lang="en-US" sz="2700" dirty="0" smtClean="0"/>
              <a:t>You should have signed up for a project by now!</a:t>
            </a:r>
          </a:p>
          <a:p>
            <a:r>
              <a:rPr lang="en-US" sz="2700" dirty="0" smtClean="0"/>
              <a:t>100 points</a:t>
            </a:r>
          </a:p>
          <a:p>
            <a:pPr>
              <a:buNone/>
            </a:pPr>
            <a:endParaRPr lang="en-US" sz="2700" dirty="0" smtClean="0"/>
          </a:p>
          <a:p>
            <a:r>
              <a:rPr lang="en-US" sz="2700" dirty="0" smtClean="0"/>
              <a:t>Time to </a:t>
            </a:r>
            <a:r>
              <a:rPr lang="en-US" sz="2700" i="1" dirty="0" smtClean="0"/>
              <a:t>meet your group members </a:t>
            </a:r>
            <a:r>
              <a:rPr lang="en-US" sz="2700" dirty="0" smtClean="0"/>
              <a:t>and </a:t>
            </a:r>
            <a:r>
              <a:rPr lang="en-US" sz="2700" u="sng" dirty="0" smtClean="0"/>
              <a:t>choose a group leader</a:t>
            </a:r>
          </a:p>
          <a:p>
            <a:pPr lvl="1"/>
            <a:r>
              <a:rPr lang="en-US" sz="2700" dirty="0" smtClean="0">
                <a:solidFill>
                  <a:srgbClr val="FF0000"/>
                </a:solidFill>
              </a:rPr>
              <a:t>Group leaders</a:t>
            </a:r>
            <a:r>
              <a:rPr lang="en-US" sz="2700" dirty="0" smtClean="0"/>
              <a:t>: </a:t>
            </a:r>
          </a:p>
          <a:p>
            <a:pPr lvl="2"/>
            <a:r>
              <a:rPr lang="en-US" sz="2700" dirty="0" smtClean="0"/>
              <a:t>must reach the contact person for your project within the next WEEK</a:t>
            </a:r>
          </a:p>
          <a:p>
            <a:pPr lvl="2"/>
            <a:r>
              <a:rPr lang="en-US" sz="2700" dirty="0" smtClean="0">
                <a:solidFill>
                  <a:srgbClr val="0070C0"/>
                </a:solidFill>
              </a:rPr>
              <a:t>Cc:</a:t>
            </a:r>
            <a:r>
              <a:rPr lang="en-US" sz="2700" dirty="0" smtClean="0"/>
              <a:t> </a:t>
            </a:r>
            <a:r>
              <a:rPr lang="en-US" sz="2700" dirty="0" smtClean="0">
                <a:solidFill>
                  <a:srgbClr val="0070C0"/>
                </a:solidFill>
              </a:rPr>
              <a:t>YOUR TA </a:t>
            </a:r>
            <a:r>
              <a:rPr lang="en-US" sz="2700" dirty="0" smtClean="0"/>
              <a:t>when you email the contact person</a:t>
            </a:r>
          </a:p>
          <a:p>
            <a:pPr lvl="2"/>
            <a:r>
              <a:rPr lang="en-US" sz="2700" dirty="0" smtClean="0"/>
              <a:t>Payoff: Group Leader not expected to participate in the paper or oral presentation</a:t>
            </a:r>
          </a:p>
          <a:p>
            <a:pPr lvl="1"/>
            <a:endParaRPr lang="en-US" dirty="0" smtClean="0"/>
          </a:p>
          <a:p>
            <a:pPr lvl="2">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323232"/>
      </a:dk2>
      <a:lt2>
        <a:srgbClr val="E3DED1"/>
      </a:lt2>
      <a:accent1>
        <a:srgbClr val="F79838"/>
      </a:accent1>
      <a:accent2>
        <a:srgbClr val="C65510"/>
      </a:accent2>
      <a:accent3>
        <a:srgbClr val="1B587C"/>
      </a:accent3>
      <a:accent4>
        <a:srgbClr val="1B587C"/>
      </a:accent4>
      <a:accent5>
        <a:srgbClr val="604878"/>
      </a:accent5>
      <a:accent6>
        <a:srgbClr val="C19859"/>
      </a:accent6>
      <a:hlink>
        <a:srgbClr val="1B587C"/>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1593</TotalTime>
  <Words>3245</Words>
  <Application>Microsoft Office PowerPoint</Application>
  <PresentationFormat>On-screen Show (4:3)</PresentationFormat>
  <Paragraphs>422</Paragraphs>
  <Slides>45</Slides>
  <Notes>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Median</vt:lpstr>
      <vt:lpstr>Geo 300: Sustainability  for the Common Good</vt:lpstr>
      <vt:lpstr>About your Teaching Assistants</vt:lpstr>
      <vt:lpstr>About your Teaching Assistants</vt:lpstr>
      <vt:lpstr>Today</vt:lpstr>
      <vt:lpstr>Why attend recitation?</vt:lpstr>
      <vt:lpstr>General Expectations</vt:lpstr>
      <vt:lpstr>Recitation Schedule</vt:lpstr>
      <vt:lpstr>Makeup Work/Absences</vt:lpstr>
      <vt:lpstr>Group Projects</vt:lpstr>
      <vt:lpstr>Group Projects</vt:lpstr>
      <vt:lpstr>Energize Corvallis</vt:lpstr>
      <vt:lpstr>Critical Thinking Papers</vt:lpstr>
      <vt:lpstr>Why Critical Thinking Papers?</vt:lpstr>
      <vt:lpstr>Critical Thinking Papers</vt:lpstr>
      <vt:lpstr>Example topic…</vt:lpstr>
      <vt:lpstr>CT Paper Format </vt:lpstr>
      <vt:lpstr>Heading</vt:lpstr>
      <vt:lpstr>Title</vt:lpstr>
      <vt:lpstr>Interpretation</vt:lpstr>
      <vt:lpstr>Analysis</vt:lpstr>
      <vt:lpstr>Example Analysis</vt:lpstr>
      <vt:lpstr>Example Analysis (con’t)</vt:lpstr>
      <vt:lpstr>PowerPoint Presentation</vt:lpstr>
      <vt:lpstr>Evaluation</vt:lpstr>
      <vt:lpstr>Inference</vt:lpstr>
      <vt:lpstr>Explanation</vt:lpstr>
      <vt:lpstr>Self-regulation</vt:lpstr>
      <vt:lpstr>References/Works-cited</vt:lpstr>
      <vt:lpstr>Finding Peer Reviewed Sources</vt:lpstr>
      <vt:lpstr>Using EBSCO: TA’s preferred method</vt:lpstr>
      <vt:lpstr>Using EBSCO</vt:lpstr>
      <vt:lpstr>What about government sources? The UN?</vt:lpstr>
      <vt:lpstr>Listing your References</vt:lpstr>
      <vt:lpstr>Reference List/Literature Cited </vt:lpstr>
      <vt:lpstr>In-Text Citations</vt:lpstr>
      <vt:lpstr>When Using In-Text Citations</vt:lpstr>
      <vt:lpstr>Avoid Getting a Zero: IMPORTANT</vt:lpstr>
      <vt:lpstr>Learning to be concise: It’s hard.</vt:lpstr>
      <vt:lpstr>Word count flexibility</vt:lpstr>
      <vt:lpstr>Word count flexibility example</vt:lpstr>
      <vt:lpstr>Process</vt:lpstr>
      <vt:lpstr>Other CT logistics</vt:lpstr>
      <vt:lpstr>CT grading</vt:lpstr>
      <vt:lpstr>The Contract</vt:lpstr>
      <vt:lpstr>If you need help...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for the common good</dc:title>
  <dc:creator>Sandra Huynh</dc:creator>
  <cp:lastModifiedBy>cooks</cp:lastModifiedBy>
  <cp:revision>58</cp:revision>
  <dcterms:created xsi:type="dcterms:W3CDTF">2014-10-01T23:37:19Z</dcterms:created>
  <dcterms:modified xsi:type="dcterms:W3CDTF">2015-01-07T21:07:40Z</dcterms:modified>
</cp:coreProperties>
</file>