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68" r:id="rId3"/>
    <p:sldId id="270" r:id="rId4"/>
    <p:sldId id="271" r:id="rId5"/>
    <p:sldId id="272" r:id="rId6"/>
    <p:sldId id="273" r:id="rId7"/>
    <p:sldId id="275" r:id="rId8"/>
    <p:sldId id="274" r:id="rId9"/>
    <p:sldId id="276" r:id="rId10"/>
    <p:sldId id="260" r:id="rId11"/>
    <p:sldId id="277" r:id="rId12"/>
    <p:sldId id="280" r:id="rId13"/>
    <p:sldId id="279" r:id="rId14"/>
    <p:sldId id="281" r:id="rId15"/>
    <p:sldId id="286" r:id="rId16"/>
    <p:sldId id="282" r:id="rId17"/>
    <p:sldId id="287" r:id="rId18"/>
    <p:sldId id="288" r:id="rId19"/>
    <p:sldId id="289" r:id="rId20"/>
    <p:sldId id="291" r:id="rId21"/>
    <p:sldId id="292" r:id="rId22"/>
    <p:sldId id="267" r:id="rId23"/>
    <p:sldId id="290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05" autoAdjust="0"/>
  </p:normalViewPr>
  <p:slideViewPr>
    <p:cSldViewPr>
      <p:cViewPr>
        <p:scale>
          <a:sx n="91" d="100"/>
          <a:sy n="91" d="100"/>
        </p:scale>
        <p:origin x="-1210" y="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1CBFE-68F2-47B1-A341-35459284A8FD}" type="datetimeFigureOut">
              <a:rPr lang="en-US"/>
              <a:pPr>
                <a:defRPr/>
              </a:pPr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E2F98-8582-4B75-A28C-1830BB900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C220C-A6F4-4FAE-B18E-EDBF380ADE37}" type="datetimeFigureOut">
              <a:rPr lang="en-US"/>
              <a:pPr>
                <a:defRPr/>
              </a:pPr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BE81F-60D6-403A-9C8B-9942BFD52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54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92151-D99F-483E-BCF7-7BC1D0A17F3E}" type="datetimeFigureOut">
              <a:rPr lang="en-US"/>
              <a:pPr>
                <a:defRPr/>
              </a:pPr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BFD35-FB1E-43A5-B6FA-30313FB7D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60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77B8B-1B5B-4FA0-88C6-A1FA5DBE56C5}" type="datetimeFigureOut">
              <a:rPr lang="en-US"/>
              <a:pPr>
                <a:defRPr/>
              </a:pPr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A6C32-F791-4A70-82DE-F32658A0F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05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197AC-FFF4-4D98-B66C-603A07FA0C96}" type="datetimeFigureOut">
              <a:rPr lang="en-US"/>
              <a:pPr>
                <a:defRPr/>
              </a:pPr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44FAB-9913-48E6-A92D-78ED77C8D4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09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25926-EF33-44A2-B2D0-6D39FDF1160F}" type="datetimeFigureOut">
              <a:rPr lang="en-US"/>
              <a:pPr>
                <a:defRPr/>
              </a:pPr>
              <a:t>3/8/2019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E65D7-6155-4BA0-85B7-4BBB564CC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45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B2F47-2690-4CE4-A841-80831ADA577D}" type="datetimeFigureOut">
              <a:rPr lang="en-US"/>
              <a:pPr>
                <a:defRPr/>
              </a:pPr>
              <a:t>3/8/2019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F775C-FF24-47DC-83A5-265446CF09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02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CF72D-E945-49DF-8EF9-033D66DE3FE5}" type="datetimeFigureOut">
              <a:rPr lang="en-US"/>
              <a:pPr>
                <a:defRPr/>
              </a:pPr>
              <a:t>3/8/2019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4D7D5-4328-4D63-9F66-FD5DEF4192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84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A21AD-E7B0-4FEC-9091-06E4E7F50F45}" type="datetimeFigureOut">
              <a:rPr lang="en-US"/>
              <a:pPr>
                <a:defRPr/>
              </a:pPr>
              <a:t>3/8/2019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F9A0C-CA7E-4F85-A4F5-A5B18569D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26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FE162-3853-45BD-BDD4-A039AE159A78}" type="datetimeFigureOut">
              <a:rPr lang="en-US"/>
              <a:pPr>
                <a:defRPr/>
              </a:pPr>
              <a:t>3/8/2019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F0169-271E-4FAC-8E6F-2B493FDE0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18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5B97E-D284-4B33-BE37-69859884D3CD}" type="datetimeFigureOut">
              <a:rPr lang="en-US"/>
              <a:pPr>
                <a:defRPr/>
              </a:pPr>
              <a:t>3/8/2019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17AB2-C267-4509-BE91-8ECCEA715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92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C662F7-61C6-4869-97D1-6BD4244C733F}" type="datetimeFigureOut">
              <a:rPr lang="en-US"/>
              <a:pPr>
                <a:defRPr/>
              </a:pPr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7E9408-FF8F-464D-9E27-206624114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monitoring.solaredge.com/solaredge-web/p/site/258808/#/dashboard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eappliances.com/ge/heat-pump-hot-water-heater/water-heater-reseller.htm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reenshotscdn.firefoxusercontent.com/images/ad682c1d-95fc-4718-a0d1-4a807127b9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209800"/>
            <a:ext cx="9648825" cy="140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78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IMG_47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3298825" y="381000"/>
            <a:ext cx="5757863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Arial" charset="0"/>
                <a:cs typeface="Arial" charset="0"/>
              </a:rPr>
              <a:t>Solar PV system on 23</a:t>
            </a:r>
            <a:r>
              <a:rPr lang="en-US" altLang="en-US" sz="2400" baseline="30000">
                <a:solidFill>
                  <a:schemeClr val="bg1"/>
                </a:solidFill>
                <a:latin typeface="Arial" charset="0"/>
                <a:cs typeface="Arial" charset="0"/>
              </a:rPr>
              <a:t>rd</a:t>
            </a:r>
            <a:r>
              <a:rPr lang="en-US" altLang="en-US" sz="2400">
                <a:solidFill>
                  <a:schemeClr val="bg1"/>
                </a:solidFill>
                <a:latin typeface="Arial" charset="0"/>
                <a:cs typeface="Arial" charset="0"/>
              </a:rPr>
              <a:t> Street, Corvallis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6.6 kw system Cost $51,000 (2009-2011)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Less $15,000 from the Energy Trust of 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Less $12,000 OR Tax Credit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Less $12,000 Fed. TaxCredit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= $12,000 out of pocket cost.</a:t>
            </a: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152400" y="381000"/>
            <a:ext cx="29797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</a:rPr>
              <a:t>Note Metal Roof.  Required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</a:rPr>
              <a:t>For Rain Water Collection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 smtClean="0"/>
              <a:t>Home on Oak Creek, Corvallis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6.6 kw system Cost $20,000 in 2016</a:t>
            </a:r>
          </a:p>
          <a:p>
            <a:pPr lvl="1">
              <a:defRPr/>
            </a:pPr>
            <a:r>
              <a:rPr lang="en-US" dirty="0" smtClean="0"/>
              <a:t>Less $6,000 State of Oregon Tax Credits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(paid over three years)</a:t>
            </a:r>
          </a:p>
          <a:p>
            <a:pPr lvl="1">
              <a:defRPr/>
            </a:pPr>
            <a:r>
              <a:rPr lang="en-US" dirty="0" smtClean="0"/>
              <a:t>Less $6,000 Federal Tax Credits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(30% of system cost) </a:t>
            </a:r>
          </a:p>
          <a:p>
            <a:pPr lvl="1">
              <a:defRPr/>
            </a:pPr>
            <a:r>
              <a:rPr lang="en-US" dirty="0" smtClean="0"/>
              <a:t>Out of pocket cost = $8,000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Home on Oak Creek addition 2017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 kw addition costs $ 8000 </a:t>
            </a:r>
          </a:p>
          <a:p>
            <a:pPr lvl="1"/>
            <a:r>
              <a:rPr lang="en-US" dirty="0" smtClean="0"/>
              <a:t>less 30% federal tax credit</a:t>
            </a:r>
          </a:p>
          <a:p>
            <a:pPr lvl="1"/>
            <a:r>
              <a:rPr lang="en-US" dirty="0" smtClean="0"/>
              <a:t>Out of pocket expense = $5600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Total Oak Creek System cost = $13,600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707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259080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34 panels, total 8.5 kw </a:t>
            </a:r>
          </a:p>
        </p:txBody>
      </p:sp>
    </p:spTree>
    <p:extLst>
      <p:ext uri="{BB962C8B-B14F-4D97-AF65-F5344CB8AC3E}">
        <p14:creationId xmlns:p14="http://schemas.microsoft.com/office/powerpoint/2010/main" val="164959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3</a:t>
            </a:r>
            <a:r>
              <a:rPr lang="en-US" sz="3200" dirty="0" smtClean="0"/>
              <a:t>4 panels = 8.5 kw possible output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219200"/>
            <a:ext cx="8115299" cy="5410201"/>
          </a:xfrm>
        </p:spPr>
      </p:pic>
    </p:spTree>
    <p:extLst>
      <p:ext uri="{BB962C8B-B14F-4D97-AF65-F5344CB8AC3E}">
        <p14:creationId xmlns:p14="http://schemas.microsoft.com/office/powerpoint/2010/main" val="3361481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Solar system inverter (DC – AC)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6" y="1600200"/>
            <a:ext cx="3017308" cy="4525963"/>
          </a:xfrm>
        </p:spPr>
      </p:pic>
    </p:spTree>
    <p:extLst>
      <p:ext uri="{BB962C8B-B14F-4D97-AF65-F5344CB8AC3E}">
        <p14:creationId xmlns:p14="http://schemas.microsoft.com/office/powerpoint/2010/main" val="419330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Sunny late October afternoon = 6.148 kw output</a:t>
            </a:r>
            <a:br>
              <a:rPr lang="en-US" sz="3200" dirty="0" smtClean="0"/>
            </a:br>
            <a:r>
              <a:rPr lang="en-US" sz="3200" dirty="0" smtClean="0"/>
              <a:t>Current </a:t>
            </a:r>
            <a:r>
              <a:rPr lang="en-US" sz="3200" dirty="0" smtClean="0">
                <a:hlinkClick r:id="rId2"/>
              </a:rPr>
              <a:t>output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32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Smart Meters	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Keeps track of energy in very small increments (an hour or less)</a:t>
            </a:r>
          </a:p>
          <a:p>
            <a:pPr lvl="1"/>
            <a:r>
              <a:rPr lang="en-US" dirty="0" smtClean="0"/>
              <a:t>This makes differential pricing possible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24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Smart Meters	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Keeps track of energy in very small increments (an hour or less)</a:t>
            </a:r>
          </a:p>
          <a:p>
            <a:pPr lvl="1"/>
            <a:r>
              <a:rPr lang="en-US" sz="2400" dirty="0" smtClean="0"/>
              <a:t>This makes differential pricing possible</a:t>
            </a:r>
          </a:p>
          <a:p>
            <a:r>
              <a:rPr lang="en-US" dirty="0" smtClean="0"/>
              <a:t>Can be read remotely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31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Smart Meters	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Keeps track of energy in very small increments (an hour or less)</a:t>
            </a:r>
          </a:p>
          <a:p>
            <a:pPr lvl="1"/>
            <a:r>
              <a:rPr lang="en-US" sz="2000" dirty="0" smtClean="0"/>
              <a:t>This makes differential pricing possible</a:t>
            </a:r>
          </a:p>
          <a:p>
            <a:r>
              <a:rPr lang="en-US" sz="2400" dirty="0" smtClean="0"/>
              <a:t>Can be read remotely</a:t>
            </a:r>
          </a:p>
          <a:p>
            <a:r>
              <a:rPr lang="en-US" dirty="0" smtClean="0"/>
              <a:t>Can measure electricity in both directions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31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My Corvallis Home on 23</a:t>
            </a:r>
            <a:r>
              <a:rPr lang="en-US" altLang="en-US" sz="3200" baseline="30000" smtClean="0"/>
              <a:t>rd</a:t>
            </a:r>
            <a:r>
              <a:rPr lang="en-US" altLang="en-US" sz="3200" smtClean="0"/>
              <a:t> Street	</a:t>
            </a:r>
          </a:p>
        </p:txBody>
      </p:sp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1371600" y="1981200"/>
            <a:ext cx="558518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/>
              <a:t>2001 gray water irrigation system</a:t>
            </a:r>
          </a:p>
          <a:p>
            <a:pPr eaLnBrk="1" hangingPunct="1"/>
            <a:r>
              <a:rPr lang="en-US" altLang="en-US" sz="2800" dirty="0"/>
              <a:t>2005 solar collector water heaters</a:t>
            </a:r>
          </a:p>
          <a:p>
            <a:pPr eaLnBrk="1" hangingPunct="1"/>
            <a:r>
              <a:rPr lang="en-US" altLang="en-US" sz="2800" dirty="0"/>
              <a:t>2006 Rainwater collection system</a:t>
            </a:r>
          </a:p>
          <a:p>
            <a:pPr eaLnBrk="1" hangingPunct="1"/>
            <a:r>
              <a:rPr lang="en-US" altLang="en-US" sz="2800" dirty="0"/>
              <a:t>2009-2011 PV solar system</a:t>
            </a:r>
          </a:p>
          <a:p>
            <a:pPr eaLnBrk="1" hangingPunct="1"/>
            <a:r>
              <a:rPr lang="en-US" altLang="en-US" sz="2800" dirty="0"/>
              <a:t>2013 Heat Pump Water Heater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Heat Pump Water Heaters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heat pump moves heat from one place to another</a:t>
            </a:r>
          </a:p>
          <a:p>
            <a:pPr lvl="1"/>
            <a:r>
              <a:rPr lang="en-US" dirty="0" smtClean="0"/>
              <a:t>Refrigerator is a great example</a:t>
            </a:r>
          </a:p>
          <a:p>
            <a:pPr lvl="2"/>
            <a:r>
              <a:rPr lang="en-US" dirty="0" smtClean="0"/>
              <a:t>Moves heat from inside the box to the room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757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Heat Pump Water Heaters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 heat pump moves heat from one place to another</a:t>
            </a:r>
          </a:p>
          <a:p>
            <a:pPr lvl="1"/>
            <a:r>
              <a:rPr lang="en-US" sz="2000" dirty="0"/>
              <a:t>Refrigerator is a great example</a:t>
            </a:r>
          </a:p>
          <a:p>
            <a:pPr lvl="2"/>
            <a:r>
              <a:rPr lang="en-US" sz="2000" dirty="0"/>
              <a:t>Moves heat from inside the box to the room</a:t>
            </a:r>
          </a:p>
          <a:p>
            <a:r>
              <a:rPr lang="en-US" sz="2800" dirty="0" smtClean="0"/>
              <a:t>A heat pump Water Heater</a:t>
            </a:r>
            <a:endParaRPr lang="en-US" sz="2000" dirty="0"/>
          </a:p>
          <a:p>
            <a:pPr lvl="1"/>
            <a:r>
              <a:rPr lang="en-US" sz="2000" dirty="0" smtClean="0"/>
              <a:t>Moves heat from the room to the water in the water heater</a:t>
            </a:r>
            <a:endParaRPr lang="en-US" sz="2000" dirty="0"/>
          </a:p>
          <a:p>
            <a:pPr lvl="2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17985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 smtClean="0"/>
              <a:t>GE </a:t>
            </a:r>
            <a:r>
              <a:rPr lang="en-US" altLang="en-US" sz="3200" dirty="0" err="1" smtClean="0">
                <a:hlinkClick r:id="rId2"/>
              </a:rPr>
              <a:t>Geospring</a:t>
            </a:r>
            <a:r>
              <a:rPr lang="en-US" altLang="en-US" sz="3200" dirty="0" smtClean="0"/>
              <a:t> Heat Pump Water Heater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b="1" i="1" dirty="0" smtClean="0"/>
              <a:t>Heat Pump Water Heaters </a:t>
            </a:r>
            <a:r>
              <a:rPr lang="en-US" altLang="en-US" sz="2800" dirty="0" smtClean="0"/>
              <a:t>will be in nearly all homes in ten years.  The improvement in efficiency is amazing.  My new 50 gallon </a:t>
            </a:r>
            <a:r>
              <a:rPr lang="en-US" altLang="en-US" sz="2800" dirty="0" err="1" smtClean="0"/>
              <a:t>Geospring</a:t>
            </a:r>
            <a:r>
              <a:rPr lang="en-US" altLang="en-US" sz="2800" dirty="0" smtClean="0"/>
              <a:t> uses 40% the energy of my old 40 gallon high efficiency traditional electric heater.  </a:t>
            </a:r>
          </a:p>
          <a:p>
            <a:r>
              <a:rPr lang="en-US" altLang="en-US" sz="2800" dirty="0" smtClean="0"/>
              <a:t>Cost about $700 </a:t>
            </a:r>
          </a:p>
          <a:p>
            <a:r>
              <a:rPr lang="en-US" altLang="en-US" sz="2800" dirty="0" smtClean="0"/>
              <a:t>$700 tax credit from Oregon State</a:t>
            </a:r>
          </a:p>
          <a:p>
            <a:r>
              <a:rPr lang="en-US" altLang="en-US" sz="2800" dirty="0" smtClean="0"/>
              <a:t>30% ($210) tax credit from U.S. Government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IMG_47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6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Graywater Irrigation System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 smtClean="0"/>
              <a:t>Water collected from Bathroom sink, Tub/Shower, and Clothes Washer. Oregon DEQ adds kitchen sink. Bad idea, I think, too much garbage disposal organic gunk to rot in back yard.</a:t>
            </a:r>
          </a:p>
          <a:p>
            <a:r>
              <a:rPr lang="en-US" altLang="en-US" sz="2800" dirty="0" smtClean="0"/>
              <a:t>2-55 gallon barrels buried in the ground</a:t>
            </a:r>
          </a:p>
          <a:p>
            <a:r>
              <a:rPr lang="en-US" altLang="en-US" sz="2800" dirty="0" smtClean="0"/>
              <a:t>“Sump Pump” with float switch</a:t>
            </a:r>
          </a:p>
          <a:p>
            <a:r>
              <a:rPr lang="en-US" altLang="en-US" sz="2800" dirty="0" smtClean="0"/>
              <a:t>Lines to water raspberries, rhubarb, some shrubs</a:t>
            </a:r>
          </a:p>
          <a:p>
            <a:r>
              <a:rPr lang="en-US" altLang="en-US" sz="2800" dirty="0" smtClean="0"/>
              <a:t>Cost about $150. Saved that much first year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IMG_47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609600" y="381000"/>
            <a:ext cx="35671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Solar Collectors for Hot Water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Two 3’ X 7’ collectors.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This system cost about $750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 for materials (used collectors)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4 hrs of sun = 50 gal of 130</a:t>
            </a:r>
            <a:r>
              <a:rPr lang="en-US" altLang="en-US" sz="1800" baseline="30000">
                <a:latin typeface="Arial" charset="0"/>
              </a:rPr>
              <a:t>0</a:t>
            </a:r>
            <a:r>
              <a:rPr lang="en-US" altLang="en-US" sz="1800">
                <a:latin typeface="Arial" charset="0"/>
              </a:rPr>
              <a:t> H</a:t>
            </a:r>
            <a:r>
              <a:rPr lang="en-US" altLang="en-US" sz="1800" baseline="-25000">
                <a:latin typeface="Arial" charset="0"/>
              </a:rPr>
              <a:t>2</a:t>
            </a:r>
            <a:r>
              <a:rPr lang="en-US" altLang="en-US" sz="1800">
                <a:latin typeface="Arial" charset="0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 smtClean="0"/>
              <a:t>Rainwater Collection in Corvallis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 smtClean="0"/>
              <a:t>Cook’s roof = 2700 square feet of surface (house and garage) </a:t>
            </a:r>
          </a:p>
          <a:p>
            <a:r>
              <a:rPr lang="en-US" altLang="en-US" sz="2800" dirty="0" smtClean="0"/>
              <a:t>1700 gallons of water collected from 1 inch of rainfall</a:t>
            </a:r>
          </a:p>
          <a:p>
            <a:r>
              <a:rPr lang="en-US" altLang="en-US" sz="2800" dirty="0" smtClean="0"/>
              <a:t>Corvallis receives about 45 inches rain/year</a:t>
            </a:r>
          </a:p>
          <a:p>
            <a:r>
              <a:rPr lang="en-US" altLang="en-US" sz="2800" dirty="0" smtClean="0"/>
              <a:t>Total annual rainwater collection possible from Cook’s roof = 76,500 gallons.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IMG_47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3726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638800" y="457200"/>
            <a:ext cx="2868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itchFamily="34" charset="0"/>
              </a:rPr>
              <a:t>Rainwater</a:t>
            </a:r>
            <a:r>
              <a:rPr lang="en-US" altLang="en-US" sz="1800">
                <a:latin typeface="Arial" charset="0"/>
              </a:rPr>
              <a:t> </a:t>
            </a:r>
            <a:r>
              <a:rPr lang="en-US" altLang="en-US" sz="2400">
                <a:cs typeface="Calibri" pitchFamily="34" charset="0"/>
              </a:rPr>
              <a:t>Collection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IMG_47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3810000" y="1905000"/>
            <a:ext cx="24431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itchFamily="34" charset="0"/>
              </a:rPr>
              <a:t>Getting Rainwater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itchFamily="34" charset="0"/>
              </a:rPr>
              <a:t>to the sump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IMG_479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3200400" y="5562600"/>
            <a:ext cx="2652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</a:rPr>
              <a:t>55 gallon “sump”→</a:t>
            </a: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2819400" y="2286000"/>
            <a:ext cx="2571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Float Switch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Controlled pump→</a:t>
            </a:r>
          </a:p>
        </p:txBody>
      </p:sp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7534275" y="4572000"/>
            <a:ext cx="16097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←Overflow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To street</a:t>
            </a:r>
          </a:p>
        </p:txBody>
      </p:sp>
      <p:sp>
        <p:nvSpPr>
          <p:cNvPr id="8198" name="TextBox 5"/>
          <p:cNvSpPr txBox="1">
            <a:spLocks noChangeArrowheads="1"/>
          </p:cNvSpPr>
          <p:nvPr/>
        </p:nvSpPr>
        <p:spPr bwMode="auto">
          <a:xfrm>
            <a:off x="7696200" y="2133600"/>
            <a:ext cx="1238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↖Inflow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←from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     roof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IMG_47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3"/>
          <p:cNvSpPr txBox="1">
            <a:spLocks noChangeArrowheads="1"/>
          </p:cNvSpPr>
          <p:nvPr/>
        </p:nvSpPr>
        <p:spPr bwMode="auto">
          <a:xfrm>
            <a:off x="1524000" y="1295400"/>
            <a:ext cx="3013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Two 1550 gallon tanks</a:t>
            </a:r>
          </a:p>
        </p:txBody>
      </p:sp>
      <p:sp>
        <p:nvSpPr>
          <p:cNvPr id="9220" name="TextBox 4"/>
          <p:cNvSpPr txBox="1">
            <a:spLocks noChangeArrowheads="1"/>
          </p:cNvSpPr>
          <p:nvPr/>
        </p:nvSpPr>
        <p:spPr bwMode="auto">
          <a:xfrm>
            <a:off x="3581400" y="3048000"/>
            <a:ext cx="1679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Filler line→.</a:t>
            </a:r>
          </a:p>
        </p:txBody>
      </p:sp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5486400" y="2057400"/>
            <a:ext cx="2136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←Overflow line</a:t>
            </a:r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3657600" y="4876800"/>
            <a:ext cx="2071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Outflow line 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583</Words>
  <Application>Microsoft Office PowerPoint</Application>
  <PresentationFormat>On-screen Show (4:3)</PresentationFormat>
  <Paragraphs>89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My Corvallis Home on 23rd Street </vt:lpstr>
      <vt:lpstr>Graywater Irrigation System</vt:lpstr>
      <vt:lpstr>PowerPoint Presentation</vt:lpstr>
      <vt:lpstr>Rainwater Collection in Corvallis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 on Oak Creek, Corvallis</vt:lpstr>
      <vt:lpstr>Home on Oak Creek addition 2017</vt:lpstr>
      <vt:lpstr>PowerPoint Presentation</vt:lpstr>
      <vt:lpstr>34 panels = 8.5 kw possible output</vt:lpstr>
      <vt:lpstr>Solar system inverter (DC – AC)</vt:lpstr>
      <vt:lpstr>Sunny late October afternoon = 6.148 kw output Current output</vt:lpstr>
      <vt:lpstr>Smart Meters </vt:lpstr>
      <vt:lpstr>Smart Meters </vt:lpstr>
      <vt:lpstr>Smart Meters </vt:lpstr>
      <vt:lpstr>Heat Pump Water Heaters</vt:lpstr>
      <vt:lpstr>Heat Pump Water Heaters</vt:lpstr>
      <vt:lpstr>GE Geospring Heat Pump Water Heater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 Cook</dc:creator>
  <cp:lastModifiedBy>cooks</cp:lastModifiedBy>
  <cp:revision>26</cp:revision>
  <dcterms:created xsi:type="dcterms:W3CDTF">2010-04-16T03:07:01Z</dcterms:created>
  <dcterms:modified xsi:type="dcterms:W3CDTF">2019-03-08T19:47:53Z</dcterms:modified>
</cp:coreProperties>
</file>