
<file path=[Content_Types].xml><?xml version="1.0" encoding="utf-8"?>
<Types xmlns="http://schemas.openxmlformats.org/package/2006/content-types">
  <Default Extension="png" ContentType="image/png"/>
  <Default Extension="bin" ContentType="application/vnd.openxmlformats-officedocument.oleObject"/>
  <Default Extension="webp" ContentType="image/jpe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6" r:id="rId2"/>
    <p:sldId id="419" r:id="rId3"/>
    <p:sldId id="439" r:id="rId4"/>
    <p:sldId id="438" r:id="rId5"/>
    <p:sldId id="448" r:id="rId6"/>
    <p:sldId id="449" r:id="rId7"/>
    <p:sldId id="440" r:id="rId8"/>
    <p:sldId id="442" r:id="rId9"/>
    <p:sldId id="443" r:id="rId10"/>
    <p:sldId id="319" r:id="rId11"/>
    <p:sldId id="436" r:id="rId12"/>
    <p:sldId id="437" r:id="rId13"/>
    <p:sldId id="285" r:id="rId14"/>
    <p:sldId id="274" r:id="rId15"/>
    <p:sldId id="271" r:id="rId16"/>
    <p:sldId id="272" r:id="rId17"/>
    <p:sldId id="277" r:id="rId18"/>
    <p:sldId id="279" r:id="rId19"/>
    <p:sldId id="293" r:id="rId20"/>
    <p:sldId id="382" r:id="rId21"/>
    <p:sldId id="385" r:id="rId22"/>
    <p:sldId id="294" r:id="rId23"/>
    <p:sldId id="288" r:id="rId24"/>
    <p:sldId id="386" r:id="rId25"/>
    <p:sldId id="322" r:id="rId26"/>
    <p:sldId id="351" r:id="rId27"/>
    <p:sldId id="324" r:id="rId28"/>
    <p:sldId id="352" r:id="rId29"/>
    <p:sldId id="384" r:id="rId30"/>
    <p:sldId id="359" r:id="rId31"/>
    <p:sldId id="373" r:id="rId32"/>
    <p:sldId id="374" r:id="rId33"/>
    <p:sldId id="356" r:id="rId34"/>
    <p:sldId id="358" r:id="rId35"/>
    <p:sldId id="435" r:id="rId36"/>
    <p:sldId id="425" r:id="rId37"/>
    <p:sldId id="426" r:id="rId38"/>
    <p:sldId id="427" r:id="rId39"/>
    <p:sldId id="428" r:id="rId40"/>
    <p:sldId id="330" r:id="rId41"/>
    <p:sldId id="431" r:id="rId42"/>
    <p:sldId id="432" r:id="rId43"/>
    <p:sldId id="301" r:id="rId44"/>
    <p:sldId id="429" r:id="rId45"/>
    <p:sldId id="300" r:id="rId46"/>
    <p:sldId id="430" r:id="rId47"/>
    <p:sldId id="302" r:id="rId48"/>
    <p:sldId id="361" r:id="rId49"/>
    <p:sldId id="433" r:id="rId50"/>
    <p:sldId id="446" r:id="rId51"/>
    <p:sldId id="343" r:id="rId52"/>
    <p:sldId id="345" r:id="rId53"/>
    <p:sldId id="347" r:id="rId54"/>
    <p:sldId id="348" r:id="rId55"/>
    <p:sldId id="408" r:id="rId56"/>
    <p:sldId id="413" r:id="rId57"/>
    <p:sldId id="452" r:id="rId58"/>
    <p:sldId id="417" r:id="rId59"/>
    <p:sldId id="416" r:id="rId60"/>
    <p:sldId id="415" r:id="rId61"/>
    <p:sldId id="414" r:id="rId62"/>
    <p:sldId id="418" r:id="rId63"/>
    <p:sldId id="451" r:id="rId64"/>
    <p:sldId id="453" r:id="rId65"/>
    <p:sldId id="444" r:id="rId66"/>
    <p:sldId id="390" r:id="rId67"/>
    <p:sldId id="391" r:id="rId68"/>
    <p:sldId id="392" r:id="rId69"/>
    <p:sldId id="393" r:id="rId70"/>
    <p:sldId id="394" r:id="rId71"/>
    <p:sldId id="395" r:id="rId72"/>
    <p:sldId id="396" r:id="rId73"/>
    <p:sldId id="397" r:id="rId74"/>
    <p:sldId id="398" r:id="rId75"/>
    <p:sldId id="399" r:id="rId76"/>
    <p:sldId id="400" r:id="rId77"/>
    <p:sldId id="401" r:id="rId78"/>
    <p:sldId id="402" r:id="rId79"/>
    <p:sldId id="403" r:id="rId80"/>
    <p:sldId id="404" r:id="rId81"/>
    <p:sldId id="405" r:id="rId82"/>
    <p:sldId id="406" r:id="rId83"/>
    <p:sldId id="407"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9" autoAdjust="0"/>
  </p:normalViewPr>
  <p:slideViewPr>
    <p:cSldViewPr>
      <p:cViewPr>
        <p:scale>
          <a:sx n="61" d="100"/>
          <a:sy n="61" d="100"/>
        </p:scale>
        <p:origin x="-96" y="-5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0199D00-7EC6-43A7-87E1-F3FBF2A96015}" type="datetimeFigureOut">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909DF4-C341-451A-B41A-B0C83CEE761B}" type="slidenum">
              <a:rPr lang="en-US"/>
              <a:pPr>
                <a:defRPr/>
              </a:pPr>
              <a:t>‹#›</a:t>
            </a:fld>
            <a:endParaRPr lang="en-US"/>
          </a:p>
        </p:txBody>
      </p:sp>
    </p:spTree>
    <p:extLst>
      <p:ext uri="{BB962C8B-B14F-4D97-AF65-F5344CB8AC3E}">
        <p14:creationId xmlns:p14="http://schemas.microsoft.com/office/powerpoint/2010/main" val="391865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5385DE-8549-486E-941F-2C9E606CAE24}" type="datetimeFigureOut">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9CD6E2-9542-48ED-86DC-C3EDECC8738F}" type="slidenum">
              <a:rPr lang="en-US"/>
              <a:pPr>
                <a:defRPr/>
              </a:pPr>
              <a:t>‹#›</a:t>
            </a:fld>
            <a:endParaRPr lang="en-US"/>
          </a:p>
        </p:txBody>
      </p:sp>
    </p:spTree>
    <p:extLst>
      <p:ext uri="{BB962C8B-B14F-4D97-AF65-F5344CB8AC3E}">
        <p14:creationId xmlns:p14="http://schemas.microsoft.com/office/powerpoint/2010/main" val="39655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9F61D-CE99-4DA9-864A-8B9A2BB79FA7}" type="datetimeFigureOut">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1CE61B-1683-4C38-AD7A-2D8949EADD5E}" type="slidenum">
              <a:rPr lang="en-US"/>
              <a:pPr>
                <a:defRPr/>
              </a:pPr>
              <a:t>‹#›</a:t>
            </a:fld>
            <a:endParaRPr lang="en-US"/>
          </a:p>
        </p:txBody>
      </p:sp>
    </p:spTree>
    <p:extLst>
      <p:ext uri="{BB962C8B-B14F-4D97-AF65-F5344CB8AC3E}">
        <p14:creationId xmlns:p14="http://schemas.microsoft.com/office/powerpoint/2010/main" val="301416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2F83E2-9DD9-42E9-B5B0-2B7FB5CC20DD}" type="datetimeFigureOut">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82924-A764-4CB4-BC5C-8C9A38A888B0}" type="slidenum">
              <a:rPr lang="en-US"/>
              <a:pPr>
                <a:defRPr/>
              </a:pPr>
              <a:t>‹#›</a:t>
            </a:fld>
            <a:endParaRPr lang="en-US"/>
          </a:p>
        </p:txBody>
      </p:sp>
    </p:spTree>
    <p:extLst>
      <p:ext uri="{BB962C8B-B14F-4D97-AF65-F5344CB8AC3E}">
        <p14:creationId xmlns:p14="http://schemas.microsoft.com/office/powerpoint/2010/main" val="159297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26F8028-2AB1-4B13-8AE1-75AE037442AE}" type="datetimeFigureOut">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227D0E-49F3-4F05-B402-515CA021C6EF}" type="slidenum">
              <a:rPr lang="en-US"/>
              <a:pPr>
                <a:defRPr/>
              </a:pPr>
              <a:t>‹#›</a:t>
            </a:fld>
            <a:endParaRPr lang="en-US"/>
          </a:p>
        </p:txBody>
      </p:sp>
    </p:spTree>
    <p:extLst>
      <p:ext uri="{BB962C8B-B14F-4D97-AF65-F5344CB8AC3E}">
        <p14:creationId xmlns:p14="http://schemas.microsoft.com/office/powerpoint/2010/main" val="420967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66ED346-72A6-4CED-8835-A3E25C8EC13F}" type="datetimeFigureOut">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B4CF2F-D4B1-4CFE-95DE-72EBB3F927A9}" type="slidenum">
              <a:rPr lang="en-US"/>
              <a:pPr>
                <a:defRPr/>
              </a:pPr>
              <a:t>‹#›</a:t>
            </a:fld>
            <a:endParaRPr lang="en-US"/>
          </a:p>
        </p:txBody>
      </p:sp>
    </p:spTree>
    <p:extLst>
      <p:ext uri="{BB962C8B-B14F-4D97-AF65-F5344CB8AC3E}">
        <p14:creationId xmlns:p14="http://schemas.microsoft.com/office/powerpoint/2010/main" val="138469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62931F-103A-435A-B286-6511B99FB65B}" type="datetimeFigureOut">
              <a:rPr lang="en-US"/>
              <a:pPr>
                <a:defRPr/>
              </a:pPr>
              <a:t>11/8/2019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50580E-670E-4C8E-8E4F-CCB3616785EE}" type="slidenum">
              <a:rPr lang="en-US"/>
              <a:pPr>
                <a:defRPr/>
              </a:pPr>
              <a:t>‹#›</a:t>
            </a:fld>
            <a:endParaRPr lang="en-US"/>
          </a:p>
        </p:txBody>
      </p:sp>
    </p:spTree>
    <p:extLst>
      <p:ext uri="{BB962C8B-B14F-4D97-AF65-F5344CB8AC3E}">
        <p14:creationId xmlns:p14="http://schemas.microsoft.com/office/powerpoint/2010/main" val="3168109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0A0A7D2-5E94-4177-9F81-F3E4967B8E32}" type="datetimeFigureOut">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DE250A-8565-4C1A-A72E-1959EEB009F5}" type="slidenum">
              <a:rPr lang="en-US"/>
              <a:pPr>
                <a:defRPr/>
              </a:pPr>
              <a:t>‹#›</a:t>
            </a:fld>
            <a:endParaRPr lang="en-US"/>
          </a:p>
        </p:txBody>
      </p:sp>
    </p:spTree>
    <p:extLst>
      <p:ext uri="{BB962C8B-B14F-4D97-AF65-F5344CB8AC3E}">
        <p14:creationId xmlns:p14="http://schemas.microsoft.com/office/powerpoint/2010/main" val="107040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63D73B-674D-4B27-B5AC-7BCA38129A2D}" type="datetimeFigureOut">
              <a:rPr lang="en-US"/>
              <a:pPr>
                <a:defRPr/>
              </a:pPr>
              <a:t>11/8/2019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9CB8E7-C23F-41F3-84DD-75B1B68B20B5}" type="slidenum">
              <a:rPr lang="en-US"/>
              <a:pPr>
                <a:defRPr/>
              </a:pPr>
              <a:t>‹#›</a:t>
            </a:fld>
            <a:endParaRPr lang="en-US"/>
          </a:p>
        </p:txBody>
      </p:sp>
    </p:spTree>
    <p:extLst>
      <p:ext uri="{BB962C8B-B14F-4D97-AF65-F5344CB8AC3E}">
        <p14:creationId xmlns:p14="http://schemas.microsoft.com/office/powerpoint/2010/main" val="412650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B5811D-6024-4730-8DA5-DBEAB18207CF}" type="datetimeFigureOut">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588873-7220-4C05-ABE1-A23AA9018E97}" type="slidenum">
              <a:rPr lang="en-US"/>
              <a:pPr>
                <a:defRPr/>
              </a:pPr>
              <a:t>‹#›</a:t>
            </a:fld>
            <a:endParaRPr lang="en-US"/>
          </a:p>
        </p:txBody>
      </p:sp>
    </p:spTree>
    <p:extLst>
      <p:ext uri="{BB962C8B-B14F-4D97-AF65-F5344CB8AC3E}">
        <p14:creationId xmlns:p14="http://schemas.microsoft.com/office/powerpoint/2010/main" val="140017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32FCB1-AF32-4F35-BA99-F2617FF12C92}" type="datetimeFigureOut">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9881FE-58AE-4CDF-8C1D-948A38CA59CE}" type="slidenum">
              <a:rPr lang="en-US"/>
              <a:pPr>
                <a:defRPr/>
              </a:pPr>
              <a:t>‹#›</a:t>
            </a:fld>
            <a:endParaRPr lang="en-US"/>
          </a:p>
        </p:txBody>
      </p:sp>
    </p:spTree>
    <p:extLst>
      <p:ext uri="{BB962C8B-B14F-4D97-AF65-F5344CB8AC3E}">
        <p14:creationId xmlns:p14="http://schemas.microsoft.com/office/powerpoint/2010/main" val="133860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2E7D7DC-9EEC-4426-928B-4774FC190594}" type="datetimeFigureOut">
              <a:rPr lang="en-US"/>
              <a:pPr>
                <a:defRPr/>
              </a:pPr>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37ECEBE-E97F-46ED-BF01-160BF8F4B5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nrel.gov/csp/troughnet/"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acciona-na.com/About-Us/Our-Projects/U-S-/Nevada-Solar-One.aspx"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nrel.gov/news/features/feature_detail.cfm/feature_id=1788" TargetMode="External"/><Relationship Id="rId2" Type="http://schemas.openxmlformats.org/officeDocument/2006/relationships/hyperlink" Target="http://www.greentechmedia.com/" TargetMode="External"/><Relationship Id="rId1" Type="http://schemas.openxmlformats.org/officeDocument/2006/relationships/slideLayout" Target="../slideLayouts/slideLayout6.xml"/><Relationship Id="rId4" Type="http://schemas.openxmlformats.org/officeDocument/2006/relationships/hyperlink" Target="http://www.caiso.com/Pages/TodaysOutlook.aspx"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alternativeenergy.procon.org/sourcefiles/avian-mortality-solar-energy-ivanpah-apr-2014.pdf" TargetMode="External"/><Relationship Id="rId2" Type="http://schemas.openxmlformats.org/officeDocument/2006/relationships/hyperlink" Target="http://energy.i2i.org/2014/05/05/solar-mega-trap-kills-birds-at-california-power-pla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ieefa.org/clean-coal-projects-not-so-clean-after-all-analysis-find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ulstered4.rssing.com/browser.php?indx=3919436&amp;item=61"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energystorage.org/energy-storage/energy-storage-technologies"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energystorage.org/energy-storage/glossary/#200" TargetMode="External"/><Relationship Id="rId2" Type="http://schemas.openxmlformats.org/officeDocument/2006/relationships/hyperlink" Target="http://energystorage.org/energy-storage/glossary/#261"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energystorage.org/energy-storage/glossary/#200" TargetMode="External"/><Relationship Id="rId2" Type="http://schemas.openxmlformats.org/officeDocument/2006/relationships/hyperlink" Target="http://energystorage.org/energy-storage/glossary/#26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energystorage.org/energy-storage/glossary/#200" TargetMode="External"/><Relationship Id="rId2" Type="http://schemas.openxmlformats.org/officeDocument/2006/relationships/hyperlink" Target="http://energystorage.org/energy-storage/glossary/#261"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energystorage.org/energy-storage/glossary/#200" TargetMode="External"/><Relationship Id="rId2" Type="http://schemas.openxmlformats.org/officeDocument/2006/relationships/hyperlink" Target="http://energystorage.org/energy-storage/glossary/#261"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energystorage.org/energy-storage/glossary/#200" TargetMode="External"/><Relationship Id="rId2" Type="http://schemas.openxmlformats.org/officeDocument/2006/relationships/hyperlink" Target="http://energystorage.org/energy-storage/glossary/#261"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s://www.ferc.gov/industries/hydropower/gen-info/licensing/pump-storage/pending-permits.pdf" TargetMode="External"/><Relationship Id="rId2" Type="http://schemas.openxmlformats.org/officeDocument/2006/relationships/hyperlink" Target="https://www.ferc.gov/industries/hydropower/gen-info/licensing/pump-storage/licensed-projects.pdf"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columbiapwr.com/how-it-work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youtube.com/watch?v=M1zLSr7uHZQ"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a:t>Renewables are coming at us</a:t>
            </a:r>
          </a:p>
        </p:txBody>
      </p:sp>
      <p:sp>
        <p:nvSpPr>
          <p:cNvPr id="3" name="Subtitle 2"/>
          <p:cNvSpPr>
            <a:spLocks noGrp="1"/>
          </p:cNvSpPr>
          <p:nvPr>
            <p:ph type="subTitle" idx="1"/>
          </p:nvPr>
        </p:nvSpPr>
        <p:spPr/>
        <p:txBody>
          <a:bodyPr/>
          <a:lstStyle/>
          <a:p>
            <a:pPr>
              <a:defRPr/>
            </a:pPr>
            <a:r>
              <a:rPr lang="en-US" dirty="0"/>
              <a:t>Here is a comparison between the “past” energy vs. the “future” energy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762000"/>
            <a:ext cx="7772400" cy="1466850"/>
          </a:xfrm>
        </p:spPr>
        <p:txBody>
          <a:bodyPr/>
          <a:lstStyle/>
          <a:p>
            <a:r>
              <a:rPr lang="en-US" altLang="en-US"/>
              <a:t>Solar Power</a:t>
            </a:r>
          </a:p>
        </p:txBody>
      </p:sp>
      <p:sp>
        <p:nvSpPr>
          <p:cNvPr id="3" name="Subtitle 2"/>
          <p:cNvSpPr>
            <a:spLocks noGrp="1"/>
          </p:cNvSpPr>
          <p:nvPr>
            <p:ph type="subTitle" idx="1"/>
          </p:nvPr>
        </p:nvSpPr>
        <p:spPr>
          <a:xfrm>
            <a:off x="1219200" y="2209800"/>
            <a:ext cx="6400800" cy="1752600"/>
          </a:xfrm>
        </p:spPr>
        <p:txBody>
          <a:bodyPr/>
          <a:lstStyle/>
          <a:p>
            <a:pPr>
              <a:defRPr/>
            </a:pPr>
            <a:r>
              <a:rPr lang="en-US" sz="4400" dirty="0">
                <a:solidFill>
                  <a:schemeClr val="tx1"/>
                </a:solidFill>
                <a:latin typeface="+mj-lt"/>
                <a:ea typeface="+mj-ea"/>
                <a:cs typeface="+mj-cs"/>
              </a:rPr>
              <a:t>It’s coming of age</a:t>
            </a:r>
          </a:p>
          <a:p>
            <a:pPr>
              <a:defRPr/>
            </a:pPr>
            <a:endParaRPr lang="en-US" dirty="0"/>
          </a:p>
        </p:txBody>
      </p:sp>
      <p:sp>
        <p:nvSpPr>
          <p:cNvPr id="7172" name="TextBox 1"/>
          <p:cNvSpPr txBox="1">
            <a:spLocks noChangeArrowheads="1"/>
          </p:cNvSpPr>
          <p:nvPr/>
        </p:nvSpPr>
        <p:spPr bwMode="auto">
          <a:xfrm>
            <a:off x="1219200" y="4110038"/>
            <a:ext cx="6019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latin typeface="Arial" charset="0"/>
              </a:rPr>
              <a:t>Interesting factoid:  Solar consumes less land per MW of </a:t>
            </a:r>
          </a:p>
          <a:p>
            <a:pPr algn="ctr" eaLnBrk="1" hangingPunct="1">
              <a:spcBef>
                <a:spcPct val="0"/>
              </a:spcBef>
              <a:buFontTx/>
              <a:buNone/>
            </a:pPr>
            <a:r>
              <a:rPr lang="en-US" altLang="en-US" sz="1800">
                <a:latin typeface="Arial" charset="0"/>
              </a:rPr>
              <a:t>electricity than either coal or hydro dams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200" u="sng"/>
              <a:t>Two basic types: </a:t>
            </a:r>
            <a:br>
              <a:rPr lang="en-US" altLang="en-US" sz="3200" u="sng"/>
            </a:br>
            <a:r>
              <a:rPr lang="en-US" altLang="en-US" sz="2800"/>
              <a:t>1) Concentrating Solar Plants (CSP) and </a:t>
            </a:r>
            <a:br>
              <a:rPr lang="en-US" altLang="en-US" sz="2800"/>
            </a:br>
            <a:r>
              <a:rPr lang="en-US" altLang="en-US" sz="2800"/>
              <a:t>2)Photovoltaic Arrays (PV)</a:t>
            </a:r>
          </a:p>
        </p:txBody>
      </p:sp>
      <p:sp>
        <p:nvSpPr>
          <p:cNvPr id="8195" name="Content Placeholder 2"/>
          <p:cNvSpPr>
            <a:spLocks noGrp="1"/>
          </p:cNvSpPr>
          <p:nvPr>
            <p:ph idx="1"/>
          </p:nvPr>
        </p:nvSpPr>
        <p:spPr/>
        <p:txBody>
          <a:bodyPr/>
          <a:lstStyle/>
          <a:p>
            <a:r>
              <a:rPr lang="en-US" altLang="en-US" dirty="0"/>
              <a:t>CSP is a thermal plant—solar energy to boil water to make steam to turn a turbine, VOILA! Electricity.</a:t>
            </a:r>
          </a:p>
          <a:p>
            <a:endParaRPr lang="en-US" altLang="en-US" dirty="0"/>
          </a:p>
          <a:p>
            <a:r>
              <a:rPr lang="en-US" altLang="en-US" dirty="0"/>
              <a:t>PV converts sun’s rays directly to electricity.</a:t>
            </a:r>
          </a:p>
          <a:p>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200"/>
              <a:t>Comparison CSP and PV</a:t>
            </a:r>
          </a:p>
        </p:txBody>
      </p:sp>
      <p:sp>
        <p:nvSpPr>
          <p:cNvPr id="9219" name="Content Placeholder 2"/>
          <p:cNvSpPr>
            <a:spLocks noGrp="1"/>
          </p:cNvSpPr>
          <p:nvPr>
            <p:ph idx="1"/>
          </p:nvPr>
        </p:nvSpPr>
        <p:spPr/>
        <p:txBody>
          <a:bodyPr/>
          <a:lstStyle/>
          <a:p>
            <a:r>
              <a:rPr lang="en-US" altLang="en-US" sz="1800" dirty="0"/>
              <a:t>CSP is thermal plant—solar energy to boil water to make steam to turn a turbine, VOILA! Electricity.</a:t>
            </a:r>
          </a:p>
          <a:p>
            <a:r>
              <a:rPr lang="en-US" altLang="en-US" sz="1800" dirty="0"/>
              <a:t>PV—sun’s rays directly to electricity</a:t>
            </a:r>
          </a:p>
          <a:p>
            <a:r>
              <a:rPr lang="en-US" altLang="en-US" sz="2400" dirty="0"/>
              <a:t>CSP advantages: </a:t>
            </a:r>
          </a:p>
          <a:p>
            <a:pPr lvl="1"/>
            <a:r>
              <a:rPr lang="en-US" altLang="en-US" sz="2000" dirty="0"/>
              <a:t>1) works better in high temp; </a:t>
            </a:r>
          </a:p>
          <a:p>
            <a:pPr lvl="1"/>
            <a:r>
              <a:rPr lang="en-US" altLang="en-US" sz="2000" dirty="0"/>
              <a:t>2) More efficient/area; </a:t>
            </a:r>
          </a:p>
          <a:p>
            <a:pPr lvl="1"/>
            <a:r>
              <a:rPr lang="en-US" altLang="en-US" sz="2000" dirty="0"/>
              <a:t>3) Heat salt to store heat (energy)</a:t>
            </a:r>
          </a:p>
          <a:p>
            <a:r>
              <a:rPr lang="en-US" altLang="en-US" sz="2400" dirty="0"/>
              <a:t>PV advantages: </a:t>
            </a:r>
          </a:p>
          <a:p>
            <a:pPr lvl="1"/>
            <a:r>
              <a:rPr lang="en-US" altLang="en-US" sz="2000" dirty="0"/>
              <a:t>1) costs less; 	</a:t>
            </a:r>
          </a:p>
          <a:p>
            <a:pPr lvl="1"/>
            <a:r>
              <a:rPr lang="en-US" altLang="en-US" sz="2000" dirty="0"/>
              <a:t>2) less environmental impact; </a:t>
            </a:r>
          </a:p>
          <a:p>
            <a:pPr lvl="1"/>
            <a:r>
              <a:rPr lang="en-US" altLang="en-US" sz="2000" dirty="0"/>
              <a:t>3) works better at low temp; </a:t>
            </a:r>
          </a:p>
          <a:p>
            <a:pPr lvl="1"/>
            <a:r>
              <a:rPr lang="en-US" altLang="en-US" sz="2000" dirty="0"/>
              <a:t>4) easily scalable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609600" y="762000"/>
            <a:ext cx="7772400" cy="1981200"/>
          </a:xfrm>
        </p:spPr>
        <p:txBody>
          <a:bodyPr/>
          <a:lstStyle/>
          <a:p>
            <a:r>
              <a:rPr lang="en-US" altLang="en-US" sz="3200"/>
              <a:t>CSP (Concentrated Solar Power)</a:t>
            </a:r>
            <a:br>
              <a:rPr lang="en-US" altLang="en-US" sz="3200"/>
            </a:br>
            <a:r>
              <a:rPr lang="en-US" altLang="en-US" sz="2400"/>
              <a:t>(These are </a:t>
            </a:r>
            <a:r>
              <a:rPr lang="en-US" altLang="en-US" sz="2400" b="1" u="sng"/>
              <a:t>thermal</a:t>
            </a:r>
            <a:r>
              <a:rPr lang="en-US" altLang="en-US" sz="2400"/>
              <a:t> generating plants—just like coal, nuclear, natural gas, biomass, geothermal)—capture heat to boil water to get steam, steam turns turbine, voila! electricity)</a:t>
            </a:r>
            <a:br>
              <a:rPr lang="en-US" altLang="en-US" sz="2400"/>
            </a:br>
            <a:r>
              <a:rPr lang="en-US" altLang="en-US" sz="2400"/>
              <a:t>Higher temperature = higher output.</a:t>
            </a:r>
          </a:p>
        </p:txBody>
      </p:sp>
      <p:sp>
        <p:nvSpPr>
          <p:cNvPr id="3" name="Subtitle 2"/>
          <p:cNvSpPr>
            <a:spLocks noGrp="1"/>
          </p:cNvSpPr>
          <p:nvPr>
            <p:ph type="subTitle" idx="1"/>
          </p:nvPr>
        </p:nvSpPr>
        <p:spPr>
          <a:xfrm>
            <a:off x="1371600" y="2971800"/>
            <a:ext cx="6400800" cy="3048000"/>
          </a:xfrm>
        </p:spPr>
        <p:txBody>
          <a:bodyPr/>
          <a:lstStyle/>
          <a:p>
            <a:pPr>
              <a:defRPr/>
            </a:pPr>
            <a:r>
              <a:rPr lang="en-US" dirty="0">
                <a:solidFill>
                  <a:schemeClr val="tx1"/>
                </a:solidFill>
                <a:latin typeface="+mj-lt"/>
                <a:ea typeface="+mj-ea"/>
                <a:cs typeface="+mj-cs"/>
              </a:rPr>
              <a:t>There are two types:</a:t>
            </a:r>
          </a:p>
          <a:p>
            <a:pPr>
              <a:defRPr/>
            </a:pPr>
            <a:r>
              <a:rPr lang="en-US" dirty="0">
                <a:solidFill>
                  <a:schemeClr val="tx1"/>
                </a:solidFill>
                <a:latin typeface="+mj-lt"/>
                <a:ea typeface="+mj-ea"/>
                <a:cs typeface="+mj-cs"/>
              </a:rPr>
              <a:t>Parabolic Troughs and</a:t>
            </a:r>
          </a:p>
          <a:p>
            <a:pPr>
              <a:defRPr/>
            </a:pPr>
            <a:r>
              <a:rPr lang="en-US" dirty="0">
                <a:solidFill>
                  <a:schemeClr val="tx1"/>
                </a:solidFill>
                <a:latin typeface="+mj-lt"/>
                <a:ea typeface="+mj-ea"/>
                <a:cs typeface="+mj-cs"/>
              </a:rPr>
              <a:t>“Power Towers”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200"/>
              <a:t>Parabolic Troughs</a:t>
            </a:r>
          </a:p>
        </p:txBody>
      </p:sp>
      <p:sp>
        <p:nvSpPr>
          <p:cNvPr id="3075" name="Content Placeholder 2"/>
          <p:cNvSpPr>
            <a:spLocks noGrp="1"/>
          </p:cNvSpPr>
          <p:nvPr>
            <p:ph idx="1"/>
          </p:nvPr>
        </p:nvSpPr>
        <p:spPr/>
        <p:txBody>
          <a:bodyPr/>
          <a:lstStyle/>
          <a:p>
            <a:pPr marL="914400" lvl="2" indent="0">
              <a:buFont typeface="Arial" charset="0"/>
              <a:buNone/>
              <a:defRPr/>
            </a:pPr>
            <a:r>
              <a:rPr lang="en-US" altLang="en-US" sz="2800" dirty="0"/>
              <a:t>Linear parabolic mirrors focus light on a tube</a:t>
            </a:r>
          </a:p>
          <a:p>
            <a:pPr lvl="3">
              <a:defRPr/>
            </a:pPr>
            <a:r>
              <a:rPr lang="en-US" altLang="en-US" sz="2400" dirty="0"/>
              <a:t>Very  efficient utilize salt heated to a liquid at 1000 degrees or more</a:t>
            </a:r>
          </a:p>
          <a:p>
            <a:pPr lvl="3">
              <a:defRPr/>
            </a:pPr>
            <a:r>
              <a:rPr lang="en-US" altLang="en-US" sz="2400" dirty="0"/>
              <a:t>Insulated storage for salt (just like a thermos bottle)</a:t>
            </a:r>
          </a:p>
          <a:p>
            <a:pPr lvl="3">
              <a:defRPr/>
            </a:pPr>
            <a:r>
              <a:rPr lang="en-US" altLang="en-US" sz="2400" dirty="0"/>
              <a:t>Hot salt boils water, steam turns turbine, turbine turns generator.   Voila! 24 hour solar electricity</a:t>
            </a:r>
          </a:p>
          <a:p>
            <a:pPr marL="1371600" lvl="3" indent="0">
              <a:buFont typeface="Arial" charset="0"/>
              <a:buNone/>
              <a:defRPr/>
            </a:pPr>
            <a:r>
              <a:rPr lang="en-US" altLang="en-US" sz="2400" dirty="0"/>
              <a:t>also</a:t>
            </a:r>
          </a:p>
          <a:p>
            <a:pPr lvl="3">
              <a:defRPr/>
            </a:pPr>
            <a:r>
              <a:rPr lang="en-US" altLang="en-US" sz="2400" dirty="0"/>
              <a:t>Natural gas boiler integrated into loop as backup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parabolic troug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0292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2895600" y="762000"/>
            <a:ext cx="4914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latin typeface="Arial" charset="0"/>
              </a:rPr>
              <a:t>Parabolic</a:t>
            </a:r>
            <a:r>
              <a:rPr lang="en-US" altLang="en-US" sz="1800">
                <a:latin typeface="Arial" charset="0"/>
              </a:rPr>
              <a:t> </a:t>
            </a:r>
            <a:r>
              <a:rPr lang="en-US" altLang="en-US">
                <a:latin typeface="Arial" charset="0"/>
              </a:rPr>
              <a:t>Trough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3200"/>
              <a:t>Another way to view a parabolic trough</a:t>
            </a:r>
          </a:p>
        </p:txBody>
      </p:sp>
      <p:pic>
        <p:nvPicPr>
          <p:cNvPr id="13315" name="Picture 2" descr="244px-Parabolic_trough_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0"/>
            <a:ext cx="23241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57200" y="4114800"/>
            <a:ext cx="8153400" cy="1676400"/>
          </a:xfrm>
        </p:spPr>
        <p:txBody>
          <a:bodyPr/>
          <a:lstStyle/>
          <a:p>
            <a:endParaRPr lang="en-US" altLang="en-US" sz="3200"/>
          </a:p>
        </p:txBody>
      </p:sp>
      <p:sp>
        <p:nvSpPr>
          <p:cNvPr id="14339" name="TextBox 3"/>
          <p:cNvSpPr txBox="1">
            <a:spLocks noChangeArrowheads="1"/>
          </p:cNvSpPr>
          <p:nvPr/>
        </p:nvSpPr>
        <p:spPr bwMode="auto">
          <a:xfrm>
            <a:off x="1295400" y="838200"/>
            <a:ext cx="6132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latin typeface="Arial" charset="0"/>
              </a:rPr>
              <a:t>Solar Trough “</a:t>
            </a:r>
            <a:r>
              <a:rPr lang="en-US" altLang="en-US">
                <a:latin typeface="Arial" charset="0"/>
                <a:hlinkClick r:id="rId2"/>
              </a:rPr>
              <a:t>farms</a:t>
            </a:r>
            <a:r>
              <a:rPr lang="en-US" altLang="en-US">
                <a:latin typeface="Arial" charset="0"/>
              </a:rPr>
              <a:t>” in the US</a:t>
            </a:r>
          </a:p>
        </p:txBody>
      </p:sp>
      <p:pic>
        <p:nvPicPr>
          <p:cNvPr id="14340" name="Picture 3" descr="SkyFuel_diagram_jp7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24013"/>
            <a:ext cx="91440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egas_sola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7086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3"/>
          <p:cNvSpPr txBox="1">
            <a:spLocks noChangeArrowheads="1"/>
          </p:cNvSpPr>
          <p:nvPr/>
        </p:nvSpPr>
        <p:spPr bwMode="auto">
          <a:xfrm>
            <a:off x="228600" y="381000"/>
            <a:ext cx="85534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latin typeface="Arial" charset="0"/>
              </a:rPr>
              <a:t> </a:t>
            </a:r>
            <a:r>
              <a:rPr lang="en-US" altLang="en-US">
                <a:latin typeface="Arial" charset="0"/>
                <a:hlinkClick r:id="rId3"/>
              </a:rPr>
              <a:t>“Solar</a:t>
            </a:r>
            <a:r>
              <a:rPr lang="en-US" altLang="en-US">
                <a:latin typeface="Arial" charset="0"/>
              </a:rPr>
              <a:t> One” Parabolic Trough in Nevada</a:t>
            </a:r>
          </a:p>
          <a:p>
            <a:pPr algn="ctr" eaLnBrk="1" hangingPunct="1">
              <a:spcBef>
                <a:spcPct val="0"/>
              </a:spcBef>
              <a:buFontTx/>
              <a:buNone/>
            </a:pPr>
            <a:r>
              <a:rPr lang="en-US" altLang="en-US">
                <a:latin typeface="Arial" charset="0"/>
              </a:rPr>
              <a:t>64 MW output; 230 homes/Megawatt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200"/>
              <a:t>Nevada Solar One Schematic Diagram</a:t>
            </a:r>
          </a:p>
        </p:txBody>
      </p:sp>
      <p:pic>
        <p:nvPicPr>
          <p:cNvPr id="16387" name="Picture 2" descr="Concentrating Solar Diagr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35660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5/54/U.S._2014_Electricity_Generation_By_Ty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83907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914400" y="1219200"/>
            <a:ext cx="7772400" cy="1470025"/>
          </a:xfrm>
        </p:spPr>
        <p:txBody>
          <a:bodyPr/>
          <a:lstStyle/>
          <a:p>
            <a:r>
              <a:rPr lang="en-US" altLang="en-US" sz="3200"/>
              <a:t>Solar Energy Generating Systems (SEGS)</a:t>
            </a:r>
            <a:br>
              <a:rPr lang="en-US" altLang="en-US" sz="3200"/>
            </a:br>
            <a:r>
              <a:rPr lang="en-US" altLang="en-US" sz="3200"/>
              <a:t>Daggett, CA--Mojave Desert</a:t>
            </a:r>
          </a:p>
        </p:txBody>
      </p:sp>
      <p:sp>
        <p:nvSpPr>
          <p:cNvPr id="17411" name="Subtitle 2"/>
          <p:cNvSpPr>
            <a:spLocks noGrp="1"/>
          </p:cNvSpPr>
          <p:nvPr>
            <p:ph type="subTitle" idx="1"/>
          </p:nvPr>
        </p:nvSpPr>
        <p:spPr>
          <a:xfrm>
            <a:off x="1295400" y="2819400"/>
            <a:ext cx="6629400" cy="3048000"/>
          </a:xfrm>
        </p:spPr>
        <p:txBody>
          <a:bodyPr/>
          <a:lstStyle/>
          <a:p>
            <a:pPr algn="l"/>
            <a:r>
              <a:rPr lang="en-US" altLang="en-US" sz="2800">
                <a:solidFill>
                  <a:schemeClr val="tx1"/>
                </a:solidFill>
              </a:rPr>
              <a:t>The largest in the world at 359 MW</a:t>
            </a:r>
          </a:p>
          <a:p>
            <a:pPr algn="l"/>
            <a:r>
              <a:rPr lang="en-US" altLang="en-US" sz="2800">
                <a:solidFill>
                  <a:schemeClr val="tx1"/>
                </a:solidFill>
              </a:rPr>
              <a:t>No thermal storage</a:t>
            </a:r>
          </a:p>
          <a:p>
            <a:pPr algn="l"/>
            <a:r>
              <a:rPr lang="en-US" altLang="en-US" sz="2800">
                <a:solidFill>
                  <a:schemeClr val="tx1"/>
                </a:solidFill>
              </a:rPr>
              <a:t>Three separate sites within 40 miles of each other.</a:t>
            </a:r>
          </a:p>
          <a:p>
            <a:pPr algn="l"/>
            <a:endParaRPr lang="en-US" altLang="en-U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SE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93725"/>
            <a:ext cx="73152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4678362"/>
          </a:xfrm>
        </p:spPr>
        <p:txBody>
          <a:bodyPr/>
          <a:lstStyle/>
          <a:p>
            <a:r>
              <a:rPr lang="en-US" altLang="en-US" sz="3600"/>
              <a:t>Greentech </a:t>
            </a:r>
            <a:r>
              <a:rPr lang="en-US" altLang="en-US" sz="3600">
                <a:hlinkClick r:id="rId2"/>
              </a:rPr>
              <a:t>Media</a:t>
            </a:r>
            <a:r>
              <a:rPr lang="en-US" altLang="en-US" sz="3600"/>
              <a:t/>
            </a:r>
            <a:br>
              <a:rPr lang="en-US" altLang="en-US" sz="3600"/>
            </a:br>
            <a:r>
              <a:rPr lang="en-US" altLang="en-US" sz="3600"/>
              <a:t>for the latest in . . .well, greentech</a:t>
            </a:r>
            <a:br>
              <a:rPr lang="en-US" altLang="en-US" sz="3600"/>
            </a:br>
            <a:r>
              <a:rPr lang="en-US" altLang="en-US" sz="3600"/>
              <a:t/>
            </a:r>
            <a:br>
              <a:rPr lang="en-US" altLang="en-US" sz="3600"/>
            </a:br>
            <a:r>
              <a:rPr lang="en-US" altLang="en-US" sz="3600"/>
              <a:t>and from National Renewable Energy </a:t>
            </a:r>
            <a:r>
              <a:rPr lang="en-US" altLang="en-US" sz="3600">
                <a:hlinkClick r:id="rId3"/>
              </a:rPr>
              <a:t>Lab—Thermal</a:t>
            </a:r>
            <a:r>
              <a:rPr lang="en-US" altLang="en-US" sz="3600"/>
              <a:t> Storage</a:t>
            </a:r>
            <a:r>
              <a:rPr lang="en-US" altLang="en-US"/>
              <a:t/>
            </a:r>
            <a:br>
              <a:rPr lang="en-US" altLang="en-US"/>
            </a:br>
            <a:r>
              <a:rPr lang="en-US" altLang="en-US" sz="3600"/>
              <a:t/>
            </a:r>
            <a:br>
              <a:rPr lang="en-US" altLang="en-US" sz="3600"/>
            </a:br>
            <a:r>
              <a:rPr lang="en-US" altLang="en-US" sz="3600"/>
              <a:t>And the </a:t>
            </a:r>
            <a:r>
              <a:rPr lang="en-US" altLang="en-US" sz="3600">
                <a:hlinkClick r:id="rId4"/>
              </a:rPr>
              <a:t>California ISO </a:t>
            </a:r>
            <a:r>
              <a:rPr lang="en-US" altLang="en-US" sz="3600"/>
              <a:t>website shows demand and renewable output.</a:t>
            </a:r>
            <a:r>
              <a:rPr lang="en-US" altLang="en-US"/>
              <a:t/>
            </a:r>
            <a:br>
              <a:rPr lang="en-US" altLang="en-US"/>
            </a:b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05000" y="5105400"/>
            <a:ext cx="5449888" cy="381000"/>
          </a:xfrm>
        </p:spPr>
        <p:txBody>
          <a:bodyPr/>
          <a:lstStyle/>
          <a:p>
            <a:r>
              <a:rPr lang="en-US" altLang="en-US"/>
              <a:t>“Solar One” in Barstow California</a:t>
            </a:r>
          </a:p>
        </p:txBody>
      </p:sp>
      <p:sp>
        <p:nvSpPr>
          <p:cNvPr id="20483" name="Text Placeholder 3"/>
          <p:cNvSpPr>
            <a:spLocks noGrp="1"/>
          </p:cNvSpPr>
          <p:nvPr>
            <p:ph type="body" sz="half" idx="2"/>
          </p:nvPr>
        </p:nvSpPr>
        <p:spPr>
          <a:xfrm>
            <a:off x="1828800" y="5410200"/>
            <a:ext cx="5486400" cy="990600"/>
          </a:xfrm>
        </p:spPr>
        <p:txBody>
          <a:bodyPr/>
          <a:lstStyle/>
          <a:p>
            <a:r>
              <a:rPr lang="en-US" altLang="en-US" sz="2000"/>
              <a:t>1981 the original Power Tower thermal plant.  Rebuilt as “Solar Two” but dead in 1999.  Generated 10MW</a:t>
            </a:r>
            <a:r>
              <a:rPr lang="en-US" altLang="en-US"/>
              <a:t/>
            </a:r>
            <a:br>
              <a:rPr lang="en-US" altLang="en-US"/>
            </a:br>
            <a:endParaRPr lang="en-US" altLang="en-US"/>
          </a:p>
        </p:txBody>
      </p:sp>
      <p:pic>
        <p:nvPicPr>
          <p:cNvPr id="20484" name="Picture 2" descr="Solar On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652" b="2652"/>
          <a:stretch>
            <a:fillRect/>
          </a:stretch>
        </p:blipFill>
        <p:spPr>
          <a:xfrm>
            <a:off x="1752600" y="1066800"/>
            <a:ext cx="5486400" cy="4114800"/>
          </a:xfrm>
        </p:spPr>
      </p:pic>
      <p:sp>
        <p:nvSpPr>
          <p:cNvPr id="20485" name="TextBox 1"/>
          <p:cNvSpPr txBox="1">
            <a:spLocks noChangeArrowheads="1"/>
          </p:cNvSpPr>
          <p:nvPr/>
        </p:nvSpPr>
        <p:spPr bwMode="auto">
          <a:xfrm>
            <a:off x="2438400" y="352425"/>
            <a:ext cx="423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a:latin typeface="Arial" charset="0"/>
              </a:rPr>
              <a:t>“Power Tower” CSP Sites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600"/>
              <a:t>Crescent Dunes Tower Power CSP + Salt Storage; First of its kind near Tonapah, NV</a:t>
            </a:r>
          </a:p>
        </p:txBody>
      </p:sp>
      <p:sp>
        <p:nvSpPr>
          <p:cNvPr id="21507" name="Content Placeholder 2"/>
          <p:cNvSpPr>
            <a:spLocks noGrp="1"/>
          </p:cNvSpPr>
          <p:nvPr>
            <p:ph idx="1"/>
          </p:nvPr>
        </p:nvSpPr>
        <p:spPr/>
        <p:txBody>
          <a:bodyPr/>
          <a:lstStyle/>
          <a:p>
            <a:r>
              <a:rPr lang="en-US" altLang="en-US"/>
              <a:t>110 megawatt system; 10 hours of salt storage</a:t>
            </a:r>
          </a:p>
        </p:txBody>
      </p:sp>
      <p:pic>
        <p:nvPicPr>
          <p:cNvPr id="21508" name="Picture 6" descr="http://www.csp-world.com/sites/default/files/crescent-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2338388"/>
            <a:ext cx="7620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8305800" cy="1447800"/>
          </a:xfrm>
        </p:spPr>
        <p:txBody>
          <a:bodyPr/>
          <a:lstStyle/>
          <a:p>
            <a:r>
              <a:rPr lang="en-US" altLang="en-US" sz="2400"/>
              <a:t>Ivanpah CA Power Towers—Mojave Desert.  4000 acres.  </a:t>
            </a:r>
            <a:br>
              <a:rPr lang="en-US" altLang="en-US" sz="2400"/>
            </a:br>
            <a:r>
              <a:rPr lang="en-US" altLang="en-US" sz="2400"/>
              <a:t>Towers 500 feet tall. 170,000 heliostats (mirrors)</a:t>
            </a:r>
            <a:br>
              <a:rPr lang="en-US" altLang="en-US" sz="2400"/>
            </a:br>
            <a:r>
              <a:rPr lang="en-US" altLang="en-US" sz="2400"/>
              <a:t>390 MW Equals 140,000 homes (360/Megawatt)</a:t>
            </a:r>
          </a:p>
        </p:txBody>
      </p:sp>
      <p:pic>
        <p:nvPicPr>
          <p:cNvPr id="22531" name="Picture 2" descr="http://www.evwind.es/wp-content/uploads/2013/10/Ivanp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26757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71688" y="838200"/>
            <a:ext cx="5105400" cy="304800"/>
          </a:xfrm>
        </p:spPr>
        <p:txBody>
          <a:bodyPr/>
          <a:lstStyle/>
          <a:p>
            <a:r>
              <a:rPr lang="en-US" altLang="en-US" sz="3200"/>
              <a:t>Ivanpah Power Tower</a:t>
            </a:r>
          </a:p>
        </p:txBody>
      </p:sp>
      <p:pic>
        <p:nvPicPr>
          <p:cNvPr id="23555" name="Picture 4" descr="http://solartribune.com/wp-content/uploads/2013/10/credited_BusinessWire_Ivanpah_First_Syn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12875"/>
            <a:ext cx="726757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2800"/>
              <a:t>$50 million unsuccessful attempt to relocate endangered desert tortoises.  There are desert ecosystems--no free lunches</a:t>
            </a:r>
          </a:p>
        </p:txBody>
      </p:sp>
      <p:pic>
        <p:nvPicPr>
          <p:cNvPr id="24579" name="Picture 2" descr="http://2.bp.blogspot.com/-ZH_Ot1ZNE5s/UfcZ7YARYgI/AAAAAAAACKc/F8mflQuGQfo/s400/Ivanpah+Sol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1524000"/>
            <a:ext cx="73009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200"/>
              <a:t>And then there are “</a:t>
            </a:r>
            <a:r>
              <a:rPr lang="en-US" altLang="en-US" sz="3200">
                <a:hlinkClick r:id="rId2"/>
              </a:rPr>
              <a:t>Streamers</a:t>
            </a:r>
            <a:r>
              <a:rPr lang="en-US" altLang="en-US" sz="3200"/>
              <a:t>”</a:t>
            </a:r>
          </a:p>
        </p:txBody>
      </p:sp>
      <p:sp>
        <p:nvSpPr>
          <p:cNvPr id="25603" name="Content Placeholder 2"/>
          <p:cNvSpPr>
            <a:spLocks noGrp="1"/>
          </p:cNvSpPr>
          <p:nvPr>
            <p:ph idx="1"/>
          </p:nvPr>
        </p:nvSpPr>
        <p:spPr/>
        <p:txBody>
          <a:bodyPr/>
          <a:lstStyle/>
          <a:p>
            <a:r>
              <a:rPr lang="en-US" altLang="en-US" sz="2400"/>
              <a:t>“It appears Ivanpah may act as a ‘mega-trap,’ attracting insects which in turn attract insect-eating birds, which are incapacitated by solar-flux injury, thus attracting predators and creating an entire food chain vulnerable to injury and death,” concluded scientists with the National Fish and Wildlife Forensics Laboratory in a </a:t>
            </a:r>
            <a:r>
              <a:rPr lang="en-US" altLang="en-US" sz="2400">
                <a:hlinkClick r:id="rId3"/>
              </a:rPr>
              <a:t>report that investigated 233 bird deaths</a:t>
            </a:r>
            <a:r>
              <a:rPr lang="en-US" altLang="en-US" sz="2400"/>
              <a:t> representing 71 species at three Southern California solar power plants.</a:t>
            </a:r>
          </a:p>
          <a:p>
            <a:r>
              <a:rPr lang="en-US" altLang="en-US" sz="2400"/>
              <a:t>“Ivanpah employees called such immolations ’streamers,’” said </a:t>
            </a:r>
            <a:r>
              <a:rPr lang="en-US" altLang="en-US" sz="2400" i="1"/>
              <a:t>The Atlantic</a:t>
            </a:r>
            <a:r>
              <a:rPr lang="en-US" altLang="en-US" sz="2400"/>
              <a:t>.</a:t>
            </a:r>
          </a:p>
          <a:p>
            <a:r>
              <a:rPr lang="en-US" altLang="en-US" sz="2400"/>
              <a:t>US Fish and Wildlife Service Office of Law Enforcement staff “observed an average of one streamer event every two minutes.”</a:t>
            </a:r>
          </a:p>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457200"/>
            <a:ext cx="8229600" cy="1143000"/>
          </a:xfrm>
        </p:spPr>
        <p:txBody>
          <a:bodyPr/>
          <a:lstStyle/>
          <a:p>
            <a:r>
              <a:rPr lang="en-US" altLang="en-US" sz="2800" dirty="0"/>
              <a:t/>
            </a:r>
            <a:br>
              <a:rPr lang="en-US" altLang="en-US" sz="2800" dirty="0"/>
            </a:br>
            <a:r>
              <a:rPr lang="en-US" altLang="en-US" sz="2800" dirty="0"/>
              <a:t>Photovoltaic</a:t>
            </a:r>
            <a:br>
              <a:rPr lang="en-US" altLang="en-US" sz="2800" dirty="0"/>
            </a:br>
            <a:r>
              <a:rPr lang="en-US" altLang="en-US" sz="2800" dirty="0"/>
              <a:t>(Sunlight directly into electricity)</a:t>
            </a:r>
            <a:br>
              <a:rPr lang="en-US" altLang="en-US" sz="2800" dirty="0"/>
            </a:br>
            <a:r>
              <a:rPr lang="en-US" altLang="en-US" sz="2800" dirty="0"/>
              <a:t/>
            </a:r>
            <a:br>
              <a:rPr lang="en-US" altLang="en-US" sz="2800" dirty="0"/>
            </a:br>
            <a:r>
              <a:rPr lang="en-US" altLang="en-US" sz="2800" dirty="0"/>
              <a:t>PV is more efficient at cooler temperatures</a:t>
            </a:r>
          </a:p>
        </p:txBody>
      </p:sp>
      <p:sp>
        <p:nvSpPr>
          <p:cNvPr id="3" name="Content Placeholder 2"/>
          <p:cNvSpPr>
            <a:spLocks noGrp="1"/>
          </p:cNvSpPr>
          <p:nvPr>
            <p:ph idx="1"/>
          </p:nvPr>
        </p:nvSpPr>
        <p:spPr>
          <a:xfrm>
            <a:off x="457200" y="2057400"/>
            <a:ext cx="8229600" cy="4068763"/>
          </a:xfrm>
        </p:spPr>
        <p:txBody>
          <a:bodyPr/>
          <a:lstStyle/>
          <a:p>
            <a:pPr>
              <a:defRPr/>
            </a:pPr>
            <a:r>
              <a:rPr lang="en-US" sz="2400" dirty="0"/>
              <a:t>Price of PV panels has declined 60% in past five years.</a:t>
            </a:r>
          </a:p>
          <a:p>
            <a:pPr>
              <a:defRPr/>
            </a:pPr>
            <a:r>
              <a:rPr lang="en-US" sz="2400" dirty="0"/>
              <a:t>Compound Annual Growth Rate from 2000 – 2016 was 41%</a:t>
            </a:r>
          </a:p>
          <a:p>
            <a:pPr>
              <a:defRPr/>
            </a:pPr>
            <a:r>
              <a:rPr lang="en-US" sz="2400" dirty="0"/>
              <a:t>CAGR projected 2018-2023 = 20%</a:t>
            </a:r>
          </a:p>
          <a:p>
            <a:pPr>
              <a:defRPr/>
            </a:pPr>
            <a:r>
              <a:rPr lang="en-US" sz="2400" dirty="0"/>
              <a:t>“Green Bonds” to finance solar = $180 billion in 2019</a:t>
            </a:r>
          </a:p>
          <a:p>
            <a:pPr>
              <a:defRPr/>
            </a:pPr>
            <a:r>
              <a:rPr lang="en-US" sz="2400" dirty="0"/>
              <a:t>2019 PV panels are 23% efficient (up from 17% in 3 years).</a:t>
            </a:r>
          </a:p>
          <a:p>
            <a:pPr>
              <a:defRPr/>
            </a:pPr>
            <a:r>
              <a:rPr lang="en-US" sz="2400" dirty="0"/>
              <a:t>New technology on horizon, much, much cheaper panels</a:t>
            </a:r>
          </a:p>
          <a:p>
            <a:pPr lvl="1">
              <a:defRPr/>
            </a:pPr>
            <a:endParaRPr lang="en-US" sz="2000" dirty="0"/>
          </a:p>
          <a:p>
            <a:pPr lvl="1">
              <a:defRPr/>
            </a:pPr>
            <a:endParaRPr lang="en-US" sz="2000" dirty="0"/>
          </a:p>
          <a:p>
            <a:pPr marL="457200" lvl="1" indent="0">
              <a:buFont typeface="Arial" charset="0"/>
              <a:buNone/>
              <a:defRPr/>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Chart 2"/>
          <p:cNvGraphicFramePr>
            <a:graphicFrameLocks/>
          </p:cNvGraphicFramePr>
          <p:nvPr/>
        </p:nvGraphicFramePr>
        <p:xfrm>
          <a:off x="254000" y="254000"/>
          <a:ext cx="8559800" cy="6350000"/>
        </p:xfrm>
        <a:graphic>
          <a:graphicData uri="http://schemas.openxmlformats.org/presentationml/2006/ole">
            <mc:AlternateContent xmlns:mc="http://schemas.openxmlformats.org/markup-compatibility/2006">
              <mc:Choice xmlns:v="urn:schemas-microsoft-com:vml" Requires="v">
                <p:oleObj spid="_x0000_s6168" r:id="rId3" imgW="8559526" imgH="6346486" progId="Excel.Chart.8">
                  <p:embed/>
                </p:oleObj>
              </mc:Choice>
              <mc:Fallback>
                <p:oleObj r:id="rId3" imgW="8559526" imgH="6346486"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254000"/>
                        <a:ext cx="85598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013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3200"/>
              <a:t>And . . . . . My favorite!!!!!!!!!!!</a:t>
            </a:r>
          </a:p>
        </p:txBody>
      </p:sp>
      <p:sp>
        <p:nvSpPr>
          <p:cNvPr id="27651" name="Content Placeholder 2"/>
          <p:cNvSpPr>
            <a:spLocks noGrp="1"/>
          </p:cNvSpPr>
          <p:nvPr>
            <p:ph idx="1"/>
          </p:nvPr>
        </p:nvSpPr>
        <p:spPr/>
        <p:txBody>
          <a:bodyPr/>
          <a:lstStyle/>
          <a:p>
            <a:r>
              <a:rPr lang="en-US" altLang="en-US" b="1" i="1" dirty="0"/>
              <a:t>THERE ARE NO MOVING PARTS IN A PV SYSTEM.  THESE BABIES JUST SIT THERE MAKING ELECTRICITY FOR 25+ YEARS WITH ALMOST NO MAINTENANCE.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esert oasis: The plant’s 8 million solar panels power about 160,000 California h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100457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457200" y="5181600"/>
            <a:ext cx="57800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a:latin typeface="Arial" charset="0"/>
              </a:rPr>
              <a:t>Desert Sunlight Solar Farm</a:t>
            </a:r>
          </a:p>
          <a:p>
            <a:pPr eaLnBrk="1" hangingPunct="1">
              <a:spcBef>
                <a:spcPct val="0"/>
              </a:spcBef>
              <a:buFontTx/>
              <a:buNone/>
            </a:pPr>
            <a:r>
              <a:rPr lang="en-US" altLang="en-US" sz="2800" b="1">
                <a:latin typeface="Arial" charset="0"/>
              </a:rPr>
              <a:t>550MW—180,000 homes 330/MW</a:t>
            </a:r>
          </a:p>
          <a:p>
            <a:pPr eaLnBrk="1" hangingPunct="1">
              <a:spcBef>
                <a:spcPct val="0"/>
              </a:spcBef>
              <a:buFontTx/>
              <a:buNone/>
            </a:pPr>
            <a:r>
              <a:rPr lang="en-US" altLang="en-US" sz="2800" b="1">
                <a:latin typeface="Arial" charset="0"/>
              </a:rPr>
              <a:t>Mojave Desert, CA  3,800 acres.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revolution-green.com/wp-content/uploads/2014/11/topaz-soalr-f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708150"/>
            <a:ext cx="912177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1"/>
          <p:cNvSpPr txBox="1">
            <a:spLocks noChangeArrowheads="1"/>
          </p:cNvSpPr>
          <p:nvPr/>
        </p:nvSpPr>
        <p:spPr bwMode="auto">
          <a:xfrm>
            <a:off x="990600" y="762000"/>
            <a:ext cx="7086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latin typeface="Arial" charset="0"/>
              </a:rPr>
              <a:t>Topaz Solar Farm. 550MW, 180,000 homes </a:t>
            </a:r>
          </a:p>
          <a:p>
            <a:pPr eaLnBrk="1" hangingPunct="1">
              <a:spcBef>
                <a:spcPct val="0"/>
              </a:spcBef>
              <a:buFontTx/>
              <a:buNone/>
            </a:pPr>
            <a:r>
              <a:rPr lang="en-US" altLang="en-US" sz="2800">
                <a:latin typeface="Arial" charset="0"/>
              </a:rPr>
              <a:t>330/MW      Mojave Desert, CA 4700 acres</a:t>
            </a:r>
          </a:p>
          <a:p>
            <a:pPr eaLnBrk="1" hangingPunct="1">
              <a:spcBef>
                <a:spcPct val="0"/>
              </a:spcBef>
              <a:buFontTx/>
              <a:buNone/>
            </a:pPr>
            <a:r>
              <a:rPr lang="en-US" altLang="en-US" sz="2800">
                <a:latin typeface="Arial"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3200"/>
              <a:t>Gujarat India, 600MW currently</a:t>
            </a:r>
            <a:br>
              <a:rPr lang="en-US" altLang="en-US" sz="3200"/>
            </a:br>
            <a:r>
              <a:rPr lang="en-US" altLang="en-US" sz="3200"/>
              <a:t>India intends to be a world leader in PV</a:t>
            </a:r>
          </a:p>
        </p:txBody>
      </p:sp>
      <p:sp>
        <p:nvSpPr>
          <p:cNvPr id="30723" name="Content Placeholder 2"/>
          <p:cNvSpPr>
            <a:spLocks noGrp="1"/>
          </p:cNvSpPr>
          <p:nvPr>
            <p:ph idx="1"/>
          </p:nvPr>
        </p:nvSpPr>
        <p:spPr/>
        <p:txBody>
          <a:bodyPr/>
          <a:lstStyle/>
          <a:p>
            <a:endParaRPr lang="en-US" altLang="en-US"/>
          </a:p>
        </p:txBody>
      </p:sp>
      <p:pic>
        <p:nvPicPr>
          <p:cNvPr id="30724" name="Picture 2" descr="http://knjoshi.files.wordpress.com/2013/03/0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3200"/>
              <a:t>More Gujarat—these guys are serious!</a:t>
            </a:r>
          </a:p>
        </p:txBody>
      </p:sp>
      <p:pic>
        <p:nvPicPr>
          <p:cNvPr id="31747" name="Picture 2" descr="http://www.gpclindia.com/images/imag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ercom-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
            <a:ext cx="769620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
          <p:cNvSpPr txBox="1">
            <a:spLocks noChangeArrowheads="1"/>
          </p:cNvSpPr>
          <p:nvPr/>
        </p:nvSpPr>
        <p:spPr bwMode="auto">
          <a:xfrm>
            <a:off x="5105400" y="838200"/>
            <a:ext cx="192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Photovoltaic only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1676400" y="609600"/>
            <a:ext cx="6248400" cy="993775"/>
          </a:xfrm>
        </p:spPr>
        <p:txBody>
          <a:bodyPr/>
          <a:lstStyle/>
          <a:p>
            <a:r>
              <a:rPr lang="en-US" altLang="en-US" sz="3200"/>
              <a:t>Geothermal-Three types</a:t>
            </a:r>
          </a:p>
        </p:txBody>
      </p:sp>
      <p:sp>
        <p:nvSpPr>
          <p:cNvPr id="3" name="Subtitle 2"/>
          <p:cNvSpPr>
            <a:spLocks noGrp="1"/>
          </p:cNvSpPr>
          <p:nvPr>
            <p:ph type="subTitle" idx="1"/>
          </p:nvPr>
        </p:nvSpPr>
        <p:spPr>
          <a:xfrm>
            <a:off x="1447800" y="1676400"/>
            <a:ext cx="6400800" cy="4953000"/>
          </a:xfrm>
        </p:spPr>
        <p:txBody>
          <a:bodyPr/>
          <a:lstStyle/>
          <a:p>
            <a:pPr algn="l">
              <a:defRPr/>
            </a:pPr>
            <a:r>
              <a:rPr lang="en-US" dirty="0"/>
              <a:t>All Geothermal are </a:t>
            </a:r>
            <a:r>
              <a:rPr lang="en-US" b="1" i="1" u="sng" dirty="0"/>
              <a:t>thermal plants</a:t>
            </a:r>
          </a:p>
          <a:p>
            <a:pPr algn="l">
              <a:defRPr/>
            </a:pPr>
            <a:r>
              <a:rPr lang="en-US" sz="2400" b="1" i="1" u="sng" dirty="0"/>
              <a:t>Dry Steam/Flash Steam</a:t>
            </a:r>
            <a:r>
              <a:rPr lang="en-US" sz="2400" dirty="0"/>
              <a:t>—Steam comes from earth, turns turbine, VOILA! electricity.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1676400" y="609600"/>
            <a:ext cx="6248400" cy="993775"/>
          </a:xfrm>
        </p:spPr>
        <p:txBody>
          <a:bodyPr/>
          <a:lstStyle/>
          <a:p>
            <a:r>
              <a:rPr lang="en-US" altLang="en-US" sz="3200"/>
              <a:t>Geothermal-Three types</a:t>
            </a:r>
          </a:p>
        </p:txBody>
      </p:sp>
      <p:sp>
        <p:nvSpPr>
          <p:cNvPr id="3" name="Subtitle 2"/>
          <p:cNvSpPr>
            <a:spLocks noGrp="1"/>
          </p:cNvSpPr>
          <p:nvPr>
            <p:ph type="subTitle" idx="1"/>
          </p:nvPr>
        </p:nvSpPr>
        <p:spPr>
          <a:xfrm>
            <a:off x="1447800" y="1676400"/>
            <a:ext cx="6400800" cy="4953000"/>
          </a:xfrm>
        </p:spPr>
        <p:txBody>
          <a:bodyPr/>
          <a:lstStyle/>
          <a:p>
            <a:pPr algn="l">
              <a:defRPr/>
            </a:pPr>
            <a:r>
              <a:rPr lang="en-US" dirty="0"/>
              <a:t>All Geothermal are </a:t>
            </a:r>
            <a:r>
              <a:rPr lang="en-US" b="1" i="1" u="sng" dirty="0"/>
              <a:t>thermal plants</a:t>
            </a:r>
          </a:p>
          <a:p>
            <a:pPr algn="l">
              <a:defRPr/>
            </a:pPr>
            <a:r>
              <a:rPr lang="en-US" sz="1800" b="1" i="1" u="sng" dirty="0"/>
              <a:t>Dry Steam/Flash Steam</a:t>
            </a:r>
            <a:r>
              <a:rPr lang="en-US" sz="1800" dirty="0"/>
              <a:t>—Steam comes from earth, turns turbine, electricity.</a:t>
            </a:r>
          </a:p>
          <a:p>
            <a:pPr algn="l">
              <a:defRPr/>
            </a:pPr>
            <a:r>
              <a:rPr lang="en-US" sz="2400" b="1" i="1" u="sng" dirty="0"/>
              <a:t>Enhanced Geothermal Systems (EGS)</a:t>
            </a:r>
            <a:r>
              <a:rPr lang="en-US" sz="2400" dirty="0"/>
              <a:t> Drill multiple holes in hot rock, add water to one, get steam from others, turn turbine, get electricity.</a:t>
            </a:r>
            <a:endParaRPr lang="en-US" sz="2400" b="1" i="1" u="sng"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1676400" y="609600"/>
            <a:ext cx="6248400" cy="993775"/>
          </a:xfrm>
        </p:spPr>
        <p:txBody>
          <a:bodyPr/>
          <a:lstStyle/>
          <a:p>
            <a:r>
              <a:rPr lang="en-US" altLang="en-US" sz="3200"/>
              <a:t>Geothermal-Three types</a:t>
            </a:r>
          </a:p>
        </p:txBody>
      </p:sp>
      <p:sp>
        <p:nvSpPr>
          <p:cNvPr id="3" name="Subtitle 2"/>
          <p:cNvSpPr>
            <a:spLocks noGrp="1"/>
          </p:cNvSpPr>
          <p:nvPr>
            <p:ph type="subTitle" idx="1"/>
          </p:nvPr>
        </p:nvSpPr>
        <p:spPr>
          <a:xfrm>
            <a:off x="1447800" y="1676400"/>
            <a:ext cx="6400800" cy="4953000"/>
          </a:xfrm>
        </p:spPr>
        <p:txBody>
          <a:bodyPr/>
          <a:lstStyle/>
          <a:p>
            <a:pPr algn="l">
              <a:defRPr/>
            </a:pPr>
            <a:r>
              <a:rPr lang="en-US" dirty="0"/>
              <a:t>All Geothermal are </a:t>
            </a:r>
            <a:r>
              <a:rPr lang="en-US" b="1" i="1" u="sng" dirty="0"/>
              <a:t>thermal plants</a:t>
            </a:r>
          </a:p>
          <a:p>
            <a:pPr algn="l">
              <a:defRPr/>
            </a:pPr>
            <a:r>
              <a:rPr lang="en-US" sz="1800" b="1" i="1" u="sng" dirty="0"/>
              <a:t>Dry Steam/Flash Steam</a:t>
            </a:r>
            <a:r>
              <a:rPr lang="en-US" sz="1800" dirty="0"/>
              <a:t>—Steam comes from earth, turns turbine, electricity.</a:t>
            </a:r>
          </a:p>
          <a:p>
            <a:pPr algn="l">
              <a:defRPr/>
            </a:pPr>
            <a:r>
              <a:rPr lang="en-US" sz="1800" b="1" i="1" u="sng" dirty="0"/>
              <a:t>Enhanced Geothermal Systems (EGS)</a:t>
            </a:r>
            <a:r>
              <a:rPr lang="en-US" sz="1800" dirty="0"/>
              <a:t> Drill hole in hot rock, add water, get steam, turn turbine, get electricity.</a:t>
            </a:r>
          </a:p>
          <a:p>
            <a:pPr algn="l">
              <a:defRPr/>
            </a:pPr>
            <a:r>
              <a:rPr lang="en-US" sz="2400" b="1" i="1" u="sng" dirty="0"/>
              <a:t>Binary. </a:t>
            </a:r>
            <a:r>
              <a:rPr lang="en-US" sz="2400" dirty="0"/>
              <a:t>Hot water from the ground, heat exchanger, heat secondary liquid like </a:t>
            </a:r>
            <a:r>
              <a:rPr lang="en-US" sz="2400" dirty="0" err="1"/>
              <a:t>Iso</a:t>
            </a:r>
            <a:r>
              <a:rPr lang="en-US" sz="2400" dirty="0"/>
              <a:t>-Butane to create “steam” turn turbine, get electricity.</a:t>
            </a:r>
            <a:endParaRPr lang="en-US" sz="2400" b="1" i="1" u="sng"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3200"/>
              <a:t>Geothermal Energy</a:t>
            </a:r>
            <a:br>
              <a:rPr lang="en-US" altLang="en-US" sz="3200"/>
            </a:br>
            <a:r>
              <a:rPr lang="en-US" altLang="en-US" sz="3200"/>
              <a:t>These are </a:t>
            </a:r>
            <a:r>
              <a:rPr lang="en-US" altLang="en-US" sz="3200" b="1"/>
              <a:t>thermal plants</a:t>
            </a:r>
          </a:p>
        </p:txBody>
      </p:sp>
      <p:sp>
        <p:nvSpPr>
          <p:cNvPr id="36867" name="Content Placeholder 2"/>
          <p:cNvSpPr>
            <a:spLocks noGrp="1"/>
          </p:cNvSpPr>
          <p:nvPr>
            <p:ph idx="1"/>
          </p:nvPr>
        </p:nvSpPr>
        <p:spPr>
          <a:xfrm>
            <a:off x="533400" y="1600200"/>
            <a:ext cx="8229600" cy="4525963"/>
          </a:xfrm>
        </p:spPr>
        <p:txBody>
          <a:bodyPr/>
          <a:lstStyle/>
          <a:p>
            <a:endParaRPr lang="en-US" altLang="en-US"/>
          </a:p>
          <a:p>
            <a:r>
              <a:rPr lang="en-US" altLang="en-US" sz="2400" b="1" i="1" u="sng"/>
              <a:t>Dry Steam/Flash Steam. </a:t>
            </a:r>
            <a:r>
              <a:rPr lang="en-US" altLang="en-US" sz="2400"/>
              <a:t>Easiest to exploit but least common.  “The Geysers” in California best US example.</a:t>
            </a:r>
          </a:p>
          <a:p>
            <a:r>
              <a:rPr lang="en-US" altLang="en-US" sz="2400"/>
              <a:t>About 30 square miles active site.</a:t>
            </a:r>
          </a:p>
          <a:p>
            <a:r>
              <a:rPr lang="en-US" altLang="en-US" sz="2400"/>
              <a:t>About 1000 MW </a:t>
            </a:r>
            <a:r>
              <a:rPr lang="en-US" altLang="en-US" sz="2400" b="1" i="1" u="sng"/>
              <a:t>continual</a:t>
            </a:r>
            <a:r>
              <a:rPr lang="en-US" altLang="en-US" sz="2400"/>
              <a:t> output—over a million houses!</a:t>
            </a:r>
          </a:p>
          <a:p>
            <a:r>
              <a:rPr lang="en-US" altLang="en-US" sz="2400"/>
              <a:t>Three Requirements: </a:t>
            </a:r>
          </a:p>
          <a:p>
            <a:pPr lvl="1"/>
            <a:r>
              <a:rPr lang="en-US" altLang="en-US" sz="2000"/>
              <a:t>1) Fractured Rock</a:t>
            </a:r>
          </a:p>
          <a:p>
            <a:pPr lvl="1"/>
            <a:r>
              <a:rPr lang="en-US" altLang="en-US" sz="2000"/>
              <a:t>2) Ground Water</a:t>
            </a:r>
          </a:p>
          <a:p>
            <a:pPr lvl="1"/>
            <a:r>
              <a:rPr lang="en-US" altLang="en-US" sz="2000"/>
              <a:t>3) Magma near the surface for heat source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us electricity generation by source 2018"/>
          <p:cNvSpPr>
            <a:spLocks noChangeAspect="1" noChangeArrowheads="1"/>
          </p:cNvSpPr>
          <p:nvPr/>
        </p:nvSpPr>
        <p:spPr bwMode="auto">
          <a:xfrm>
            <a:off x="155575" y="-2590800"/>
            <a:ext cx="63436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Image result for us electricity generation by source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
            <a:ext cx="7470283" cy="637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885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geysers.com/images/about-geother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41313"/>
            <a:ext cx="5562600"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the geysers califor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7263"/>
            <a:ext cx="91440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1"/>
          <p:cNvSpPr txBox="1">
            <a:spLocks noChangeArrowheads="1"/>
          </p:cNvSpPr>
          <p:nvPr/>
        </p:nvSpPr>
        <p:spPr bwMode="auto">
          <a:xfrm>
            <a:off x="1717675" y="577850"/>
            <a:ext cx="540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“One of “The Geysers” Plants in northern California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z="2400" i="1"/>
              <a:t>Iceland's Nesjavellir 120 MW geothermal power station. Geothermal plants account for more than 25 percent of the electricity produced in Iceland. Photo: Gretar Ívarsson</a:t>
            </a:r>
            <a:endParaRPr lang="en-US" altLang="en-US" sz="2400"/>
          </a:p>
        </p:txBody>
      </p:sp>
      <p:pic>
        <p:nvPicPr>
          <p:cNvPr id="39939" name="Picture 2" descr="http://www.ucsusa.org/sites/default/files/images/2014/12/energy-renewable-geothermal-plant-nesjavellir-power-station-ice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932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Dry Steam and Flash Steam</a:t>
            </a:r>
            <a:br>
              <a:rPr lang="en-US" altLang="en-US"/>
            </a:br>
            <a:r>
              <a:rPr lang="en-US" altLang="en-US" sz="2000"/>
              <a:t>Requires very hot water/steam (The Geysers Model)</a:t>
            </a:r>
            <a:endParaRPr lang="en-US" altLang="en-US"/>
          </a:p>
        </p:txBody>
      </p:sp>
      <p:pic>
        <p:nvPicPr>
          <p:cNvPr id="40963" name="Content Placeholder 3" descr="geothermal_electricity.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673225"/>
            <a:ext cx="6248400" cy="448945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3200"/>
              <a:t>Geothermal Energy</a:t>
            </a:r>
            <a:br>
              <a:rPr lang="en-US" altLang="en-US" sz="3200"/>
            </a:br>
            <a:r>
              <a:rPr lang="en-US" altLang="en-US" sz="3200"/>
              <a:t>These are </a:t>
            </a:r>
            <a:r>
              <a:rPr lang="en-US" altLang="en-US" sz="3200" b="1"/>
              <a:t>thermal plants</a:t>
            </a:r>
          </a:p>
        </p:txBody>
      </p:sp>
      <p:sp>
        <p:nvSpPr>
          <p:cNvPr id="41987" name="Content Placeholder 2"/>
          <p:cNvSpPr>
            <a:spLocks noGrp="1"/>
          </p:cNvSpPr>
          <p:nvPr>
            <p:ph idx="1"/>
          </p:nvPr>
        </p:nvSpPr>
        <p:spPr>
          <a:xfrm>
            <a:off x="533400" y="1600200"/>
            <a:ext cx="8229600" cy="4525963"/>
          </a:xfrm>
        </p:spPr>
        <p:txBody>
          <a:bodyPr/>
          <a:lstStyle/>
          <a:p>
            <a:endParaRPr lang="en-US" altLang="en-US"/>
          </a:p>
          <a:p>
            <a:r>
              <a:rPr lang="en-US" altLang="en-US" sz="2400" b="1" i="1"/>
              <a:t>Enhanced Geothermal Systems (EGS) </a:t>
            </a:r>
            <a:r>
              <a:rPr lang="en-US" altLang="en-US" sz="2400"/>
              <a:t>Most difficult to exploit but widespread opportunities. Newberry Volcano Oregon—potential, but no power yet.</a:t>
            </a:r>
          </a:p>
          <a:p>
            <a:r>
              <a:rPr lang="en-US" altLang="en-US" sz="2400"/>
              <a:t>Three steps: </a:t>
            </a:r>
          </a:p>
          <a:p>
            <a:pPr lvl="1"/>
            <a:r>
              <a:rPr lang="en-US" altLang="en-US" sz="2400"/>
              <a:t>1) Drill hole into hot rock—Newberry is 1000 degrees F</a:t>
            </a:r>
          </a:p>
          <a:p>
            <a:pPr lvl="1"/>
            <a:r>
              <a:rPr lang="en-US" altLang="en-US" sz="2400"/>
              <a:t>2) Drill two more holes, ¼ mile distant from first</a:t>
            </a:r>
          </a:p>
          <a:p>
            <a:pPr lvl="1"/>
            <a:r>
              <a:rPr lang="en-US" altLang="en-US" sz="2400"/>
              <a:t>3) Pump water down hole # 1, steam back up holes 2 &amp; 3. Turn turbine, VOILA! get electricity.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Enhanced Geothermal System</a:t>
            </a:r>
            <a:br>
              <a:rPr lang="en-US" altLang="en-US"/>
            </a:br>
            <a:r>
              <a:rPr lang="en-US" altLang="en-US"/>
              <a:t>Utilizing Hot, Dry Bedrock</a:t>
            </a:r>
          </a:p>
        </p:txBody>
      </p:sp>
      <p:pic>
        <p:nvPicPr>
          <p:cNvPr id="43011" name="Content Placeholder 3" descr="hot_rock_ge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560513"/>
            <a:ext cx="4343400" cy="5297487"/>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3200"/>
              <a:t>Geothermal Energy</a:t>
            </a:r>
            <a:br>
              <a:rPr lang="en-US" altLang="en-US" sz="3200"/>
            </a:br>
            <a:r>
              <a:rPr lang="en-US" altLang="en-US" sz="3200"/>
              <a:t>These are </a:t>
            </a:r>
            <a:r>
              <a:rPr lang="en-US" altLang="en-US" sz="3200" b="1"/>
              <a:t>thermal plants</a:t>
            </a:r>
          </a:p>
        </p:txBody>
      </p:sp>
      <p:sp>
        <p:nvSpPr>
          <p:cNvPr id="44035" name="Content Placeholder 2"/>
          <p:cNvSpPr>
            <a:spLocks noGrp="1"/>
          </p:cNvSpPr>
          <p:nvPr>
            <p:ph idx="1"/>
          </p:nvPr>
        </p:nvSpPr>
        <p:spPr>
          <a:xfrm>
            <a:off x="533400" y="1600200"/>
            <a:ext cx="8229600" cy="4525963"/>
          </a:xfrm>
        </p:spPr>
        <p:txBody>
          <a:bodyPr/>
          <a:lstStyle/>
          <a:p>
            <a:endParaRPr lang="en-US" altLang="en-US" sz="2400"/>
          </a:p>
          <a:p>
            <a:r>
              <a:rPr lang="en-US" altLang="en-US" sz="2400" b="1" i="1" u="sng"/>
              <a:t>Binary System  </a:t>
            </a:r>
            <a:r>
              <a:rPr lang="en-US" altLang="en-US" sz="2400"/>
              <a:t>Lower potential output, but widespread opportunities. Operating plants across the western US.</a:t>
            </a:r>
          </a:p>
          <a:p>
            <a:r>
              <a:rPr lang="en-US" altLang="en-US" sz="2400"/>
              <a:t>Two steps: </a:t>
            </a:r>
          </a:p>
          <a:p>
            <a:pPr lvl="1"/>
            <a:r>
              <a:rPr lang="en-US" altLang="en-US" sz="2400"/>
              <a:t>1) Hot water at surface, below boiling point</a:t>
            </a:r>
          </a:p>
          <a:p>
            <a:pPr lvl="1"/>
            <a:r>
              <a:rPr lang="en-US" altLang="en-US" sz="2400"/>
              <a:t>2) Through heat exchanger, heat secondary liquid like Iso-Butane to boiling, flashes to steam, turns turbine, VOILA! Electricity.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3600"/>
              <a:t>Binary System</a:t>
            </a:r>
            <a:r>
              <a:rPr lang="en-US" altLang="en-US"/>
              <a:t/>
            </a:r>
            <a:br>
              <a:rPr lang="en-US" altLang="en-US"/>
            </a:br>
            <a:r>
              <a:rPr lang="en-US" altLang="en-US" sz="2000"/>
              <a:t>Utilizes a secondary closed loop of low boiling point substance to drive the turbine (Probable EGS model—low water consumption.</a:t>
            </a:r>
            <a:endParaRPr lang="en-US" altLang="en-US"/>
          </a:p>
        </p:txBody>
      </p:sp>
      <p:pic>
        <p:nvPicPr>
          <p:cNvPr id="45059" name="Content Placeholder 3" descr="Binary System.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9038" y="1851025"/>
            <a:ext cx="6430962" cy="424497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3200"/>
              <a:t>Neal Hot Springs, Oregon Binary Plant</a:t>
            </a:r>
            <a:br>
              <a:rPr lang="en-US" altLang="en-US" sz="3200"/>
            </a:br>
            <a:r>
              <a:rPr lang="en-US" altLang="en-US" sz="3200"/>
              <a:t>23MW-26000 homes</a:t>
            </a:r>
          </a:p>
        </p:txBody>
      </p:sp>
      <p:pic>
        <p:nvPicPr>
          <p:cNvPr id="46083" name="Picture 2" descr="http://www.pennenergy.com/content/dam/Pennenergy/online-articles/2013/March/NealHotSpr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z="2800"/>
              <a:t>Mammoth Binary Plant, Eastern California</a:t>
            </a:r>
            <a:br>
              <a:rPr lang="en-US" altLang="en-US" sz="2800"/>
            </a:br>
            <a:r>
              <a:rPr lang="en-US" altLang="en-US" sz="2800"/>
              <a:t>29 MW, 22,000 houses</a:t>
            </a:r>
            <a:br>
              <a:rPr lang="en-US" altLang="en-US" sz="2800"/>
            </a:br>
            <a:r>
              <a:rPr lang="en-US" altLang="en-US" sz="2800"/>
              <a:t>Uses Iso-Butane as secondary fluid</a:t>
            </a:r>
          </a:p>
        </p:txBody>
      </p:sp>
      <p:sp>
        <p:nvSpPr>
          <p:cNvPr id="47107" name="AutoShape 2" descr="Image result for mammoth geothermal"/>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7108" name="AutoShape 4" descr="Image result for mammoth geothermal"/>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7109" name="Picture 6" descr="Image result for mammoth geothe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14475"/>
            <a:ext cx="711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48622C-B448-423A-9623-7D1BA8DD9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00" y="641350"/>
            <a:ext cx="6146800" cy="5575300"/>
          </a:xfrm>
          <a:prstGeom prst="rect">
            <a:avLst/>
          </a:prstGeom>
        </p:spPr>
      </p:pic>
    </p:spTree>
    <p:extLst>
      <p:ext uri="{BB962C8B-B14F-4D97-AF65-F5344CB8AC3E}">
        <p14:creationId xmlns:p14="http://schemas.microsoft.com/office/powerpoint/2010/main" val="1381619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34701-1673-4BAB-A0B3-8A6D88997C10}"/>
              </a:ext>
            </a:extLst>
          </p:cNvPr>
          <p:cNvSpPr>
            <a:spLocks noGrp="1"/>
          </p:cNvSpPr>
          <p:nvPr>
            <p:ph type="title"/>
          </p:nvPr>
        </p:nvSpPr>
        <p:spPr/>
        <p:txBody>
          <a:bodyPr/>
          <a:lstStyle/>
          <a:p>
            <a:r>
              <a:rPr lang="en-US" sz="3200" dirty="0"/>
              <a:t>And then there is “Clean Coal”</a:t>
            </a:r>
          </a:p>
        </p:txBody>
      </p:sp>
      <p:sp>
        <p:nvSpPr>
          <p:cNvPr id="3" name="Content Placeholder 2">
            <a:extLst>
              <a:ext uri="{FF2B5EF4-FFF2-40B4-BE49-F238E27FC236}">
                <a16:creationId xmlns:a16="http://schemas.microsoft.com/office/drawing/2014/main" xmlns="" id="{211E3483-9BA8-40B1-BA92-2A0A18E4B844}"/>
              </a:ext>
            </a:extLst>
          </p:cNvPr>
          <p:cNvSpPr>
            <a:spLocks noGrp="1"/>
          </p:cNvSpPr>
          <p:nvPr>
            <p:ph idx="1"/>
          </p:nvPr>
        </p:nvSpPr>
        <p:spPr/>
        <p:txBody>
          <a:bodyPr/>
          <a:lstStyle/>
          <a:p>
            <a:r>
              <a:rPr lang="en-US" sz="2400" dirty="0"/>
              <a:t>Projected costs double wind or solar</a:t>
            </a:r>
          </a:p>
          <a:p>
            <a:r>
              <a:rPr lang="en-US" sz="2400" dirty="0"/>
              <a:t>“Clean Coal Projects not so clean after all*” </a:t>
            </a:r>
            <a:r>
              <a:rPr lang="en-US" sz="1200" dirty="0"/>
              <a:t>*Institute for Energy Economics and Financial Analysis </a:t>
            </a:r>
            <a:r>
              <a:rPr lang="en-US" sz="1200" dirty="0">
                <a:hlinkClick r:id="rId2"/>
              </a:rPr>
              <a:t>http://ieefa.org/clean-coal-projects-not-so-clean-after-all-analysis-finds/</a:t>
            </a:r>
            <a:r>
              <a:rPr lang="en-US" sz="1200" dirty="0"/>
              <a:t> </a:t>
            </a:r>
          </a:p>
          <a:p>
            <a:r>
              <a:rPr lang="en-US" sz="2400" dirty="0"/>
              <a:t>$1 Billion of US Government subsidies</a:t>
            </a:r>
          </a:p>
          <a:p>
            <a:r>
              <a:rPr lang="en-US" sz="2400" dirty="0"/>
              <a:t>Emissions of NO</a:t>
            </a:r>
            <a:r>
              <a:rPr lang="en-US" sz="1400" dirty="0"/>
              <a:t>x</a:t>
            </a:r>
            <a:r>
              <a:rPr lang="en-US" sz="2400" dirty="0"/>
              <a:t> still exceed limits</a:t>
            </a:r>
          </a:p>
          <a:p>
            <a:r>
              <a:rPr lang="en-US" sz="2400" dirty="0"/>
              <a:t>Carbon Capture and Sequestration wildly expensive and very </a:t>
            </a:r>
            <a:r>
              <a:rPr lang="en-US" sz="2400" dirty="0" err="1"/>
              <a:t>very</a:t>
            </a:r>
            <a:r>
              <a:rPr lang="en-US" sz="2400" dirty="0"/>
              <a:t> difficult</a:t>
            </a:r>
          </a:p>
          <a:p>
            <a:endParaRPr lang="en-US" sz="2400" dirty="0"/>
          </a:p>
        </p:txBody>
      </p:sp>
    </p:spTree>
    <p:extLst>
      <p:ext uri="{BB962C8B-B14F-4D97-AF65-F5344CB8AC3E}">
        <p14:creationId xmlns:p14="http://schemas.microsoft.com/office/powerpoint/2010/main" val="2381445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81000" y="228600"/>
            <a:ext cx="8229600" cy="2819400"/>
          </a:xfrm>
        </p:spPr>
        <p:txBody>
          <a:bodyPr/>
          <a:lstStyle/>
          <a:p>
            <a:r>
              <a:rPr lang="en-US" altLang="en-US" sz="3600"/>
              <a:t>Now let’s talk about some “Negawatts” (if making new energy is measured in “Megawatts” why not measure energy saved in “Negawatts”:</a:t>
            </a:r>
            <a:br>
              <a:rPr lang="en-US" altLang="en-US" sz="3600"/>
            </a:br>
            <a:r>
              <a:rPr lang="en-US" altLang="en-US" sz="3600"/>
              <a:t>“Enernet” / “</a:t>
            </a:r>
            <a:r>
              <a:rPr lang="en-US" altLang="en-US" sz="3600">
                <a:hlinkClick r:id="rId2"/>
              </a:rPr>
              <a:t>Cleanweb</a:t>
            </a:r>
            <a:r>
              <a:rPr lang="en-US" altLang="en-US" sz="3600"/>
              <a:t>” / “Soft Grid”</a:t>
            </a:r>
          </a:p>
        </p:txBody>
      </p:sp>
      <p:sp>
        <p:nvSpPr>
          <p:cNvPr id="54275" name="Content Placeholder 2"/>
          <p:cNvSpPr>
            <a:spLocks noGrp="1"/>
          </p:cNvSpPr>
          <p:nvPr>
            <p:ph idx="1"/>
          </p:nvPr>
        </p:nvSpPr>
        <p:spPr>
          <a:xfrm>
            <a:off x="457200" y="3200400"/>
            <a:ext cx="8229600" cy="2925763"/>
          </a:xfrm>
        </p:spPr>
        <p:txBody>
          <a:bodyPr/>
          <a:lstStyle/>
          <a:p>
            <a:pPr>
              <a:defRPr/>
            </a:pPr>
            <a:r>
              <a:rPr lang="en-US" altLang="en-US" dirty="0"/>
              <a:t>Definition:  Internet-enabled efficiency</a:t>
            </a:r>
          </a:p>
          <a:p>
            <a:pPr lvl="1">
              <a:defRPr/>
            </a:pPr>
            <a:r>
              <a:rPr lang="en-US" altLang="en-US" dirty="0"/>
              <a:t>A.  </a:t>
            </a:r>
            <a:r>
              <a:rPr lang="en-US" altLang="en-US" b="1" i="1" dirty="0"/>
              <a:t>Digital Lumens Company </a:t>
            </a:r>
            <a:r>
              <a:rPr lang="en-US" altLang="en-US" dirty="0"/>
              <a:t>utilizes LED lights; motion sensors; ambient light sensors; data; internet technologies.  Reduce energy consumption by 90% or more.</a:t>
            </a:r>
          </a:p>
          <a:p>
            <a:pPr marL="457200" lvl="1" indent="0">
              <a:buFont typeface="Arial" charset="0"/>
              <a:buNone/>
              <a:defRPr/>
            </a:pPr>
            <a:endParaRPr lang="en-US" altLang="en-US" b="1" i="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z="3200"/>
              <a:t>“Enernet” or “Cleanweb” or “Soft Grid”</a:t>
            </a:r>
          </a:p>
        </p:txBody>
      </p:sp>
      <p:sp>
        <p:nvSpPr>
          <p:cNvPr id="54275" name="Content Placeholder 2"/>
          <p:cNvSpPr>
            <a:spLocks noGrp="1"/>
          </p:cNvSpPr>
          <p:nvPr>
            <p:ph idx="1"/>
          </p:nvPr>
        </p:nvSpPr>
        <p:spPr/>
        <p:txBody>
          <a:bodyPr/>
          <a:lstStyle/>
          <a:p>
            <a:r>
              <a:rPr lang="en-US" altLang="en-US" sz="2000"/>
              <a:t>Definition:  Internet-enabled efficiency</a:t>
            </a:r>
          </a:p>
          <a:p>
            <a:pPr lvl="1"/>
            <a:r>
              <a:rPr lang="en-US" altLang="en-US" sz="2000"/>
              <a:t>A.  </a:t>
            </a:r>
            <a:r>
              <a:rPr lang="en-US" altLang="en-US" sz="2000" b="1" i="1"/>
              <a:t>Digital Lumens Company </a:t>
            </a:r>
            <a:r>
              <a:rPr lang="en-US" altLang="en-US" sz="2000"/>
              <a:t>utilizes LED lights; motion sensors; ambient light sensors; data; internet technologies.  Reduce energy consumption by 90% or more.</a:t>
            </a:r>
          </a:p>
          <a:p>
            <a:pPr lvl="1"/>
            <a:r>
              <a:rPr lang="en-US" altLang="en-US"/>
              <a:t>B.  </a:t>
            </a:r>
            <a:r>
              <a:rPr lang="en-US" altLang="en-US" b="1" i="1"/>
              <a:t>Opower Company </a:t>
            </a:r>
            <a:r>
              <a:rPr lang="en-US" altLang="en-US"/>
              <a:t> provides digital consumption alerts  via smart phones, iPad apps, smart thermostats to make consumers aware of their energy use </a:t>
            </a:r>
            <a:r>
              <a:rPr lang="en-US" altLang="en-US" b="1" i="1"/>
              <a:t>but also</a:t>
            </a:r>
            <a:r>
              <a:rPr lang="en-US" altLang="en-US"/>
              <a:t> their neighbor’s use (anonymously).  85 unilities, 27 countries, 18 million homes.</a:t>
            </a:r>
            <a:endParaRPr lang="en-US" altLang="en-US" b="1" i="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z="3200"/>
              <a:t>“Enernet” or “Cleanweb” or “Soft Grid”</a:t>
            </a:r>
          </a:p>
        </p:txBody>
      </p:sp>
      <p:sp>
        <p:nvSpPr>
          <p:cNvPr id="55299" name="Content Placeholder 2"/>
          <p:cNvSpPr>
            <a:spLocks noGrp="1"/>
          </p:cNvSpPr>
          <p:nvPr>
            <p:ph idx="1"/>
          </p:nvPr>
        </p:nvSpPr>
        <p:spPr/>
        <p:txBody>
          <a:bodyPr/>
          <a:lstStyle/>
          <a:p>
            <a:r>
              <a:rPr lang="en-US" altLang="en-US" sz="2000" b="1"/>
              <a:t>Definition:  Internet-enabled efficiency</a:t>
            </a:r>
          </a:p>
          <a:p>
            <a:pPr lvl="1"/>
            <a:r>
              <a:rPr lang="en-US" altLang="en-US" sz="2000"/>
              <a:t>A.  </a:t>
            </a:r>
            <a:r>
              <a:rPr lang="en-US" altLang="en-US" sz="2000" b="1" i="1"/>
              <a:t>Digital Lumens Company </a:t>
            </a:r>
            <a:r>
              <a:rPr lang="en-US" altLang="en-US" sz="2000"/>
              <a:t>utilizes LED lights; motion sensors; ambient light sensors; data; internet technologies.  Reduce energy consumption by 90% or more.</a:t>
            </a:r>
          </a:p>
          <a:p>
            <a:pPr lvl="1"/>
            <a:r>
              <a:rPr lang="en-US" altLang="en-US" sz="2000"/>
              <a:t>B.  </a:t>
            </a:r>
            <a:r>
              <a:rPr lang="en-US" altLang="en-US" sz="2000" b="1" i="1"/>
              <a:t>Opower Company </a:t>
            </a:r>
            <a:r>
              <a:rPr lang="en-US" altLang="en-US" sz="2000"/>
              <a:t> provides digital consumption alerts  via smart phones, iPad apps, smart thermostats to make consumers aware of their energy use </a:t>
            </a:r>
            <a:r>
              <a:rPr lang="en-US" altLang="en-US" sz="2000" b="1" i="1"/>
              <a:t>but also</a:t>
            </a:r>
            <a:r>
              <a:rPr lang="en-US" altLang="en-US" sz="2000"/>
              <a:t> their neighbor’s use (anonymously).  85 unilities, 27 countries, 18 million homes.</a:t>
            </a:r>
          </a:p>
          <a:p>
            <a:pPr lvl="1"/>
            <a:r>
              <a:rPr lang="en-US" altLang="en-US" b="1" i="1"/>
              <a:t>C.  EnerNOC Company </a:t>
            </a:r>
            <a:r>
              <a:rPr lang="en-US" altLang="en-US"/>
              <a:t> works with 14,000 customers in five states.  When a utility nears capacity, contacts customers, who then reduce consumption for a fee.  Can cut demand 30-35%</a:t>
            </a:r>
            <a:endParaRPr lang="en-US" altLang="en-US" b="1" i="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3200"/>
              <a:t>“Enernet” or “Cleanweb” or “Soft Grid”</a:t>
            </a:r>
          </a:p>
        </p:txBody>
      </p:sp>
      <p:sp>
        <p:nvSpPr>
          <p:cNvPr id="56323" name="Content Placeholder 2"/>
          <p:cNvSpPr>
            <a:spLocks noGrp="1"/>
          </p:cNvSpPr>
          <p:nvPr>
            <p:ph idx="1"/>
          </p:nvPr>
        </p:nvSpPr>
        <p:spPr/>
        <p:txBody>
          <a:bodyPr/>
          <a:lstStyle/>
          <a:p>
            <a:r>
              <a:rPr lang="en-US" altLang="en-US" sz="2000" b="1"/>
              <a:t>Definition:  Internet-enabled efficiency</a:t>
            </a:r>
          </a:p>
          <a:p>
            <a:pPr lvl="1"/>
            <a:r>
              <a:rPr lang="en-US" altLang="en-US" sz="2000" b="1" i="1"/>
              <a:t>C.  EnerNOC Company </a:t>
            </a:r>
            <a:r>
              <a:rPr lang="en-US" altLang="en-US" sz="2000"/>
              <a:t> works with 14,000 customers in five states.  When a utility nears capacity, contacts customers, who then reduce consumption for a fee.  Can curtail 30-35%</a:t>
            </a:r>
          </a:p>
          <a:p>
            <a:pPr lvl="1"/>
            <a:r>
              <a:rPr lang="en-US" altLang="en-US" b="1" i="1"/>
              <a:t>D.  Nest Labs Company</a:t>
            </a:r>
            <a:r>
              <a:rPr lang="en-US" altLang="en-US"/>
              <a:t> sells thermostats that “learn” a house energy needs, and begins to set itself. “At its core it is a smart phone on your wall.”  It is internet connected, so can be controlled remotely.  It also allows devices in home to communicate with each other via internet—like CO2 detector “talking” with furnace.</a:t>
            </a:r>
            <a:endParaRPr lang="en-US" altLang="en-US" b="1" i="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z="3200"/>
              <a:t>Batteries (energy storage devices)</a:t>
            </a:r>
          </a:p>
        </p:txBody>
      </p:sp>
      <p:sp>
        <p:nvSpPr>
          <p:cNvPr id="59395" name="TextBox 2"/>
          <p:cNvSpPr txBox="1">
            <a:spLocks noChangeArrowheads="1"/>
          </p:cNvSpPr>
          <p:nvPr/>
        </p:nvSpPr>
        <p:spPr bwMode="auto">
          <a:xfrm>
            <a:off x="1295400" y="2057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a:p>
            <a:pPr eaLnBrk="1" hangingPunct="1">
              <a:spcBef>
                <a:spcPct val="0"/>
              </a:spcBef>
              <a:buFontTx/>
              <a:buNone/>
            </a:pPr>
            <a:endParaRPr lang="en-US" altLang="en-US" sz="1800">
              <a:latin typeface="Arial" charset="0"/>
            </a:endParaRPr>
          </a:p>
        </p:txBody>
      </p:sp>
      <p:sp>
        <p:nvSpPr>
          <p:cNvPr id="59396" name="TextBox 3"/>
          <p:cNvSpPr txBox="1">
            <a:spLocks noChangeArrowheads="1"/>
          </p:cNvSpPr>
          <p:nvPr/>
        </p:nvSpPr>
        <p:spPr bwMode="auto">
          <a:xfrm>
            <a:off x="2514600" y="2895600"/>
            <a:ext cx="400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latin typeface="Arial" charset="0"/>
                <a:hlinkClick r:id="rId2"/>
              </a:rPr>
              <a:t>There are many ways to store energy</a:t>
            </a:r>
            <a:endParaRPr lang="en-US" altLang="en-US" sz="1800">
              <a:latin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81000" y="304800"/>
            <a:ext cx="8229600" cy="1143000"/>
          </a:xfrm>
        </p:spPr>
        <p:txBody>
          <a:bodyPr/>
          <a:lstStyle/>
          <a:p>
            <a:r>
              <a:rPr lang="en-US" altLang="en-US" sz="1100"/>
              <a:t>r</a:t>
            </a:r>
            <a:r>
              <a:rPr lang="en-US" altLang="en-US" sz="2800"/>
              <a:t/>
            </a:r>
            <a:br>
              <a:rPr lang="en-US" altLang="en-US" sz="2800"/>
            </a:br>
            <a:endParaRPr lang="en-US" altLang="en-US" sz="2800"/>
          </a:p>
        </p:txBody>
      </p:sp>
      <p:sp>
        <p:nvSpPr>
          <p:cNvPr id="3" name="Content Placeholder 2"/>
          <p:cNvSpPr>
            <a:spLocks noGrp="1"/>
          </p:cNvSpPr>
          <p:nvPr>
            <p:ph idx="1"/>
          </p:nvPr>
        </p:nvSpPr>
        <p:spPr>
          <a:xfrm>
            <a:off x="533400" y="228600"/>
            <a:ext cx="8229600" cy="4953000"/>
          </a:xfrm>
        </p:spPr>
        <p:txBody>
          <a:bodyPr/>
          <a:lstStyle/>
          <a:p>
            <a:pPr>
              <a:defRPr/>
            </a:pPr>
            <a:r>
              <a:rPr lang="en-US" sz="2800" b="1" dirty="0"/>
              <a:t>Solid State Batteries</a:t>
            </a:r>
            <a:r>
              <a:rPr lang="en-US" sz="2800" dirty="0"/>
              <a:t> - a range of electrochemical storage solutions, including advanced chemistry batteries and </a:t>
            </a:r>
            <a:r>
              <a:rPr lang="en-US" sz="2800" dirty="0" smtClean="0"/>
              <a:t>capacitors.</a:t>
            </a:r>
          </a:p>
          <a:p>
            <a:pPr lvl="1">
              <a:defRPr/>
            </a:pPr>
            <a:r>
              <a:rPr lang="en-US" sz="2400" dirty="0" smtClean="0"/>
              <a:t>Lithium Ion most common</a:t>
            </a:r>
          </a:p>
          <a:p>
            <a:pPr lvl="1">
              <a:defRPr/>
            </a:pPr>
            <a:r>
              <a:rPr lang="en-US" sz="2400" dirty="0" smtClean="0"/>
              <a:t>Also capacitors—sort of, actually electrostatic</a:t>
            </a:r>
          </a:p>
          <a:p>
            <a:pPr lvl="1">
              <a:defRPr/>
            </a:pPr>
            <a:endParaRPr lang="en-US" sz="2400" dirty="0" smtClean="0"/>
          </a:p>
          <a:p>
            <a:pPr lvl="1">
              <a:defRPr/>
            </a:pPr>
            <a:endParaRPr lang="en-US" sz="2400" dirty="0"/>
          </a:p>
          <a:p>
            <a:pPr marL="0" indent="0">
              <a:buFont typeface="Arial" charset="0"/>
              <a:buNone/>
              <a:defRPr/>
            </a:pPr>
            <a:r>
              <a:rPr lang="en-US" sz="2800" dirty="0"/>
              <a:t/>
            </a:r>
            <a:br>
              <a:rPr lang="en-US" sz="2800" dirty="0"/>
            </a:br>
            <a:r>
              <a:rPr lang="en-US" sz="2800" dirty="0"/>
              <a:t/>
            </a:r>
            <a:br>
              <a:rPr lang="en-US" sz="2800" dirty="0"/>
            </a:br>
            <a:r>
              <a:rPr lang="en-US" dirty="0"/>
              <a:t/>
            </a:r>
            <a:br>
              <a:rPr lang="en-US" dirty="0"/>
            </a:b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Lithium-ion Cost vs Demand</a:t>
            </a:r>
            <a:endParaRPr lang="en-US" dirty="0"/>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696200" cy="488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640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1000" y="304800"/>
            <a:ext cx="8229600" cy="1143000"/>
          </a:xfrm>
        </p:spPr>
        <p:txBody>
          <a:bodyPr/>
          <a:lstStyle/>
          <a:p>
            <a:r>
              <a:rPr lang="en-US" altLang="en-US" sz="1100"/>
              <a:t>r</a:t>
            </a:r>
            <a:r>
              <a:rPr lang="en-US" altLang="en-US" sz="2800"/>
              <a:t/>
            </a:r>
            <a:br>
              <a:rPr lang="en-US" altLang="en-US" sz="2800"/>
            </a:br>
            <a:endParaRPr lang="en-US" altLang="en-US" sz="2800"/>
          </a:p>
        </p:txBody>
      </p:sp>
      <p:sp>
        <p:nvSpPr>
          <p:cNvPr id="61443" name="Content Placeholder 2"/>
          <p:cNvSpPr>
            <a:spLocks noGrp="1"/>
          </p:cNvSpPr>
          <p:nvPr>
            <p:ph idx="1"/>
          </p:nvPr>
        </p:nvSpPr>
        <p:spPr>
          <a:xfrm>
            <a:off x="533400" y="228600"/>
            <a:ext cx="8229600" cy="4953000"/>
          </a:xfrm>
        </p:spPr>
        <p:txBody>
          <a:bodyPr/>
          <a:lstStyle/>
          <a:p>
            <a:r>
              <a:rPr lang="en-US" altLang="en-US" sz="1800" b="1" dirty="0"/>
              <a:t>Solid State Batteries</a:t>
            </a:r>
            <a:r>
              <a:rPr lang="en-US" altLang="en-US" sz="1800" dirty="0"/>
              <a:t> - a range of electrochemical storage solutions, including advanced chemistry batteries and capacitors</a:t>
            </a:r>
          </a:p>
          <a:p>
            <a:r>
              <a:rPr lang="en-US" altLang="en-US" sz="2800" b="1" dirty="0"/>
              <a:t>Flow Batteries </a:t>
            </a:r>
            <a:r>
              <a:rPr lang="en-US" altLang="en-US" sz="2800" dirty="0"/>
              <a:t>- batteries where the energy is stored directly in the </a:t>
            </a:r>
            <a:r>
              <a:rPr lang="en-US" altLang="en-US" sz="2800" dirty="0">
                <a:hlinkClick r:id="rId2"/>
              </a:rPr>
              <a:t>electrolyte</a:t>
            </a:r>
            <a:r>
              <a:rPr lang="en-US" altLang="en-US" sz="2800" dirty="0"/>
              <a:t> solution for longer </a:t>
            </a:r>
            <a:r>
              <a:rPr lang="en-US" altLang="en-US" sz="2800" dirty="0">
                <a:hlinkClick r:id="rId3"/>
              </a:rPr>
              <a:t>cycle</a:t>
            </a:r>
            <a:r>
              <a:rPr lang="en-US" altLang="en-US" sz="2800" dirty="0"/>
              <a:t> life, and quick response times</a:t>
            </a:r>
          </a:p>
          <a:p>
            <a:r>
              <a:rPr lang="en-US" altLang="en-US" sz="2800" dirty="0"/>
              <a:t/>
            </a:r>
            <a:br>
              <a:rPr lang="en-US" altLang="en-US" sz="2800" dirty="0"/>
            </a:br>
            <a:r>
              <a:rPr lang="en-US" altLang="en-US" dirty="0"/>
              <a:t/>
            </a:r>
            <a:br>
              <a:rPr lang="en-US" altLang="en-US" dirty="0"/>
            </a:br>
            <a:endParaRPr lang="en-US"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81000" y="304800"/>
            <a:ext cx="8229600" cy="1143000"/>
          </a:xfrm>
        </p:spPr>
        <p:txBody>
          <a:bodyPr/>
          <a:lstStyle/>
          <a:p>
            <a:r>
              <a:rPr lang="en-US" altLang="en-US" sz="1100"/>
              <a:t>r</a:t>
            </a:r>
            <a:r>
              <a:rPr lang="en-US" altLang="en-US" sz="2800"/>
              <a:t/>
            </a:r>
            <a:br>
              <a:rPr lang="en-US" altLang="en-US" sz="2800"/>
            </a:br>
            <a:endParaRPr lang="en-US" altLang="en-US" sz="2800"/>
          </a:p>
        </p:txBody>
      </p:sp>
      <p:sp>
        <p:nvSpPr>
          <p:cNvPr id="3" name="Content Placeholder 2"/>
          <p:cNvSpPr>
            <a:spLocks noGrp="1"/>
          </p:cNvSpPr>
          <p:nvPr>
            <p:ph idx="1"/>
          </p:nvPr>
        </p:nvSpPr>
        <p:spPr>
          <a:xfrm>
            <a:off x="533400" y="228600"/>
            <a:ext cx="8229600" cy="4953000"/>
          </a:xfrm>
        </p:spPr>
        <p:txBody>
          <a:bodyPr/>
          <a:lstStyle/>
          <a:p>
            <a:pPr>
              <a:defRPr/>
            </a:pPr>
            <a:r>
              <a:rPr lang="en-US" sz="1800" b="1" dirty="0"/>
              <a:t>Solid State Batteries</a:t>
            </a:r>
            <a:r>
              <a:rPr lang="en-US" sz="1800" dirty="0"/>
              <a:t> - a range of electrochemical storage solutions, including advanced chemistry batteries and capacitors</a:t>
            </a:r>
          </a:p>
          <a:p>
            <a:pPr>
              <a:defRPr/>
            </a:pPr>
            <a:r>
              <a:rPr lang="en-US" sz="1800" b="1" dirty="0"/>
              <a:t>Flow Batteries </a:t>
            </a:r>
            <a:r>
              <a:rPr lang="en-US" sz="1800" dirty="0"/>
              <a:t>- batteries where the energy is stored directly in the </a:t>
            </a:r>
            <a:r>
              <a:rPr lang="en-US" sz="1800" dirty="0">
                <a:hlinkClick r:id="rId2"/>
              </a:rPr>
              <a:t>electrolyte</a:t>
            </a:r>
            <a:r>
              <a:rPr lang="en-US" sz="1800" dirty="0"/>
              <a:t> solution for longer </a:t>
            </a:r>
            <a:r>
              <a:rPr lang="en-US" sz="1800" dirty="0">
                <a:hlinkClick r:id="rId3"/>
              </a:rPr>
              <a:t>cycle</a:t>
            </a:r>
            <a:r>
              <a:rPr lang="en-US" sz="1800" dirty="0"/>
              <a:t> life, and quick response times</a:t>
            </a:r>
          </a:p>
          <a:p>
            <a:pPr>
              <a:defRPr/>
            </a:pPr>
            <a:r>
              <a:rPr lang="en-US" sz="2800" b="1" dirty="0"/>
              <a:t>Flywheels</a:t>
            </a:r>
            <a:r>
              <a:rPr lang="en-US" sz="2800" dirty="0"/>
              <a:t> - mechanical devices that harness rotational energy to deliver instantaneous </a:t>
            </a:r>
            <a:r>
              <a:rPr lang="en-US" sz="2800" dirty="0" smtClean="0"/>
              <a:t>electricity</a:t>
            </a:r>
          </a:p>
          <a:p>
            <a:pPr lvl="1">
              <a:defRPr/>
            </a:pPr>
            <a:r>
              <a:rPr lang="en-US" sz="2400" dirty="0" smtClean="0"/>
              <a:t>Spin at 20,000 – 50,000 RPM. Used in busses.</a:t>
            </a:r>
            <a:endParaRPr lang="en-US" sz="2400" dirty="0"/>
          </a:p>
          <a:p>
            <a:pPr marL="0" indent="0">
              <a:buFont typeface="Arial" charset="0"/>
              <a:buNone/>
              <a:defRPr/>
            </a:pPr>
            <a:r>
              <a:rPr lang="en-US" sz="2800" dirty="0"/>
              <a:t/>
            </a:r>
            <a:br>
              <a:rPr lang="en-US" sz="2800" dirty="0"/>
            </a:br>
            <a:r>
              <a:rPr lang="en-US" sz="2800" dirty="0"/>
              <a:t/>
            </a:r>
            <a:br>
              <a:rPr lang="en-US" sz="2800" dirty="0"/>
            </a:br>
            <a:r>
              <a:rPr lang="en-US" dirty="0"/>
              <a:t/>
            </a: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2CC2716-7115-41EB-84F9-2D1E5A00D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47800"/>
            <a:ext cx="7086599" cy="4419600"/>
          </a:xfrm>
          <a:prstGeom prst="rect">
            <a:avLst/>
          </a:prstGeom>
        </p:spPr>
      </p:pic>
    </p:spTree>
    <p:extLst>
      <p:ext uri="{BB962C8B-B14F-4D97-AF65-F5344CB8AC3E}">
        <p14:creationId xmlns:p14="http://schemas.microsoft.com/office/powerpoint/2010/main" val="1222957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81000" y="304800"/>
            <a:ext cx="8229600" cy="1143000"/>
          </a:xfrm>
        </p:spPr>
        <p:txBody>
          <a:bodyPr/>
          <a:lstStyle/>
          <a:p>
            <a:r>
              <a:rPr lang="en-US" altLang="en-US" sz="1100"/>
              <a:t>r</a:t>
            </a:r>
            <a:r>
              <a:rPr lang="en-US" altLang="en-US" sz="2800"/>
              <a:t/>
            </a:r>
            <a:br>
              <a:rPr lang="en-US" altLang="en-US" sz="2800"/>
            </a:br>
            <a:endParaRPr lang="en-US" altLang="en-US" sz="2800"/>
          </a:p>
        </p:txBody>
      </p:sp>
      <p:sp>
        <p:nvSpPr>
          <p:cNvPr id="63491" name="Content Placeholder 2"/>
          <p:cNvSpPr>
            <a:spLocks noGrp="1"/>
          </p:cNvSpPr>
          <p:nvPr>
            <p:ph idx="1"/>
          </p:nvPr>
        </p:nvSpPr>
        <p:spPr>
          <a:xfrm>
            <a:off x="533400" y="228600"/>
            <a:ext cx="8229600" cy="4953000"/>
          </a:xfrm>
        </p:spPr>
        <p:txBody>
          <a:bodyPr/>
          <a:lstStyle/>
          <a:p>
            <a:r>
              <a:rPr lang="en-US" altLang="en-US" sz="1800" b="1" dirty="0"/>
              <a:t>Solid State Batteries</a:t>
            </a:r>
            <a:r>
              <a:rPr lang="en-US" altLang="en-US" sz="1800" dirty="0"/>
              <a:t> - a range of electrochemical storage solutions, including advanced chemistry batteries and capacitors</a:t>
            </a:r>
          </a:p>
          <a:p>
            <a:r>
              <a:rPr lang="en-US" altLang="en-US" sz="1800" b="1" dirty="0"/>
              <a:t>Flow Batteries </a:t>
            </a:r>
            <a:r>
              <a:rPr lang="en-US" altLang="en-US" sz="1800" dirty="0"/>
              <a:t>- batteries where the energy is stored directly in the </a:t>
            </a:r>
            <a:r>
              <a:rPr lang="en-US" altLang="en-US" sz="1800" dirty="0">
                <a:hlinkClick r:id="rId2"/>
              </a:rPr>
              <a:t>electrolyte</a:t>
            </a:r>
            <a:r>
              <a:rPr lang="en-US" altLang="en-US" sz="1800" dirty="0"/>
              <a:t> solution for longer </a:t>
            </a:r>
            <a:r>
              <a:rPr lang="en-US" altLang="en-US" sz="1800" dirty="0">
                <a:hlinkClick r:id="rId3"/>
              </a:rPr>
              <a:t>cycle</a:t>
            </a:r>
            <a:r>
              <a:rPr lang="en-US" altLang="en-US" sz="1800" dirty="0"/>
              <a:t> life, and quick response times</a:t>
            </a:r>
          </a:p>
          <a:p>
            <a:r>
              <a:rPr lang="en-US" altLang="en-US" sz="1800" b="1" dirty="0"/>
              <a:t>Flywheels</a:t>
            </a:r>
            <a:r>
              <a:rPr lang="en-US" altLang="en-US" sz="1800" dirty="0"/>
              <a:t> - mechanical devices that harness rotational energy to deliver instantaneous electricity</a:t>
            </a:r>
          </a:p>
          <a:p>
            <a:r>
              <a:rPr lang="en-US" altLang="en-US" sz="2800" b="1" dirty="0"/>
              <a:t>Compressed Air Energy Storage</a:t>
            </a:r>
            <a:r>
              <a:rPr lang="en-US" altLang="en-US" sz="2800" dirty="0"/>
              <a:t> - utilizing compressed air to create a potent energy </a:t>
            </a:r>
            <a:r>
              <a:rPr lang="en-US" altLang="en-US" sz="2800" dirty="0" smtClean="0"/>
              <a:t>reserve. </a:t>
            </a:r>
          </a:p>
          <a:p>
            <a:pPr lvl="1"/>
            <a:r>
              <a:rPr lang="en-US" altLang="en-US" sz="2400" dirty="0" smtClean="0"/>
              <a:t>Usually pumped into abandoned salt mines with </a:t>
            </a:r>
            <a:r>
              <a:rPr lang="en-US" altLang="en-US" sz="2400" dirty="0" err="1" smtClean="0"/>
              <a:t>caprock</a:t>
            </a:r>
            <a:r>
              <a:rPr lang="en-US" altLang="en-US" sz="2400" dirty="0" smtClean="0"/>
              <a:t>.</a:t>
            </a:r>
            <a:r>
              <a:rPr lang="en-US" altLang="en-US" sz="2400" dirty="0"/>
              <a:t/>
            </a:r>
            <a:br>
              <a:rPr lang="en-US" altLang="en-US" sz="2400" dirty="0"/>
            </a:br>
            <a:r>
              <a:rPr lang="en-US" altLang="en-US" sz="2400" dirty="0"/>
              <a:t/>
            </a:r>
            <a:br>
              <a:rPr lang="en-US" altLang="en-US" sz="2400" dirty="0"/>
            </a:br>
            <a:r>
              <a:rPr lang="en-US" altLang="en-US" sz="2400" dirty="0"/>
              <a:t/>
            </a:r>
            <a:br>
              <a:rPr lang="en-US" altLang="en-US" sz="2400" dirty="0"/>
            </a:br>
            <a:r>
              <a:rPr lang="en-US" altLang="en-US" dirty="0"/>
              <a:t/>
            </a:r>
            <a:br>
              <a:rPr lang="en-US" altLang="en-US" dirty="0"/>
            </a:br>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304800"/>
            <a:ext cx="8229600" cy="1143000"/>
          </a:xfrm>
        </p:spPr>
        <p:txBody>
          <a:bodyPr/>
          <a:lstStyle/>
          <a:p>
            <a:r>
              <a:rPr lang="en-US" altLang="en-US" sz="1100"/>
              <a:t>r</a:t>
            </a:r>
            <a:r>
              <a:rPr lang="en-US" altLang="en-US" sz="2800"/>
              <a:t/>
            </a:r>
            <a:br>
              <a:rPr lang="en-US" altLang="en-US" sz="2800"/>
            </a:br>
            <a:endParaRPr lang="en-US" altLang="en-US" sz="2800"/>
          </a:p>
        </p:txBody>
      </p:sp>
      <p:sp>
        <p:nvSpPr>
          <p:cNvPr id="64515" name="Content Placeholder 2"/>
          <p:cNvSpPr>
            <a:spLocks noGrp="1"/>
          </p:cNvSpPr>
          <p:nvPr>
            <p:ph idx="1"/>
          </p:nvPr>
        </p:nvSpPr>
        <p:spPr>
          <a:xfrm>
            <a:off x="533400" y="228600"/>
            <a:ext cx="8229600" cy="4953000"/>
          </a:xfrm>
        </p:spPr>
        <p:txBody>
          <a:bodyPr/>
          <a:lstStyle/>
          <a:p>
            <a:r>
              <a:rPr lang="en-US" altLang="en-US" sz="1800" b="1" dirty="0"/>
              <a:t>Solid State Batteries</a:t>
            </a:r>
            <a:r>
              <a:rPr lang="en-US" altLang="en-US" sz="1800" dirty="0"/>
              <a:t> - a range of electrochemical storage solutions, including advanced chemistry batteries and capacitors</a:t>
            </a:r>
          </a:p>
          <a:p>
            <a:r>
              <a:rPr lang="en-US" altLang="en-US" sz="1800" b="1" dirty="0"/>
              <a:t>Flow Batteries </a:t>
            </a:r>
            <a:r>
              <a:rPr lang="en-US" altLang="en-US" sz="1800" dirty="0"/>
              <a:t>- batteries where the energy is stored directly in the </a:t>
            </a:r>
            <a:r>
              <a:rPr lang="en-US" altLang="en-US" sz="1800" dirty="0">
                <a:hlinkClick r:id="rId2"/>
              </a:rPr>
              <a:t>electrolyte</a:t>
            </a:r>
            <a:r>
              <a:rPr lang="en-US" altLang="en-US" sz="1800" dirty="0"/>
              <a:t> solution for longer </a:t>
            </a:r>
            <a:r>
              <a:rPr lang="en-US" altLang="en-US" sz="1800" dirty="0">
                <a:hlinkClick r:id="rId3"/>
              </a:rPr>
              <a:t>cycle</a:t>
            </a:r>
            <a:r>
              <a:rPr lang="en-US" altLang="en-US" sz="1800" dirty="0"/>
              <a:t> life, and quick response times</a:t>
            </a:r>
          </a:p>
          <a:p>
            <a:r>
              <a:rPr lang="en-US" altLang="en-US" sz="1800" b="1" dirty="0"/>
              <a:t>F</a:t>
            </a:r>
            <a:r>
              <a:rPr lang="en-US" altLang="en-US" sz="1800" dirty="0"/>
              <a:t>lywheels - mechanical devices that harness rotational energy to deliver instantaneous electricity</a:t>
            </a:r>
          </a:p>
          <a:p>
            <a:r>
              <a:rPr lang="en-US" altLang="en-US" sz="1800" b="1" dirty="0"/>
              <a:t>Compressed Air Energy Storage</a:t>
            </a:r>
            <a:r>
              <a:rPr lang="en-US" altLang="en-US" sz="1800" dirty="0"/>
              <a:t> - utilizing compressed air to create a potent energy reserve</a:t>
            </a:r>
            <a:r>
              <a:rPr lang="en-US" altLang="en-US" sz="2800" dirty="0"/>
              <a:t/>
            </a:r>
            <a:br>
              <a:rPr lang="en-US" altLang="en-US" sz="2800" dirty="0"/>
            </a:br>
            <a:r>
              <a:rPr lang="en-US" altLang="en-US" sz="2800" dirty="0"/>
              <a:t>T</a:t>
            </a:r>
            <a:r>
              <a:rPr lang="en-US" altLang="en-US" sz="2800" b="1" dirty="0"/>
              <a:t>hermal</a:t>
            </a:r>
            <a:r>
              <a:rPr lang="en-US" altLang="en-US" sz="2800" dirty="0"/>
              <a:t> - capturing heat and cold to create energy on </a:t>
            </a:r>
            <a:r>
              <a:rPr lang="en-US" altLang="en-US" sz="2800" dirty="0" smtClean="0"/>
              <a:t>demand. Concentrated Solar Power with storage is the best example.</a:t>
            </a:r>
            <a:endParaRPr lang="en-US" altLang="en-US" sz="2800" dirty="0"/>
          </a:p>
          <a:p>
            <a:r>
              <a:rPr lang="en-US" altLang="en-US" sz="2800" dirty="0"/>
              <a:t/>
            </a:r>
            <a:br>
              <a:rPr lang="en-US" altLang="en-US" sz="2800" dirty="0"/>
            </a:br>
            <a:r>
              <a:rPr lang="en-US" altLang="en-US" sz="2800" dirty="0"/>
              <a:t/>
            </a:r>
            <a:br>
              <a:rPr lang="en-US" altLang="en-US" sz="2800" dirty="0"/>
            </a:br>
            <a:r>
              <a:rPr lang="en-US" altLang="en-US" dirty="0"/>
              <a:t/>
            </a:r>
            <a:br>
              <a:rPr lang="en-US" altLang="en-US" dirty="0"/>
            </a:br>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81000" y="304800"/>
            <a:ext cx="8229600" cy="1143000"/>
          </a:xfrm>
        </p:spPr>
        <p:txBody>
          <a:bodyPr/>
          <a:lstStyle/>
          <a:p>
            <a:r>
              <a:rPr lang="en-US" altLang="en-US" sz="1100"/>
              <a:t>r</a:t>
            </a:r>
            <a:r>
              <a:rPr lang="en-US" altLang="en-US" sz="2800"/>
              <a:t/>
            </a:r>
            <a:br>
              <a:rPr lang="en-US" altLang="en-US" sz="2800"/>
            </a:br>
            <a:endParaRPr lang="en-US" altLang="en-US" sz="2800"/>
          </a:p>
        </p:txBody>
      </p:sp>
      <p:sp>
        <p:nvSpPr>
          <p:cNvPr id="65539" name="Content Placeholder 2"/>
          <p:cNvSpPr>
            <a:spLocks noGrp="1"/>
          </p:cNvSpPr>
          <p:nvPr>
            <p:ph idx="1"/>
          </p:nvPr>
        </p:nvSpPr>
        <p:spPr>
          <a:xfrm>
            <a:off x="533400" y="228600"/>
            <a:ext cx="8229600" cy="4953000"/>
          </a:xfrm>
        </p:spPr>
        <p:txBody>
          <a:bodyPr/>
          <a:lstStyle/>
          <a:p>
            <a:r>
              <a:rPr lang="en-US" altLang="en-US" sz="1800" b="1" dirty="0"/>
              <a:t>Solid State Batteries</a:t>
            </a:r>
            <a:r>
              <a:rPr lang="en-US" altLang="en-US" sz="1800" dirty="0"/>
              <a:t> - a range of electrochemical storage solutions, including advanced chemistry batteries and capacitors</a:t>
            </a:r>
          </a:p>
          <a:p>
            <a:r>
              <a:rPr lang="en-US" altLang="en-US" sz="1800" b="1" dirty="0"/>
              <a:t>Flow Batteries </a:t>
            </a:r>
            <a:r>
              <a:rPr lang="en-US" altLang="en-US" sz="1800" dirty="0"/>
              <a:t>- batteries where the energy is stored directly in the </a:t>
            </a:r>
            <a:r>
              <a:rPr lang="en-US" altLang="en-US" sz="1800" dirty="0">
                <a:hlinkClick r:id="rId2"/>
              </a:rPr>
              <a:t>electrolyte</a:t>
            </a:r>
            <a:r>
              <a:rPr lang="en-US" altLang="en-US" sz="1800" dirty="0"/>
              <a:t> solution for longer </a:t>
            </a:r>
            <a:r>
              <a:rPr lang="en-US" altLang="en-US" sz="1800" dirty="0">
                <a:hlinkClick r:id="rId3"/>
              </a:rPr>
              <a:t>cycle</a:t>
            </a:r>
            <a:r>
              <a:rPr lang="en-US" altLang="en-US" sz="1800" dirty="0"/>
              <a:t> life, and quick response times</a:t>
            </a:r>
          </a:p>
          <a:p>
            <a:r>
              <a:rPr lang="en-US" altLang="en-US" sz="1800" b="1" dirty="0"/>
              <a:t>F</a:t>
            </a:r>
            <a:r>
              <a:rPr lang="en-US" altLang="en-US" sz="1800" dirty="0"/>
              <a:t>lywheels - mechanical devices that harness rotational energy to deliver instantaneous electricity</a:t>
            </a:r>
          </a:p>
          <a:p>
            <a:r>
              <a:rPr lang="en-US" altLang="en-US" sz="1800" b="1" dirty="0"/>
              <a:t>Compressed Air Energy Storage</a:t>
            </a:r>
            <a:r>
              <a:rPr lang="en-US" altLang="en-US" sz="1800" dirty="0"/>
              <a:t> - utilizing compressed air to create a potent energy reserve</a:t>
            </a:r>
            <a:r>
              <a:rPr lang="en-US" altLang="en-US" sz="2800" dirty="0"/>
              <a:t/>
            </a:r>
            <a:br>
              <a:rPr lang="en-US" altLang="en-US" sz="2800" dirty="0"/>
            </a:br>
            <a:r>
              <a:rPr lang="en-US" altLang="en-US" sz="1800" dirty="0"/>
              <a:t>T</a:t>
            </a:r>
            <a:r>
              <a:rPr lang="en-US" altLang="en-US" sz="1800" b="1" dirty="0"/>
              <a:t>hermal</a:t>
            </a:r>
            <a:r>
              <a:rPr lang="en-US" altLang="en-US" sz="1800" dirty="0"/>
              <a:t> - capturing heat and cold to create energy on demand</a:t>
            </a:r>
          </a:p>
          <a:p>
            <a:r>
              <a:rPr lang="en-US" altLang="en-US" sz="2800" b="1" dirty="0" smtClean="0"/>
              <a:t>Pump-</a:t>
            </a:r>
            <a:r>
              <a:rPr lang="en-US" altLang="en-US" sz="2800" b="1" dirty="0" smtClean="0"/>
              <a:t>Storage</a:t>
            </a:r>
            <a:r>
              <a:rPr lang="en-US" altLang="en-US" sz="2800" b="1" dirty="0" smtClean="0"/>
              <a:t> </a:t>
            </a:r>
            <a:r>
              <a:rPr lang="en-US" altLang="en-US" sz="2800" dirty="0" smtClean="0"/>
              <a:t>– Two reservoirs at different elevations. Pump up when power demand is low; flow down, turn turbine when demand is high.</a:t>
            </a:r>
            <a:r>
              <a:rPr lang="en-US" altLang="en-US" sz="2800" dirty="0"/>
              <a:t/>
            </a:r>
            <a:br>
              <a:rPr lang="en-US" altLang="en-US" sz="2800" dirty="0"/>
            </a:br>
            <a:r>
              <a:rPr lang="en-US" altLang="en-US" sz="2800" dirty="0"/>
              <a:t/>
            </a:r>
            <a:br>
              <a:rPr lang="en-US" altLang="en-US" sz="2800" dirty="0"/>
            </a:br>
            <a:r>
              <a:rPr lang="en-US" altLang="en-US" sz="2800" dirty="0"/>
              <a:t/>
            </a:r>
            <a:br>
              <a:rPr lang="en-US" altLang="en-US" sz="2800" dirty="0"/>
            </a:br>
            <a:r>
              <a:rPr lang="en-US" altLang="en-US" dirty="0"/>
              <a:t/>
            </a:r>
            <a:br>
              <a:rPr lang="en-US" altLang="en-US" dirty="0"/>
            </a:br>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95" y="244257"/>
            <a:ext cx="8229600" cy="1143000"/>
          </a:xfrm>
        </p:spPr>
        <p:txBody>
          <a:bodyPr/>
          <a:lstStyle/>
          <a:p>
            <a:r>
              <a:rPr lang="en-US" dirty="0" smtClean="0"/>
              <a:t>Pump-Storage System</a:t>
            </a:r>
            <a:endParaRPr lang="en-US" dirty="0"/>
          </a:p>
        </p:txBody>
      </p:sp>
      <p:pic>
        <p:nvPicPr>
          <p:cNvPr id="7170" name="Picture 2" descr="Image result for pumped water storag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58030"/>
            <a:ext cx="8123478" cy="515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92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Licensed Pump Storage in the US</a:t>
            </a:r>
            <a:endParaRPr lang="en-US" dirty="0"/>
          </a:p>
        </p:txBody>
      </p:sp>
      <p:sp>
        <p:nvSpPr>
          <p:cNvPr id="3" name="TextBox 2"/>
          <p:cNvSpPr txBox="1"/>
          <p:nvPr/>
        </p:nvSpPr>
        <p:spPr>
          <a:xfrm>
            <a:off x="914400" y="2362200"/>
            <a:ext cx="7467600" cy="769441"/>
          </a:xfrm>
          <a:prstGeom prst="rect">
            <a:avLst/>
          </a:prstGeom>
          <a:noFill/>
        </p:spPr>
        <p:txBody>
          <a:bodyPr wrap="square" rtlCol="0">
            <a:spAutoFit/>
          </a:bodyPr>
          <a:lstStyle/>
          <a:p>
            <a:r>
              <a:rPr lang="en-US" sz="4400" dirty="0" smtClean="0">
                <a:latin typeface="+mj-lt"/>
                <a:hlinkClick r:id="rId3"/>
              </a:rPr>
              <a:t>Pending Preliminary permits</a:t>
            </a:r>
            <a:endParaRPr lang="en-US" sz="4400" dirty="0">
              <a:latin typeface="+mj-lt"/>
            </a:endParaRPr>
          </a:p>
        </p:txBody>
      </p:sp>
    </p:spTree>
    <p:extLst>
      <p:ext uri="{BB962C8B-B14F-4D97-AF65-F5344CB8AC3E}">
        <p14:creationId xmlns:p14="http://schemas.microsoft.com/office/powerpoint/2010/main" val="1392753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8A1007-1B48-4915-9D95-7F36E2BE9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772" y="0"/>
            <a:ext cx="7024456" cy="6858000"/>
          </a:xfrm>
          <a:prstGeom prst="rect">
            <a:avLst/>
          </a:prstGeom>
        </p:spPr>
      </p:pic>
      <p:sp>
        <p:nvSpPr>
          <p:cNvPr id="2" name="TextBox 1"/>
          <p:cNvSpPr txBox="1"/>
          <p:nvPr/>
        </p:nvSpPr>
        <p:spPr>
          <a:xfrm>
            <a:off x="1977956" y="304800"/>
            <a:ext cx="5188088" cy="830997"/>
          </a:xfrm>
          <a:prstGeom prst="rect">
            <a:avLst/>
          </a:prstGeom>
          <a:noFill/>
        </p:spPr>
        <p:txBody>
          <a:bodyPr wrap="none" rtlCol="0">
            <a:spAutoFit/>
          </a:bodyPr>
          <a:lstStyle/>
          <a:p>
            <a:pPr algn="ctr"/>
            <a:r>
              <a:rPr lang="en-US" sz="2400" dirty="0" smtClean="0">
                <a:solidFill>
                  <a:schemeClr val="bg1"/>
                </a:solidFill>
              </a:rPr>
              <a:t>Bath County, Virginia Pump Storage.</a:t>
            </a:r>
          </a:p>
          <a:p>
            <a:pPr algn="ctr"/>
            <a:r>
              <a:rPr lang="en-US" sz="2400" dirty="0" smtClean="0">
                <a:solidFill>
                  <a:schemeClr val="bg1"/>
                </a:solidFill>
              </a:rPr>
              <a:t>3030 MW = 750,000 homes</a:t>
            </a:r>
            <a:endParaRPr lang="en-US" sz="2400" dirty="0">
              <a:solidFill>
                <a:schemeClr val="bg1"/>
              </a:solidFill>
            </a:endParaRPr>
          </a:p>
        </p:txBody>
      </p:sp>
    </p:spTree>
    <p:extLst>
      <p:ext uri="{BB962C8B-B14F-4D97-AF65-F5344CB8AC3E}">
        <p14:creationId xmlns:p14="http://schemas.microsoft.com/office/powerpoint/2010/main" val="165378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z="3200"/>
              <a:t>Lets Go Swimming</a:t>
            </a:r>
          </a:p>
        </p:txBody>
      </p:sp>
      <p:sp>
        <p:nvSpPr>
          <p:cNvPr id="68611" name="Content Placeholder 2"/>
          <p:cNvSpPr>
            <a:spLocks noGrp="1"/>
          </p:cNvSpPr>
          <p:nvPr>
            <p:ph idx="1"/>
          </p:nvPr>
        </p:nvSpPr>
        <p:spPr/>
        <p:txBody>
          <a:bodyPr/>
          <a:lstStyle/>
          <a:p>
            <a:r>
              <a:rPr lang="en-US" altLang="en-US"/>
              <a:t>“</a:t>
            </a:r>
            <a:r>
              <a:rPr lang="en-US" altLang="en-US" sz="2800"/>
              <a:t>Hydropower” used to mean big dams on streams—</a:t>
            </a:r>
            <a:r>
              <a:rPr lang="en-US" altLang="en-US" sz="2800" b="1" i="1"/>
              <a:t>exploiting moving river water.</a:t>
            </a:r>
          </a:p>
          <a:p>
            <a:r>
              <a:rPr lang="en-US" altLang="en-US" sz="2800"/>
              <a:t>Now it also means </a:t>
            </a:r>
            <a:r>
              <a:rPr lang="en-US" altLang="en-US" sz="2800" b="1" i="1"/>
              <a:t>exploiting tidal flow</a:t>
            </a:r>
            <a:r>
              <a:rPr lang="en-US" altLang="en-US" sz="2800"/>
              <a:t> with turbines (including tidal barrages).</a:t>
            </a:r>
          </a:p>
          <a:p>
            <a:r>
              <a:rPr lang="en-US" altLang="en-US" sz="2800"/>
              <a:t>And </a:t>
            </a:r>
            <a:r>
              <a:rPr lang="en-US" altLang="en-US" sz="2800" b="1" i="1"/>
              <a:t>exploiting wave action </a:t>
            </a:r>
            <a:r>
              <a:rPr lang="en-US" altLang="en-US" sz="2800"/>
              <a:t>with buoys of various types, some floating some anchored.</a:t>
            </a:r>
          </a:p>
          <a:p>
            <a:r>
              <a:rPr lang="en-US" altLang="en-US" sz="2800"/>
              <a:t>And a  third category </a:t>
            </a:r>
            <a:r>
              <a:rPr lang="en-US" altLang="en-US" sz="2800" b="1" i="1"/>
              <a:t>exploits ocean temperature differences</a:t>
            </a:r>
            <a:r>
              <a:rPr lang="en-US" altLang="en-US" sz="2800"/>
              <a:t>:  “Ocean Thermal Energy Conversion” </a:t>
            </a:r>
          </a:p>
          <a:p>
            <a:r>
              <a:rPr lang="en-US" altLang="en-US" sz="2800"/>
              <a:t>OK, let’s go swimming!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76200"/>
            <a:ext cx="8458200" cy="1676400"/>
          </a:xfrm>
        </p:spPr>
        <p:txBody>
          <a:bodyPr/>
          <a:lstStyle/>
          <a:p>
            <a:r>
              <a:rPr lang="en-US" altLang="en-US" sz="3200" b="1"/>
              <a:t>Water Turbines </a:t>
            </a:r>
            <a:br>
              <a:rPr lang="en-US" altLang="en-US" sz="3200" b="1"/>
            </a:br>
            <a:r>
              <a:rPr lang="en-US" altLang="en-US" sz="3200" b="1"/>
              <a:t>(like wind turbines but tiny in comparison)</a:t>
            </a:r>
            <a:br>
              <a:rPr lang="en-US" altLang="en-US" sz="3200" b="1"/>
            </a:br>
            <a:endParaRPr lang="en-US" altLang="en-US" sz="3200"/>
          </a:p>
        </p:txBody>
      </p:sp>
      <p:sp>
        <p:nvSpPr>
          <p:cNvPr id="30723" name="Content Placeholder 2"/>
          <p:cNvSpPr>
            <a:spLocks noGrp="1"/>
          </p:cNvSpPr>
          <p:nvPr>
            <p:ph idx="1"/>
          </p:nvPr>
        </p:nvSpPr>
        <p:spPr>
          <a:xfrm>
            <a:off x="457200" y="1905000"/>
            <a:ext cx="8229600" cy="4221163"/>
          </a:xfrm>
        </p:spPr>
        <p:txBody>
          <a:bodyPr/>
          <a:lstStyle/>
          <a:p>
            <a:pPr>
              <a:defRPr/>
            </a:pPr>
            <a:r>
              <a:rPr lang="en-US" altLang="en-US" sz="2800" dirty="0"/>
              <a:t>Water is 784 times more dense than air = 784 times more energy per unit area of moving water.</a:t>
            </a:r>
          </a:p>
          <a:p>
            <a:pPr>
              <a:defRPr/>
            </a:pPr>
            <a:r>
              <a:rPr lang="en-US" altLang="en-US" sz="2800" dirty="0"/>
              <a:t>Dependable—tide goes in and out on a regular basis.  Rivers flow at a dependable rate</a:t>
            </a:r>
          </a:p>
          <a:p>
            <a:pPr>
              <a:defRPr/>
            </a:pPr>
            <a:r>
              <a:rPr lang="en-US" altLang="en-US" sz="2800" dirty="0"/>
              <a:t>Widespread possibilities.</a:t>
            </a:r>
          </a:p>
          <a:p>
            <a:pPr>
              <a:defRPr/>
            </a:pPr>
            <a:r>
              <a:rPr lang="en-US" altLang="en-US" sz="2800" dirty="0"/>
              <a:t>In reality, still in test mode—production costs still very speculative.</a:t>
            </a:r>
          </a:p>
          <a:p>
            <a:pPr marL="0" indent="0">
              <a:buFont typeface="Arial" charset="0"/>
              <a:buNone/>
              <a:defRPr/>
            </a:pPr>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z="3200"/>
              <a:t>Marine Current Turbine</a:t>
            </a:r>
            <a:br>
              <a:rPr lang="en-US" altLang="en-US" sz="3200"/>
            </a:br>
            <a:r>
              <a:rPr lang="en-US" altLang="en-US" sz="2800"/>
              <a:t>World’s First Commercial Scale Tidal Turbine (Strangford Lough, N. Ireland)</a:t>
            </a:r>
            <a:br>
              <a:rPr lang="en-US" altLang="en-US" sz="2800"/>
            </a:br>
            <a:r>
              <a:rPr lang="en-US" altLang="en-US" sz="2800"/>
              <a:t>1.2 MW capability (1000 homes)</a:t>
            </a:r>
          </a:p>
        </p:txBody>
      </p:sp>
      <p:pic>
        <p:nvPicPr>
          <p:cNvPr id="70659" name="Picture 2" descr="Tidal Turbi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56515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z="3200"/>
              <a:t>Alstom Tidal Turbine—Orkney Scotland</a:t>
            </a:r>
            <a:br>
              <a:rPr lang="en-US" altLang="en-US" sz="3200"/>
            </a:br>
            <a:r>
              <a:rPr lang="en-US" altLang="en-US" sz="2800"/>
              <a:t>Several actually working worldwide</a:t>
            </a:r>
          </a:p>
        </p:txBody>
      </p:sp>
      <p:pic>
        <p:nvPicPr>
          <p:cNvPr id="71683" name="Picture 2" descr="© ALS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95450"/>
            <a:ext cx="7859713"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nnual us solar pv install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43915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91CC84E3-BB59-468C-91DC-657CA2FAE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676"/>
            <a:ext cx="9144000" cy="6228647"/>
          </a:xfrm>
          <a:prstGeom prst="rect">
            <a:avLst/>
          </a:prstGeom>
        </p:spPr>
      </p:pic>
    </p:spTree>
    <p:extLst>
      <p:ext uri="{BB962C8B-B14F-4D97-AF65-F5344CB8AC3E}">
        <p14:creationId xmlns:p14="http://schemas.microsoft.com/office/powerpoint/2010/main" val="17541671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z="3200"/>
              <a:t>Atlantis Resources MeyGen</a:t>
            </a:r>
            <a:br>
              <a:rPr lang="en-US" altLang="en-US" sz="3200"/>
            </a:br>
            <a:r>
              <a:rPr lang="en-US" altLang="en-US" sz="2800"/>
              <a:t>in Pentland Firth, Scotland</a:t>
            </a:r>
          </a:p>
        </p:txBody>
      </p:sp>
      <p:pic>
        <p:nvPicPr>
          <p:cNvPr id="727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53340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063" y="3255963"/>
            <a:ext cx="59436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709" name="TextBox 2"/>
          <p:cNvSpPr txBox="1">
            <a:spLocks noChangeArrowheads="1"/>
          </p:cNvSpPr>
          <p:nvPr/>
        </p:nvSpPr>
        <p:spPr bwMode="auto">
          <a:xfrm>
            <a:off x="4660900" y="1965325"/>
            <a:ext cx="3879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Up to 61 of these by 2020, </a:t>
            </a:r>
          </a:p>
          <a:p>
            <a:pPr eaLnBrk="1" hangingPunct="1">
              <a:spcBef>
                <a:spcPct val="0"/>
              </a:spcBef>
              <a:buFontTx/>
              <a:buNone/>
            </a:pPr>
            <a:r>
              <a:rPr lang="en-US" altLang="en-US" sz="2400">
                <a:latin typeface="Arial" charset="0"/>
              </a:rPr>
              <a:t>enough for 42,000 homes.</a:t>
            </a:r>
          </a:p>
        </p:txBody>
      </p:sp>
      <p:sp>
        <p:nvSpPr>
          <p:cNvPr id="72710" name="TextBox 3"/>
          <p:cNvSpPr txBox="1">
            <a:spLocks noChangeArrowheads="1"/>
          </p:cNvSpPr>
          <p:nvPr/>
        </p:nvSpPr>
        <p:spPr bwMode="auto">
          <a:xfrm>
            <a:off x="304800" y="5105400"/>
            <a:ext cx="2427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Potential for 269</a:t>
            </a:r>
          </a:p>
          <a:p>
            <a:pPr eaLnBrk="1" hangingPunct="1">
              <a:spcBef>
                <a:spcPct val="0"/>
              </a:spcBef>
              <a:buFontTx/>
              <a:buNone/>
            </a:pPr>
            <a:r>
              <a:rPr lang="en-US" altLang="en-US" sz="2400">
                <a:latin typeface="Arial" charset="0"/>
              </a:rPr>
              <a:t>170,000 homes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274638"/>
            <a:ext cx="8382000" cy="1630362"/>
          </a:xfrm>
        </p:spPr>
        <p:txBody>
          <a:bodyPr/>
          <a:lstStyle/>
          <a:p>
            <a:r>
              <a:rPr lang="en-US" altLang="en-US" sz="3200"/>
              <a:t>Tidal Barrage System</a:t>
            </a:r>
            <a:br>
              <a:rPr lang="en-US" altLang="en-US" sz="3200"/>
            </a:br>
            <a:r>
              <a:rPr lang="en-US" altLang="en-US" sz="2800"/>
              <a:t>Advantage is that this one can function as a “battery” </a:t>
            </a:r>
            <a:br>
              <a:rPr lang="en-US" altLang="en-US" sz="2800"/>
            </a:br>
            <a:r>
              <a:rPr lang="en-US" altLang="en-US" sz="2800"/>
              <a:t>saving impounded water to generate electricity later</a:t>
            </a:r>
          </a:p>
        </p:txBody>
      </p:sp>
      <p:pic>
        <p:nvPicPr>
          <p:cNvPr id="73731" name="Picture 2" descr="Barrage Syste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387600"/>
            <a:ext cx="856615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68288"/>
            <a:ext cx="8229600" cy="1143000"/>
          </a:xfrm>
        </p:spPr>
        <p:txBody>
          <a:bodyPr/>
          <a:lstStyle/>
          <a:p>
            <a:r>
              <a:rPr lang="en-US" altLang="en-US" sz="3200"/>
              <a:t>La Rance Tidal Barrage in France-Built 1966</a:t>
            </a:r>
            <a:r>
              <a:rPr lang="en-US" altLang="en-US" sz="3600"/>
              <a:t/>
            </a:r>
            <a:br>
              <a:rPr lang="en-US" altLang="en-US" sz="3600"/>
            </a:br>
            <a:r>
              <a:rPr lang="en-US" altLang="en-US" sz="2800"/>
              <a:t>240MW plant 26% efficient = 62 MW output</a:t>
            </a:r>
            <a:endParaRPr lang="en-US" altLang="en-US" sz="3600"/>
          </a:p>
        </p:txBody>
      </p:sp>
      <p:pic>
        <p:nvPicPr>
          <p:cNvPr id="747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62000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z="3200"/>
              <a:t>Sihwa Tidal Barrage, Korea, 2011</a:t>
            </a:r>
            <a:br>
              <a:rPr lang="en-US" altLang="en-US" sz="3200"/>
            </a:br>
            <a:r>
              <a:rPr lang="en-US" altLang="en-US" sz="2800"/>
              <a:t>256 KW installed—I couldn’t find actual output </a:t>
            </a:r>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643063"/>
            <a:ext cx="688340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z="3200"/>
              <a:t>Exploiting Wave Action</a:t>
            </a:r>
          </a:p>
        </p:txBody>
      </p:sp>
      <p:sp>
        <p:nvSpPr>
          <p:cNvPr id="76803" name="Content Placeholder 2"/>
          <p:cNvSpPr>
            <a:spLocks noGrp="1"/>
          </p:cNvSpPr>
          <p:nvPr>
            <p:ph idx="1"/>
          </p:nvPr>
        </p:nvSpPr>
        <p:spPr/>
        <p:txBody>
          <a:bodyPr/>
          <a:lstStyle/>
          <a:p>
            <a:r>
              <a:rPr lang="en-US" altLang="en-US"/>
              <a:t>Lots of Experimenting, no commercial examples yet—at least none that I know of, but here are some of the ideas.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z="3200"/>
              <a:t>Lots of Ideas</a:t>
            </a:r>
          </a:p>
        </p:txBody>
      </p:sp>
      <p:pic>
        <p:nvPicPr>
          <p:cNvPr id="77827" name="Content Placeholder 3" descr="wav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752600"/>
            <a:ext cx="8435975" cy="4437063"/>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762000"/>
            <a:ext cx="8229600" cy="1143000"/>
          </a:xfrm>
        </p:spPr>
        <p:txBody>
          <a:bodyPr/>
          <a:lstStyle/>
          <a:p>
            <a:r>
              <a:rPr lang="en-US" altLang="en-US" sz="3200"/>
              <a:t>Pelamis Wave Energy Converter </a:t>
            </a:r>
            <a:br>
              <a:rPr lang="en-US" altLang="en-US" sz="3200"/>
            </a:br>
            <a:r>
              <a:rPr lang="en-US" altLang="en-US" sz="3200"/>
              <a:t>(Attenuator type—hinged “barrels”)</a:t>
            </a:r>
            <a:r>
              <a:rPr lang="en-US" altLang="en-US" sz="3600"/>
              <a:t/>
            </a:r>
            <a:br>
              <a:rPr lang="en-US" altLang="en-US" sz="3600"/>
            </a:br>
            <a:r>
              <a:rPr lang="en-US" altLang="en-US" sz="2800"/>
              <a:t>OR Loch Ness Monster!</a:t>
            </a:r>
            <a:r>
              <a:rPr lang="en-US" altLang="en-US" sz="3600"/>
              <a:t/>
            </a:r>
            <a:br>
              <a:rPr lang="en-US" altLang="en-US" sz="3600"/>
            </a:br>
            <a:r>
              <a:rPr lang="en-US" altLang="en-US" sz="2800"/>
              <a:t>750 KW per monster.  No commercial “farms” yet</a:t>
            </a:r>
            <a:r>
              <a:rPr lang="en-US" altLang="en-US" sz="2000"/>
              <a:t/>
            </a:r>
            <a:br>
              <a:rPr lang="en-US" altLang="en-US" sz="2000"/>
            </a:br>
            <a:endParaRPr lang="en-US" altLang="en-US"/>
          </a:p>
        </p:txBody>
      </p:sp>
      <p:pic>
        <p:nvPicPr>
          <p:cNvPr id="78851" name="Content Placeholder 3" descr="Pelamis-Wave-Energy-Converter.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057400"/>
            <a:ext cx="6034088" cy="4525963"/>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274638"/>
            <a:ext cx="8229600" cy="1431925"/>
          </a:xfrm>
        </p:spPr>
        <p:txBody>
          <a:bodyPr/>
          <a:lstStyle/>
          <a:p>
            <a:r>
              <a:rPr lang="en-US" altLang="en-US" sz="3200"/>
              <a:t>Ocean Power Technology; PB150 Powerbuoy </a:t>
            </a:r>
            <a:r>
              <a:rPr lang="en-US" altLang="en-US" sz="3600"/>
              <a:t/>
            </a:r>
            <a:br>
              <a:rPr lang="en-US" altLang="en-US" sz="3600"/>
            </a:br>
            <a:r>
              <a:rPr lang="en-US" altLang="en-US" sz="2800"/>
              <a:t>(Point absorber type—bobs up and down)</a:t>
            </a:r>
            <a:endParaRPr lang="en-US" altLang="en-US" sz="3600"/>
          </a:p>
        </p:txBody>
      </p:sp>
      <p:sp>
        <p:nvSpPr>
          <p:cNvPr id="79875" name="Content Placeholder 2"/>
          <p:cNvSpPr>
            <a:spLocks noGrp="1"/>
          </p:cNvSpPr>
          <p:nvPr>
            <p:ph idx="1"/>
          </p:nvPr>
        </p:nvSpPr>
        <p:spPr/>
        <p:txBody>
          <a:bodyPr/>
          <a:lstStyle/>
          <a:p>
            <a:pPr marL="0" indent="0">
              <a:buFont typeface="Arial" charset="0"/>
              <a:buNone/>
            </a:pPr>
            <a:r>
              <a:rPr lang="en-US" altLang="en-US" sz="2800"/>
              <a:t>Potential =150 KW; </a:t>
            </a:r>
          </a:p>
          <a:p>
            <a:pPr marL="0" indent="0">
              <a:buFont typeface="Arial" charset="0"/>
              <a:buNone/>
            </a:pPr>
            <a:r>
              <a:rPr lang="en-US" altLang="en-US" sz="2800"/>
              <a:t>output 36%= 54 KW</a:t>
            </a:r>
          </a:p>
          <a:p>
            <a:pPr marL="0" indent="0">
              <a:buFont typeface="Arial" charset="0"/>
              <a:buNone/>
            </a:pPr>
            <a:r>
              <a:rPr lang="en-US" altLang="en-US" sz="2800"/>
              <a:t>Another model-PB40 (40kw</a:t>
            </a:r>
          </a:p>
          <a:p>
            <a:pPr marL="0" indent="0">
              <a:buFont typeface="Arial" charset="0"/>
              <a:buNone/>
            </a:pPr>
            <a:r>
              <a:rPr lang="en-US" altLang="en-US" sz="2800"/>
              <a:t>output) demos around </a:t>
            </a:r>
          </a:p>
          <a:p>
            <a:pPr marL="0" indent="0">
              <a:buFont typeface="Arial" charset="0"/>
              <a:buNone/>
            </a:pPr>
            <a:r>
              <a:rPr lang="en-US" altLang="en-US" sz="2800"/>
              <a:t>the world for Testing.</a:t>
            </a:r>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90688"/>
            <a:ext cx="4038600" cy="498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z="3200"/>
              <a:t>Columbia Power “</a:t>
            </a:r>
            <a:r>
              <a:rPr lang="en-US" altLang="en-US" sz="3200">
                <a:hlinkClick r:id="rId2"/>
              </a:rPr>
              <a:t>Stingray</a:t>
            </a:r>
            <a:r>
              <a:rPr lang="en-US" altLang="en-US" sz="3200"/>
              <a:t>”</a:t>
            </a:r>
            <a:br>
              <a:rPr lang="en-US" altLang="en-US" sz="3200"/>
            </a:br>
            <a:r>
              <a:rPr lang="en-US" altLang="en-US" sz="3200"/>
              <a:t>(Point absorber type—bobs and rocks)</a:t>
            </a:r>
            <a:r>
              <a:rPr lang="en-US" altLang="en-US" sz="3600"/>
              <a:t/>
            </a:r>
            <a:br>
              <a:rPr lang="en-US" altLang="en-US" sz="3600"/>
            </a:br>
            <a:r>
              <a:rPr lang="en-US" altLang="en-US" sz="2800"/>
              <a:t>OSU developed—makes no sense to me!</a:t>
            </a:r>
          </a:p>
        </p:txBody>
      </p:sp>
      <p:sp>
        <p:nvSpPr>
          <p:cNvPr id="80899" name="Content Placeholder 2"/>
          <p:cNvSpPr>
            <a:spLocks noGrp="1"/>
          </p:cNvSpPr>
          <p:nvPr>
            <p:ph idx="1"/>
          </p:nvPr>
        </p:nvSpPr>
        <p:spPr/>
        <p:txBody>
          <a:bodyPr/>
          <a:lstStyle/>
          <a:p>
            <a:endParaRPr lang="en-US" altLang="en-US"/>
          </a:p>
        </p:txBody>
      </p:sp>
      <p:pic>
        <p:nvPicPr>
          <p:cNvPr id="809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381000" y="304800"/>
            <a:ext cx="8229600" cy="1143000"/>
          </a:xfrm>
        </p:spPr>
        <p:txBody>
          <a:bodyPr/>
          <a:lstStyle/>
          <a:p>
            <a:r>
              <a:rPr lang="en-US" altLang="en-US" sz="3200"/>
              <a:t>Penguin Wave Energy</a:t>
            </a:r>
            <a:br>
              <a:rPr lang="en-US" altLang="en-US" sz="3200"/>
            </a:br>
            <a:r>
              <a:rPr lang="en-US" altLang="en-US" sz="3200"/>
              <a:t>(Point absorber type—</a:t>
            </a:r>
            <a:br>
              <a:rPr lang="en-US" altLang="en-US" sz="3200"/>
            </a:br>
            <a:r>
              <a:rPr lang="en-US" altLang="en-US" sz="3200"/>
              <a:t>sort of, red gizmo twirls around)</a:t>
            </a:r>
          </a:p>
        </p:txBody>
      </p:sp>
      <p:pic>
        <p:nvPicPr>
          <p:cNvPr id="819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48200" y="3910013"/>
            <a:ext cx="4062413" cy="24907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835150"/>
            <a:ext cx="4616450" cy="258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F852D-12A6-47ED-A074-6D48D03B0AA5}"/>
              </a:ext>
            </a:extLst>
          </p:cNvPr>
          <p:cNvSpPr>
            <a:spLocks noGrp="1"/>
          </p:cNvSpPr>
          <p:nvPr>
            <p:ph type="title"/>
          </p:nvPr>
        </p:nvSpPr>
        <p:spPr/>
        <p:txBody>
          <a:bodyPr/>
          <a:lstStyle/>
          <a:p>
            <a:r>
              <a:rPr lang="en-US" sz="3200" dirty="0"/>
              <a:t>And in Oregon?</a:t>
            </a:r>
            <a:br>
              <a:rPr lang="en-US" sz="3200" dirty="0"/>
            </a:br>
            <a:r>
              <a:rPr lang="en-US" sz="2800" dirty="0"/>
              <a:t>(Hint: We’re cooler than you are—whoever you are)</a:t>
            </a:r>
          </a:p>
        </p:txBody>
      </p:sp>
      <p:sp>
        <p:nvSpPr>
          <p:cNvPr id="3" name="Content Placeholder 2">
            <a:extLst>
              <a:ext uri="{FF2B5EF4-FFF2-40B4-BE49-F238E27FC236}">
                <a16:creationId xmlns:a16="http://schemas.microsoft.com/office/drawing/2014/main" xmlns="" id="{70F79BAB-CED7-4B90-B35B-50CB62619A86}"/>
              </a:ext>
            </a:extLst>
          </p:cNvPr>
          <p:cNvSpPr>
            <a:spLocks noGrp="1"/>
          </p:cNvSpPr>
          <p:nvPr>
            <p:ph idx="1"/>
          </p:nvPr>
        </p:nvSpPr>
        <p:spPr/>
        <p:txBody>
          <a:bodyPr/>
          <a:lstStyle/>
          <a:p>
            <a:pPr marL="0" indent="0" algn="ctr">
              <a:buNone/>
            </a:pPr>
            <a:r>
              <a:rPr lang="en-US" dirty="0"/>
              <a:t>2016 Clean Electricity and Coal Transition Act</a:t>
            </a:r>
          </a:p>
          <a:p>
            <a:pPr marL="0" indent="0">
              <a:buNone/>
            </a:pPr>
            <a:r>
              <a:rPr lang="en-US" sz="2800" dirty="0"/>
              <a:t>What it says:</a:t>
            </a:r>
          </a:p>
          <a:p>
            <a:pPr marL="0" indent="0">
              <a:buNone/>
            </a:pPr>
            <a:endParaRPr lang="en-US" sz="2600" dirty="0"/>
          </a:p>
          <a:p>
            <a:pPr marL="0" indent="0">
              <a:buNone/>
            </a:pPr>
            <a:r>
              <a:rPr lang="en-US" sz="2600" dirty="0"/>
              <a:t>Pacific Power and PGE (50% of energy in Oregon): </a:t>
            </a:r>
          </a:p>
          <a:p>
            <a:pPr marL="0" indent="0">
              <a:buNone/>
            </a:pPr>
            <a:r>
              <a:rPr lang="en-US" sz="2600" dirty="0"/>
              <a:t>	*Off coal by 2030</a:t>
            </a:r>
          </a:p>
          <a:p>
            <a:pPr marL="0" indent="0">
              <a:buNone/>
            </a:pPr>
            <a:r>
              <a:rPr lang="en-US" sz="2600" dirty="0"/>
              <a:t>	*25% renewables by 2025 (wind, solar, geothermal) </a:t>
            </a:r>
          </a:p>
          <a:p>
            <a:pPr marL="0" indent="0">
              <a:buNone/>
            </a:pPr>
            <a:r>
              <a:rPr lang="en-US" sz="2600" dirty="0"/>
              <a:t>	*50% renewables by 2040</a:t>
            </a:r>
          </a:p>
          <a:p>
            <a:pPr marL="0" indent="0">
              <a:buNone/>
            </a:pPr>
            <a:r>
              <a:rPr lang="en-US" sz="2600" dirty="0"/>
              <a:t>	*Commits them to buy from small producers and 		Community Solar installations</a:t>
            </a:r>
            <a:r>
              <a:rPr lang="en-US" sz="2800" dirty="0"/>
              <a:t>		</a:t>
            </a:r>
          </a:p>
          <a:p>
            <a:pPr marL="0" indent="0">
              <a:buNone/>
            </a:pPr>
            <a:r>
              <a:rPr lang="en-US" sz="2800" dirty="0"/>
              <a:t>			</a:t>
            </a:r>
          </a:p>
          <a:p>
            <a:pPr marL="0" indent="0">
              <a:buNone/>
            </a:pPr>
            <a:r>
              <a:rPr lang="en-US" sz="2800" dirty="0"/>
              <a:t>	</a:t>
            </a:r>
          </a:p>
          <a:p>
            <a:pPr marL="0" indent="0">
              <a:buNone/>
            </a:pPr>
            <a:r>
              <a:rPr lang="en-US" dirty="0"/>
              <a:t>	</a:t>
            </a:r>
          </a:p>
        </p:txBody>
      </p:sp>
    </p:spTree>
    <p:extLst>
      <p:ext uri="{BB962C8B-B14F-4D97-AF65-F5344CB8AC3E}">
        <p14:creationId xmlns:p14="http://schemas.microsoft.com/office/powerpoint/2010/main" val="1987972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533400"/>
            <a:ext cx="8229600" cy="1143000"/>
          </a:xfrm>
        </p:spPr>
        <p:txBody>
          <a:bodyPr/>
          <a:lstStyle/>
          <a:p>
            <a:pPr algn="l"/>
            <a:r>
              <a:rPr lang="en-US" altLang="en-US" sz="3200"/>
              <a:t>World’s first grid connected wave power station</a:t>
            </a:r>
            <a:br>
              <a:rPr lang="en-US" altLang="en-US" sz="3200"/>
            </a:br>
            <a:r>
              <a:rPr lang="en-US" altLang="en-US" sz="3200"/>
              <a:t>In Australia.  Buoys move up and down, which pump seawater ashore to turn turbines.</a:t>
            </a:r>
          </a:p>
        </p:txBody>
      </p:sp>
      <p:pic>
        <p:nvPicPr>
          <p:cNvPr id="829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901825"/>
            <a:ext cx="7010400" cy="4956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z="3200"/>
              <a:t>Aquamarine Power:  Oyster </a:t>
            </a:r>
            <a:r>
              <a:rPr lang="en-US" altLang="en-US" sz="3200">
                <a:hlinkClick r:id="rId2"/>
              </a:rPr>
              <a:t>Wave</a:t>
            </a:r>
            <a:r>
              <a:rPr lang="en-US" altLang="en-US" sz="3200"/>
              <a:t> Power</a:t>
            </a:r>
            <a:br>
              <a:rPr lang="en-US" altLang="en-US" sz="3200"/>
            </a:br>
            <a:r>
              <a:rPr lang="en-US" altLang="en-US" sz="3200"/>
              <a:t>(surge converter type.  Pumps water to shore where it turns a turbine)</a:t>
            </a:r>
          </a:p>
        </p:txBody>
      </p:sp>
      <p:pic>
        <p:nvPicPr>
          <p:cNvPr id="8397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82650" y="1905000"/>
            <a:ext cx="7804150" cy="41417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3200" b="1"/>
              <a:t>Ocean Thermal Energy Conversion (OTEC) </a:t>
            </a:r>
            <a:br>
              <a:rPr lang="en-US" altLang="en-US" sz="3200" b="1"/>
            </a:br>
            <a:r>
              <a:rPr lang="en-US" altLang="en-US" sz="2800" b="1"/>
              <a:t>(exploits ocean temperature differences)</a:t>
            </a:r>
            <a:endParaRPr lang="en-US" altLang="en-US" sz="3200" b="1"/>
          </a:p>
        </p:txBody>
      </p:sp>
      <p:sp>
        <p:nvSpPr>
          <p:cNvPr id="84995" name="Content Placeholder 2"/>
          <p:cNvSpPr>
            <a:spLocks noGrp="1"/>
          </p:cNvSpPr>
          <p:nvPr>
            <p:ph idx="1"/>
          </p:nvPr>
        </p:nvSpPr>
        <p:spPr/>
        <p:txBody>
          <a:bodyPr/>
          <a:lstStyle/>
          <a:p>
            <a:r>
              <a:rPr lang="en-US" altLang="en-US" sz="2400"/>
              <a:t>As Near as I can tell there are no operating systems utilizing the temperature differences in the ocean.  In theory and in demos it works, but the costs are so high that nobody has yet invested in a commercial scale site.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60375" y="298450"/>
            <a:ext cx="8229600" cy="1143000"/>
          </a:xfrm>
        </p:spPr>
        <p:txBody>
          <a:bodyPr/>
          <a:lstStyle/>
          <a:p>
            <a:r>
              <a:rPr lang="en-US" altLang="en-US" sz="3200" b="1"/>
              <a:t>Ocean Thermal Energy Conversion (OTEC) </a:t>
            </a:r>
            <a:r>
              <a:rPr lang="en-US" altLang="en-US" sz="2800" b="1"/>
              <a:t/>
            </a:r>
            <a:br>
              <a:rPr lang="en-US" altLang="en-US" sz="2800" b="1"/>
            </a:br>
            <a:r>
              <a:rPr lang="en-US" altLang="en-US" sz="2800" b="1"/>
              <a:t>(exploits ocean temperature differences)</a:t>
            </a:r>
            <a:br>
              <a:rPr lang="en-US" altLang="en-US" sz="2800" b="1"/>
            </a:br>
            <a:r>
              <a:rPr lang="en-US" altLang="en-US" sz="2800" b="1"/>
              <a:t>In theory it is simple; in practice it is wildly expensive</a:t>
            </a:r>
          </a:p>
        </p:txBody>
      </p:sp>
      <p:sp>
        <p:nvSpPr>
          <p:cNvPr id="86019" name="AutoShape 2" descr="data:image/jpeg;base64,/9j/4AAQSkZJRgABAQAAAQABAAD/2wCEAAkGBxQREhISERMUFhUWGBoYFRgXFRYWGBcWGhYaGh4ZFxQYKCggGhonHRgaITEhJikrLi4vGSIzODMuNygtLiwBCgoKDg0OGxAQGzAmICQtLCwtNCwwNywsLzAsLS00LiwsLCwsLCwsLCwsLCwsLCwsLCwvLCwsLCwsLCwsLC8sLP/AABEIAMYA/gMBEQACEQEDEQH/xAAbAAEAAgMBAQAAAAAAAAAAAAAABAUBAwYCB//EAEsQAAIBAgMDCAMKDAUEAwAAAAECAwARBBIhBTFRBhMUIjJBYZFTcYEHFSNSkpOhsdHSFjM0QlRicnOisrPTgoOkwcJDY3ThFyTw/8QAGwEBAAIDAQEAAAAAAAAAAAAAAAEEAgMFBgf/xABEEQACAQICBQgFCQcEAwEAAAAAAQIDEQQSBRMhMVEUQWGBkaHR8BVScbHhBiIjMjM0orLBQlNictLi8TWCktMWQ8Kz/9oADAMBAAIRAxEAPwD7jQCgFAKAUAoBQCgFAKAUAoBQCgFAKAUAoBQCgFAKAUAoBQCgFAKAUAoBQCgFAKAUAoBQCgFAKAUAoBQCgFAKAUAoBQCgFAKAUAoBQCgFAKAUBBxu1oonWNy+dkaRVWORyUQqrEZAdxdBbf1hWSi2rg2YTaMUqLIjjKVzC91OXdcq1iPaKhxadgelxsZzASJ1TY9YaGwP1MD7aWYNY2pEUR8xs+TKCjhuv2c0ZGZPHMBbW9rUysHtMfEVDCRLEAg5hqCLj6KWYJNQBQCgFAKAUAoBQCgFAKAUAoBQCgFAKAUAoBQCgFAKAUAoBQCgKnaexueninDKGiR0QNHnALvG+caizAwrY+J330zjKysCmg5BxqDeQsxeOQEg2DRtAQMl8pQ9GjzC2Y69YXAGbrvz1+JFieOSqCYShgQJTNkaNSufoq4bS1rLkUG3Hw0rHWO1urvuLEXZfItIIkiWS4R4XzNGuY8yiKFLcCI19pbiLTKq27+3vFjbsjkssTIHAaOKCOBLkNzqxhcskseUBZF66Agm4YnvsEql113Fjpa1EigFAKAUAoBQCgFAKAUAoBQCgFAKAUAoBQCgK7be0Th0EgTOM6IetlsZJFjXuN+s4v4A+AOUY5nYESflTAivmJ5xNGQRysQ/W6t1Uki6MAwGtr94rJU2yLmiHllhzHHKxZVdFY9SRirNIsYQqqnXO4HtHcwNTqpXsLlrs7a8OIMiwyK5jsHtfS97a7j2Tu4GsHFreSTqxAoDmMfyrEMsqyKQscgjChHaST4FJM6EdUDNIq9aw6jnN3DaqV0rEXPE3LqBXaMxYjOApChULNmEBygBtGHSY7hrd9r2qdS7XuvN/AXN78sIg+QxTdt41N4SGdFubAPmAPVAJAF2ANqjVO17i5H2fy5im5tVimzuYhlHNaGVZWHWLi4HMSDjoNLG9S6LV9vnZ4i5fY3rvHEey2ZnHcyrYZT62dT4gEd9aSRggEkkiGiqEdR3KGzLlA4XjJ/xUBNoBQEM7Ti3K2cjeIw0hH7QQG3t31OVge+KfFl+Zm+7TKDfh8QsguhBG48Qe8MN4I7wdRRqwNtQBQCgFAKAUBhmABJNgN5PdQET3zjPZJfiY0eQA8CyAgHw36ipysAbSj/OJTgZEeME8AzgAnw37+FMrBMqAKAUAoBQGmTFIpszqDwLAHyNTZgj4x4JVySNGy3U2LjerBlOh3hgCPECpWZbgRZMDg2cyHms5IJOcC5XcSAbHefM8am8rWINZ2XgTlGWGy7hmAAs4cdW9tGAPrUcBTNMEvAjDQjLE0SDgHFvr9Z9ZJ3moeZ7yST06L0ifLWoswbY5AwupBHEEEeYqAGiUkkgEkWOg3cPV4UB862ly7zSRthoA0JCs+eNMzAnUDri3VAtfvtfQVXliqcZJZl07+7YaXVV9hv27y2XKvRIetnzMZI0sBbeOsOsTbXgD32qJ4uml82Sv038BKquY34HlushWNNn4mWQIrvzSYfKGAAOXNIDoSB5VuhVhUvkdzZGSluJWI5Szlo2XZePBU66YbVGFit+d9TetRWZkdNhIjmeRxZnsANCVRRopI0JuWOmnWtrvIFHyn2fPi0RYC8IuVZ8xVzG6lSVQEWKkq4JN7pa2t6205KL27SGVXvbj7qCgYPkeTO0UnNu00bSBA5C9WNpgCF3pHawJFZ5oefPs7xtLfYZx4lAxAUwnndRzYYfCDmrhT3oDewPWPDdhPJb5vR8RtIOCwm0II1CXazqrZ3V5GiyoWZmY5S4PODMuTNcEoDrUtwbBFxOzMe0gnAfnRGFU5oFynnHLLZSMwYCO4JI796islKFrAtsDLj0lRsU0Ygsc+WPM2YlxqVbqKPgyGs2mfNl0IweS2zeNp0kcgYBlIIOoINwRxBFaiT1QCgNOIxSR2zsATew3s1viqNWOo0A7xUpXBp5yV+yojHGTrE+pFOg8Sb6dmmxAyuz10L3kIsQXsbEd4UWUHxAFLglioBgigInRzFrD2Rvj7rf9s7kPh2Ta2l71N77wb4Jw4uO42I71PAjuOtRYG2gPEsoQFmIAHefKgI2aSTs3jXiQC5/ZB0X/ECfAVOxA4zbWy82ImIu3WW5a7G/NJx3eoaVLe4EP3mPxf4ai4HvMfi/w0uDXiNmZEZyuigsbKL2AvpfSi2uwMYfZudcwW2pFiovdWKncSN4PfUvYDb7zH4v8NRcHTclZFgidGNjzhsoF2PUQ6INTvqWr2Bc85K/ZVYxxfrN82ptY8c1/DhGwHyfCbMtHGMhNo1Jsy2FkDHUka21t415etVaqSu7bfe7Lcnz7DnUqdeorx3G9tlkXvG2lwevH3EA/ncWA9taViIu1pLb0PnTfq8E+w28lxHQTtmYWTDSCdIzmj7SlrXUjUdW9wRqLX1A4VbwOLSqKV7xey/m25mrNUo1FGofRIsepsGBQns5rWa+7K4upvwvfwr0djokuoBA6Y3AVv1SK+ufAo+U8eImEZw9sy5tGYiNiwC2kAs1rFiHQhlI3MCVOcIRW8a1kJp9qBYrPGzBSZNI1zOMzBe+wLBUzC/VYkgMNZ1dMnWnnFNtMxlFkUsYXXMObW0tmCuNOrcqh/O/GMNMoJlU6d7jWk3AzY7PHzsgK55C+VYgAnVyKd5I0bUWPW13XrF04W2Ea1l90xuArDVIa58CNIupZLxsdSU0ueJU3Vj4kGp1aGufAxz8/dJF7YmJ+hx9VNVEa58DBLt25WI4LaMea9a/qYU1aGuYOMiw4JPNR5rXZiFLHW2ZmN2O/f40dO/OSqsnsSK6fl1hV/6ytpoEV39l1FgfWRVaVXDx3zXai/T0fjqn1aL61b32IE3ulQqbCKdxxVYwPV13B+iq7x2FT+t3PwL0NA6QkruKXtfhdEWT3TDY5cNr3XksPbYGtL0nh7bFLsXiWY/JvF3+dKCXRd91l7yOfdNm/RYx/nMfoyC/nWD0rS9V9xYXyZn+9X/H+4n7M5TbQxEYljjwWUlgMzThuqxU3ABG8HvqwsZCybT2q/b2HNr6Pp0ajpubduj4mcZj9o2aUpgwyKbGNpczWN7EvlXLbMbNcXtu31lyyG5J9flmpYSk5JObS53bd1X7f1KIe6LjMlrYfP8AG5uS2/4mfh41Telop/Z/i/tO2vkymvtfw/3HmLl3OCGMcLuNzOHJGluqAQFuN+UC/fUel16nf8B/4wv3v4f7iT/8kYn0cHk/3qj0tH1O/wCA/wDGV+9/D/cdByN2k2NTETSBVbn8tlBtYQQ8b8a6VGsq1OM7Wv187OFpDB8krarNfYnut+rOg6OK2FEdHFAV/KGEDC4k8IZD/Aayj9ZAp+Rkjz89HnCiM3FkBN3mnvcn9geZrKSVk/O5EHTe9Tel/gWsLokzhNltGXKyi7sGY82tyQoUbvBRUtgkcxL6UfNj7ai6BxG08B0dmhDFgImIJAB/EZO7wQeZrzOkqMadeOXnyf8A6PxM6EFCGVdJ5xO+T9qT+vBXHpboeyP5KhvfntRZn8c37mL+aWstHfd3/PP3RORpP7SPs/VljsjEkxGMqGRSY1uLhkGliO+2qa78te5wd6lGM5bHby+veZU60siubgXT8U4UfFYF1H7IuCvqvYdwFWtWjPXM91sNJTbY2oIH67yBbIFEaoxLNzpN8/daKtlOlOo7QW0wqVI01eRIwOJLmJldmSWN3GdUBGVowOyB8c8e6sGmm0962GUZZlcsagkUAoBQEHbO0lw0TSuCbWAA3sxNgL93r4XrXVqxpQc5bkWMLhp4mtGjDe/PuPnW0uVWJmuOc5tDfqx9XTxk7V/EEb9263na2l6snansXa/DuPdYT5N4Skk6l5vp2LsXN7blIwucx1bvY6njqx1Nc6pWqVHecm/adylRp0llpxSXQre4v9l8kcROqv1Y0YAgvfMQe/IPqJFdSjoecleo7dG9+e089i/lPh6UnGlFztz7l1Pbfs9hdw+5+tvhMRJe35iouvf2s2nlV+GiMOt931+ByJ/KnFN/NjFLrf6/oTU5DYYWuZW43e1/XlAIv4EVuWjsMv2O9+JSl8oNIO/0ndHwubvwJwXon+fxH3628joeouw1+m8f+9fd4EpeTGEG7Dp9P21YUUlZIoTr1ZycpSbb6QOTWGB0jABUqygkK4JU9Yd9sunrNRKEZb0RGvUi7xk0PwYwn6On0/bWvk9H1F2LwLHpHF/vZ/8AJ+I/BjCfo6fT9tOT0fUXYvAekcX+9n/yfiPwYwn6On0/bTk9H1F2LwHpHF/vZ/8AJ+J42a0WFaeONQi84GsN2sMWuvqrGcYxsoqy6NnOwqtSr86pJt8W7vvJvvsvE1rJHvsvE0BX8o9qA4TFAE3MMgHtjasofWQKjkUiwRvMk0geYnOCIyBklltluL/nm9yaylLcrebIg6P32b07fJj+ysL9BJtwONlk5w881lfKOpHuyKddOLGt0YRaTNM6ji7EnNL6Zvkx/ZWWriYa6Rxy45sSDIxzOY2uAoFlOHuOqO4sXAPhXjdIV3OqpSsknFdk9u/os+ss4WprIX59pKxMTXk6p7UncfTQfYfKuTSnG0Nq3R/JULTXnrRtxuMyTMq6uY4kUW05ws9lbh21J8DVrRFF1Kah605Pq+bt7n2HJ0is1aMejxOgw0AjVUF7AbzvJ7yfEm5Pia+gRiopJbkYm2pAoDj+XHaT9qL+TF1f0d9r1P8AQp477Ne0tdg/i8F/48n88NVK32s/a/1N9H6i9i9xd1rNooBQCgOa90H8k/zE/wB6paS+6z6vejs6A/1Gn/u/LI+bV5A+lA0CPseyvxEP7tP5BXvXvZ8cRLqAKAUAoBQCgFAKA5fa+z52mkaOMsrZSCGQbkVdzMDvFa5wcmbqc1FWZE97MT6JvlxferDVPo89Rs1sSHtMTYdOcljcLcLo0Z1N+4N4VhVtTg5yexeeBvw1OWJqqlT+s726lf8AQqX26pBBSQg6EEIQRwIzVT5fh/X7n4HV9A431V2ouNmYWaWJHhhYRm+WzRLuYg9XNpqDV6Mc6Uk9+3zsOPW+hqOnPenZkr3sxPom+XF96p1T6PPUa9bEv+T2GeONhKuVi5Nrg6ZVGpUkd1boqysaJtOV0WlSYHzSLktisiK8N8qgayRHUADS7VxXo+spuUWld8X4BJLcZ/BTEfo4+VD96nIcT667X4GV3xLvktsCWKXPMmRUByLmUgs2l7KTawvv+N4VZwmDlSm51Gm/PFGNlvOvrogUAoDmuUmxnxEjNGSXRIyqFiFfrTA2HZzi4sx4kaZr1ZwuIVGd5LYyviabqQsiZs/AdFMEd5JCI5c1g8lizxWUDXImhAGg6pPGtFSqpyc912bqMHlyrmLPn7Gzq6H9ZdPli6E+ANYKSe42uElvN1SYEXaWPTDxmWU2QWBNidSQosBqdTUSkopt7kbKVKdWahBXb3IpPw3wv/d+b/8AdU/SGG9fufgdX0BpD93+KP8AUU3K3lNDiMPzcQkLZ1Oq20F76k1XxmLoVaMoRntfQ+K6Do6J0RjcNjIValP5qvfbF74tcek4znD8Vv4ftrgaheuu/wAD2msfqvu8TBc/Eb+H7aaheuu/wGsfqvu8TrNobcgkGD6mbmVIdZF33jVcg6rjKSNd2m6vVLSWGV/n9z8D50tAaQt9n+KP9RLGJxc0DSYXE84UWbMuvOE81IsIWMp2y/NOdbXzC5FybVGtSqq8dqKGJwtXDTyVo2fnnWxlkuz9oEX6QhumgJZCGMwYAnIT1Y7qWtck6gb6zvDgV7oTbLx5JtOlllLJeRs3NlMtmtGBfztnJG4XXjwF0WewcJiI8/SpRISIwpB0uIUDkrlGUmQOwsTo1tLWqJNPcQ7FtWJAoBQCgFAKA5j3QvyUfvV+pqo6S+6z6vzI7Pyf/wBRp/7vyyPnFeRPpR9T5F/kUH+P+o9e0wv2EP5V7kfK9Kffav8AM/eXdWCgKAUAoBQCgFAKAUBFxZZCJEsW7FjoGzsALnus1jfhfjUPcMubYW8aLBGzMdFBZ3O82Fyx9nkBaqrdy7GKirI5BvdMwbRc68OM5ggEyNg5TFlJtcvYgrUElrDiCOqiSSqApRwU1RlDLm5xgc1j7d/fYWoyursqVEoyKHlqGkSJTDIvXJGYxG55ttBlY6+vSqOkZfQ7OK4/odTQleNLEOV/2Xu9qOQ6C/o5PKD7a42ZdH4/A9R6R/il3HmTCMBcpIBoLkREC/e2W5CjeTbQVnTWeWVW/F+tlfgr7SJaTsr5pdxL2lsgxSmNc8lgDdVjAF+45tAb62vuIrKaSWZWS6XJvuvs6TXS0nJq05O/Ra3eRugv6OTyg+2tWZdH4/A2+kf4pdw6C/o5PKD7aZl0fj8B6R/il3F9yOjaOc2jkJaJ7qDGDo8diesFsLm2t9TXS0bL50+Gzjbn47TiacxMa1OG13Te/wCB2fPyfo8vnB9+utdcTzV0YweNEn5jpe+UOF6wU2JUqSCL9/fcEaG9SSSqAUAoBQCgFAKA5j3QvyUfvV+pqo6S+6z6vzI7Pyf/ANRp/wC78sj5xXkT6UfU+Rf5FB/j/qPXtML9hD+Ve5HyvSn32r/M/eXdWCgKAUAoBQCgFAKAUBoxpsobuV0Y+CrIrE+wAmoaujODtJFR7rW0GTAGCM/CYyRMLHv/AOqbNu/UzD21ULZDPIPFS4ePBYnHqcIoVWjhwwhZ0TcnOZmstwL2Gtu6gOhaXm5XEcTsqpHGMhjAGQMbddgbjP3ae29b4R+aVa6uyp5Ty86satFIur9rmiCebYWsGN9/fYeNVsZGWrWXiicNPUycnwscx73D0I+ag/uVQ+k497/pLnLY8F2fE1YvZ4COeaAsra81ALaHvEl6zp6zOrvnXO/6RyyL2WXYWW28IHxEh5vN2RfJG35u67sp+itcc+RZX3te5M3V8Qqc7P3EL3uHoR81B/cqfpOPe/6TTy2PBdnxHvcPQj5qD+5T6Tj3v+kctjwXZ8S95JQBJ1suX4KXTKijtw9yEj6as4TPmlm6OnjxsVsViFVikuY7K9XiifKFxeLMKrI2JsiEN8CRlAUo92Cbu0DrvF94uO5GGC6O1lVvFJuy9x3+wXc4eEy9ooL33kdxb9YrYnxJrmVVFTeXdcvQvlWbeT6wMhQCgFAKAUBzHuhfko/er9TVR0l91n1fmR2fk/8A6jT/AN35ZHzivIn0o+jcncfzWDwShczTSNEgLZRe8shLNYkDLG24G5sNL3HtsIr0I/yr3I+WaU++1f5n7ydLymhjD86SrR5edUKzhGKkkBgOsBYi4qwot7ihY1YXlVC8rRC/bEcZVXYyMGKN1QvVCyDKTqO+4F6ODRNjwOWuDyo3ON19FHNvmJtGwGW17kSxm364qdXLgMrLjBY9JTIEzfBtlYlSovYGwJ36EH2isbWIJVQQKAUAoBQGDQGIcQ0Qy5OcQdkCwdfDrEBlHrBFgLHfWqVO+1G+NXZZm2TaLtokZT9aTKQPUqEkn129u6oVLiZOquY0wxhQAPM6knvJPeSdSe8mtxXbvtK3b4OVGtcAsDoD2kIFwdN+mumtVsVFyp7OKZWxTkqd4+UUfNH0I+ag+9XO2et3vwObyl8V3nibDFlZTDa4IuIoARcW0ObfUppO9+9+BMcVJO913mx0dmZmjLFrXzRwHcALC7btKhZUrJ978DbX0hUrSzStw2XMc0fQj5qD71Nnrd78DTyl8V3jmj6EfNQfeps9bvfgOUviu8nbIwwkkGeNcqK4IKJYMzRkaLcXsp8fOruDi03L2F3BzlO7e4ufe6H0MXza/ZV27L1zbFh0UEKiqDvAUAH1gUINtAKAUAoBQFZtjbsOFyiVjdtyqMzW424Vqq16dJXm7eegt4TA4jFtqjG9t+5d7sit/DfC/wDd+R/7qv6Qw3r9z8C96A0j+7/FH+opOV3KWHEwCOISFs6tqoGgB7yfGq2MxdCrQlCM9rtzPiug6OidE43DYyFWpT+ar32xe+LXHpOO5w/Eb+H7a4OoXrrv8D2esl6r7vE7XYXKTDJhI4J0ZityymMOt+cLA77aaH116OhjsPCnGLntSS3Ph7DwuO0LjquJqVIU9jk2tsef/cS35Q7Oa+aAa2zE4dTuUqCQLk2Ukd+hIFblpHD+v7/Aq+gdIr/1/ij/AFHQYPZ+GIWWKGCzWYMsaa8DcDxP01bUrreciSlFuMtjRmPYeGXs4aAbhpEg7IAXu7goA4WHCpzPiRclYfCpHm5tFXMczZVC5msBma282AFzwo3cg3VAFAKAUBVdOfiPKt2RDN0Dpz8R5UyIZug5qflRiYhNKUEsaPIgAsGuoZltYHQ2C697LbgctXEyTQm5dOpYGHQMFDl7I15WjBDZd3ULeorvvo1SHnztL/BbVeSOOTKUzqrZWFmXMoOVh3EXsaxyIxcug3HGsd9vIUyIZugh9Hi9BB81H9lRkiRePBEXG4WMtCOZiF5De0aC/wAFJobDUfZVXGLLSvEp412pbFbbzHmfBRK8Noou2Qfg1sRzUm8W14+yqeCk5VbSfMUsDNurt27CZ0eL0EHzUf2V1skTs3jwQ6PF6CD5qP7KZIi8eCJMWIKAKgVQNwVQAPYKnIic3Qe+nPxHlTIhm6B05+I8qZEM3QOnPxHlTIhm6B05+I8qZEM3QRjt0BmQuqlbE5rLcG+6+8XUi47wRvBpkQzdBUbX90DD4Z8jyZmABbm1Dhb7sxGgJ4faL28Po+rX20499veyb9BA/wDlbC8Zfmh9tWvQOM9TvXiMy83KibbSbQllkgGY3UEMozZQgF7Fhpmv3/XXl9O6PrYWtF1otRcdm3ZdN3WxS22aPTaFxypUJQTs81+5dK4Gehy+iHyE/uVxPo+L7/8ArOv6Tlx7v7h0OX0Q+Qn9yn0fF9//AFj0nLj3f3G99mMIIZQCZHeRWTKmUBGcCwuDfqj847/LdKFNLn3LnfOv5X+VGmGlKud3ezbzfH9TR0OX0Q+Qn9ytP0fF9/8A1m70nLj3f3AYOX0Q+Qv9yo+Zxff/ANZPpOXHu/uPcPLOXBNJhkiRlR7i7EWzIrmwtpqxPtNe30Hop4nAwqylZu+9cJNcTyWlasamLnJc9vciZF7praZ4PXlcfQCB9ddKWgp/syXevE5915/yWOF90WFrZ88d/jR5hv7yl7cb7qrVNEYiH7N/Y/LF+gvsFtsTLmikRx+rY29Y7j66oTouDtJWfSY5ug39OfiPKsciGboHTn4jypkQzdA6c/EeVMiGboI1bMrNWZCmVjMhemVjMjXiIVkXK6hluDYi4uCCDbwIB9lMrJzo2XplZGZCmVjMhTKxmRGxXbh/eH+lJVLHpqj1oqY1p0jOM7UH7w/0pKoaPV63UU8C7VeokV3MrOvmQplYzIUysZkKZWMyFMrGZCmVjMhTKxmRtwe1JkAiCxhUACsyliwue4MLWFgeJue+1aJYW7buWFiUkth8u92DbDzyJHKqKYQchW4ziXI17Em1ubI7++vTfJ/C6v56e9pey1/emJVM6ufN69hc0nX+5zgjJLKxW6BLH4MOMxItvtY2BrxPy0qLVUoR+tdvfbZb9XbsLOHq6pts7/3tX0f+nT71fPvpvMvgW+XR4Ls+I97U9H/p0+9T6bzL4Dl0eC7Pie3iQ4TDXXqc7KR8ECOtJJlOS9he4sb9441saqZ5Jb7Ln4JX2m+VXLSU7d3tPHvYvo/9On3q13reZfA0cujwXZ8TI2avo/8ATp96n03mXwHLo8F2fE4jlQVXGYkX/OTeRf8AER19E+Tc1HR1NTaT+d+ZlStPWTcuJXBhxrvmozUkHuGVkYMjMrDcVJU+Y1rXUpQqK01ddJJ2HJ/loR1MWRbulta37wDS36wtbvHfXBxmiXH59Hdw8PDf7TFo7muLlZrzIUysZkK2WfEwuuApZ8RdcBSz4i64ClnxF1wFLPiLrgKWfEXXAUs+IuuBGxPbh/bP9KSqGkb6nrRVxdtUZxnag/eH+lJXO0d9t1MqYL7TqJFegs+J1brgKWfEXXAUs+IuuApZ8RdcBSz4i64ClnxF1wFLPiLrgKWfEXXA1yQK3aVT6wD9dRZjMjx0OP0afJWmUnMQngUF05pTmcOoyRtpzaoSA5AvdTe2uo41yNIRcaileytbnXO+BUxFacJJrdbp49B56IP0dfmcN96qOf8Ai734Gjlc+PvHRB+jr8zhvvUzfxd78ByufH3gYZrZDGxQG4jMcBRTe9wubjr4XNrVF1e99vG7v7jdLSVZ01TclZe0dEH6OvzOG+9U5/4u9+Bp5XPj7wMKBr0dR/k4f71M38Xe/Acrnx95PwrXMj9zvdfEBFW/qJUkcRY13MHTlGhFPztZdpN5FmW08YjZ0MgIeGJgdSGRWBO/UEa1ajmi7p2ZtzFNtPkbh5F+CHNP3Fb5b+KHS3qtV2hj69J3crrg/HmMlUPm7CxIPdpXqKc1OKkudX7TcYrMg+l8hcWZMIoYkmNjGCfiixXyVgPZXk8fSUMRJR3b+01VLJ7joap2fEwuuAqTEUAoBQCgFAKAjYrtRHg/1xuP96p49XoS6Le80YlXpPzznrHac23xXX+K8f8Azv7K5Oj5Wrrpv7ijhH9Kl7TfXojqmCaMlK7sQYNqxvfW1rZs1ly3UML3OnaA9endVeGKhL47Ob49p0q2iMTSW6972td3s2nbZt3N/wAu3nV9px8eYLmW+utxYFSAQT3G7DSs3Xhmy3NK0fiHTdTI7bOZ3d02mtm1WT2iPHxkZucQaAm7LoCARex8R5ika9Nq91x3kT0fiYTy6uT2tbIva1e9tnQ+xkhWBAINwdQRuI8K2ppq6KkouLcZKzR6oQKAUAoDXLCrizKrDgQCPI0auDT73w+ij+Qv2VjkjwBpGAi523NR2yfEX43qrl6TeVRy7N/6FPGScUrDaOz4hFKRFGCEaxCL8U+Fc/D1JOrFN8695Uozk6kU3zr3m87Ph9FH8hfsr0mSPA64GAi9FH8hfspljwBIrIGaACgPi03ab1n669hhvsYexe4tnit5B9D9zv8AJn/et/IleX0n95fV7jTV3nU1QNZp6QPGs8jNHKIjpA8aZGOURHSB40yMcoiOkDxpkY5REdIHjTIxyiI6QPGmRjlER0geNMjHKImjHTDITr1SrfIYN/tWmvSc6co9DMZVoyi48Tfj1LRtl1IGZeBZTmG7uuBXmKE8lSMnzM51KWWom+JhcUpAIvY6jdur1uRnT5RHpM9IHjTIxyiBW4xYVsrIx5wldD3nO9tSLXuw8hwqlWo04WTX1nbf7Xz9fu4HdwGkMVWzSpzS1aUndX2LLG+xSvbY3fplxNZngIznMGQuwBcBgQxJtrbUxHebWB7r1g1Ry5nvV3a+3f8A28bb+a5vz46M9QknGShFtRbi04q19l9iqK+y92rK9jAwcLgrHmUpZAdGFrJpZrg9hRrrpSOFpzvGD+rs48PBCemcThslWvFNVLytZxe+W12s03mb2bGmWscwAANyQBrYC/jYVejTaVjztTFQlNyStdvZw6D10geNZZGY8ogOkDxpkY5REdIHjTIxyiA6QPGmRjlER0geNMjHKIjpA8aZGOURNcUl5dPif8q4+llZQ6/0KuKqKcVY9bUPwMv7DfymuXhvtoe1e8rUXapF9K957OIHjXq8jOnyiBjpA8anIxyiI6QPGmRjlER0geNMjHKImRiB41GRjlESu5CcgYmjGKxiCQyXaOJhdFQnRnX85iNbHQAjS9RjdL1XFUaLsopJtb20tvsX+eg7NOCtdnX7R5I4KdMj4aIWGVWRFR0H6rrqK5lHGV6Ms0Jvjv3+1c/WbXFM5LZmxjs8y4dmzjPziNaxaNlUDMNwYFWBtwvpe1dV4p4t6xqz5zl4uSpSSZO6QPGmRlXlESl6a3h5Vd1UTHURHTW8PKmqiNREdNbw8qaqI1ER01vDypqojURHTW8PKmqiNREdNbw8qaqI1ER01vDypqojURMHGt4eVNVEamJa7FnzxAHtJ1G9Y3H2rY+32V4vHUHQryjzb17H5sUMRDJNldiJGicx6W7S6fmknT2bvLjXo9F1Y16O3fHY/wBGWqMY1I35zx01vDyro6qJt1ETXJiCxUkC6m679DYj6ifOsJYanJpvm2r3G6k3SjOEXsmrP2XT6tqT2cCO8Km91Gua+ra5s176/rt8qtL0dQe9Pn53z38X2nQhpXFQ3SW+L+rHfHLZ7ubJD/ijfFPkzEWF9TvP1nSttPCU6d8vP0lTFV6mKy613yqy2Je5bes6XZGwZ5lDyMIlO5coZyvHfZL77EE8QDpXOr42EXamr9JlT0dFq87ja+wZ4VLxsJVG9coVwvHfZ7b7AA8ATpShjYSdqit0ipo6KV4XOeGObw8q6uqiUtRExJipSkhSwyIzFrdmykj1km2nt9dLGV6dC0f2m1Zde/zz9ZhKFOLSe9nrpreHlV3VRM9REdNbw8qaqI1ER01vDypqojURJuxyzlpD2bBV8dbk+rcPOvNaZqwc1TjzXv18xUxOWNookbae0En6wyD1uct/Ze9c/BQz4iC6V3Gqgr1EVXTm8PKva6qJ0NREdNbw8qaqI1ER01vDypqojURNcO1c98jI1t+Ug29djUKnBkvDxW8T418rbtx7vCjpK2wKhC+0+mYnGR4fDtMx+DiiLlrHsImYmwF9w4V5U9AfFdhzx4jDST4mLakuMnaR41jOLSIGRjzaq4IjCC4NybAeq1AdXLBPhsJs2PFOzYlYpQ+Zi51aMm7m9yOqu+upoyOaUlzbPPvKGOhGUVcjdNbw8q6+qic3URI1bTcKAUAoBQCgFAKA34DFc0+Y9lrK/hwb1AnXwN+6uRpbButTzx+tHvRoxFLPHZvRbbUw5lXIgBksSpO5bDeTwJsLd9/A283hcRLDzVRP49BhozC1a9R5NyW3h0Lr7t5USbHxgNljhYcTMyH5IRredd2Gn6FvnJ36P8o7q0VWtta89SMYfZ87ZgyRKynKQJWYdlW0OQdzCspacpKzUXtOXi5LDVHTlv6Dd71TcIvnG+5WPp2n6jK3K4cGSdk7Jc4iASCMoX6wDsScqs40KjS6i+u69RPS0a0HCMWnYtYOrGrVSS6TruW23ugYKfEgBnQARqbnNIxCothqRmIvbWwNc47ZyW1OU+1sEmGmxS7PZZpI4+aiGIWYmTuTMxBI9RoDTtnBEYuaKMAda633AMqsSfAM+71Cu1DHQo4VTm7vdbj5XOcjGSjSm2ywbAAQvEptmVgWOpJZbZjuufLdbSvMyxE51tbPa73+BxNa3NTZTzYLIwV54lJBIujAWFu8ta+o0ruLTcmrqn3/AAL3KW458jte2/n7DKYMHTpMN+6wv/zrGemqv7NO3t/wjB4vhHz2FjDsWMauWc/rGw+StgR67/XXOr6UxNXZey6Nnfv7zRPFTlu2ewsd1c4rlBtPGiUgL2FNwfjNYi4/VAJ17/YL+m0RgJU/pqis+ZfqdHDUXD50t5ErvFoUAoCmXYhABWTK+YlmGezKXZwls2gBc+Z01rXkNms4ojYrYs1gFndgTYi7DKGy9a5bXLZtO/PUOEuJkpx50d7svakG1cLNsqad45gObfKQJJI1KkMpYFTcCzDfv3XBriY3AVKKVW3zJbn+ncdClUzx27zuFMeFgGZlSKJALsQqqqi2pO6qEYuTUYq7ZtPme0OUibRkaWK5ijJjiJBGYWVmexAK3NhY9yCvS4XBTwqcaitJ7+jgc3FTzSSW40VaKxjMOIpYxzR4jMOIpYZo8RmHEUsM0eIzDiKWGaPEZhxFLDNHiMw4ilhmjxGYcRSwzR4jMOIpYZo8RmHEUsMy4mxMWyrlBOUXtlbK6AixyNutbSxta+hFhbj4vRMaknOnsfB7n4edhEJOnPWUpWlu6NpMXacXf0keBlkP0q5H01yZaJxadlFPs/WxDxWNX/s70bYdrQpewk1NyTmYk2A1LEncAPZWL0TjH+z3op1YVqss02m/ajZ7+x8H+TUeiMX6vevE18nl0dpmHb8ayRPZ+q4J0t1SCp8gxPja3fWylovFQldx714lrBRdGspSat7S05d7Bk2i2AhChsHzvO4kh7XVUORcosWDFjuOlgbGsD0pL2VyF2dg35+HDRo6g9YlmyjeT1yQN2+gOXfa69JnnP4uVrm+9VVQqtruWwuV7s3rv0MXoypOhFx+tFbV7dvau/sOBjkq0rxe4uZHCgsxAABJJ3ADeTXnEm3ZHISu7Iql20iMVSWHKSzF262vVspAYG++x4KB67bwNZq7py7H4HosHpV4fDqmqe1P2XXHn2/AYra6ujKZ4SGBByROzWPAKx87VNPAVs11Tl17P0M6mmqlWEoau1019bj1GZdur+YrMeJ6g9t9foqzS0LiZ/W+aun4fA4ccM3vaRXYnGvL22AX4inT1E72+gHhXbwuiaNC0n86XT+i/wAlqnSpw272asw4107G7NHiMw4ilhmjxGYcRSwzR4jMOIpYZo8RmHEUsM0eIzDiKWGaPE+VcpxfFzDTV+8gDcO86CvSaPcVg05bvndPO+Ytw2pWLzl/yZlwaYJpcVz4kiuAXzc2bA2jBJvHYizDTTu0rnaFx9HE1KihSUGndWW9dLtv8rczfUi0ltLTkAf/AKp/eN/KtatI/eZdXuRSqtJnS5hxFUbGrNHiQq3HNFAKAUAoBQCgFAKAUAoBQCgFAb8NywnwTJFF1kILZSpcKA6KcoFiB1wbXtodL7+disDSqSvazfD9UdLC4qpCFrppcfY9l+o87X5cnEqBLMBGQWypG6oQBfrE3JAGtibeGgqMPg6FF5t76RXr4iqnG1l0b/ZvIeFxaSglDexsbhlsfUwFdGMk9xz5wlDeWcO0csEsL7jG4jPxeoeoeA4eXCvO6R0blqqvTWy6uuvf49vGyKvNPpIlejMTFAKAUAoBQCgFAKAUB815RC+Kmt8b7K7+AnGGGjmdt/vZ2cP9mjufdiHwWyf/ABR/LHXnvkxOMZ18zttj/wDRerLcQOQ/5Mf3jfUtXsf94l1e5HDxn2nUdBVMqCgFAKAUAoBQCgFAKAUAoBQCgFAeDEpYMQMwBAPgbXHq0HlSyvcnM7WNHvbFa3NraxFraWIsRbhasckeBnrZ8T1gcGsKlVubkkk2uSSTqRbjakYqK2EVKjm7skML6HUVkYCgFAKAUAoBQCgFAKAUBz+0djvnd0AYObncGGnjv/8A2nebWHrxpqzXnzwOlh8XBQUJbLG/auKxeM5hZY0HMx82hVSnV0F3LM1zoN1u/StGDp0MJmcG3mtv6L+ziWp42k1vJmyMDzEeXS5YsbbgTbQeVROWaTkcnEVdbPMibWJpFAKAUAoBQCgFAKAUAoBQCgFAKAUAoBQCgFAKAUAoBQCgFAKAqpMRMilgjO+ZgUtZbXYqVNtbgKN5tmJO6tTckWFGm3a9ls+Pno2HnBzzGUK4YIGl1K9oZ3yX00soX15qRcr9pM408l1v2e5X77nqSaZWYqrPZ3upGVTHl6uVrb81vYT7F5XIUabW122Lt/wZbHTDfGtgLlvhADqbi2W6kAA66G9r6XpnlwIVOm+f3eO0l7OxDSJmZbcNCLjKDex1GpI9l++s4NtbTXUiouyJNZGAoBQCgFAKAUAoBQCgFAKAUAoBQCgFAKAUAoBQCgFAKAUAoBQCgK7aeBkdg0TBGAtmOumumUg63tZgQfXa1a5xbd0bqVSMVaSujXPgsQezLYWAuW1vcAns2vlz24nLeocZcTKNSkt8fPb7OoTYLENukW3UPaO8MpbS27tDy9jLLiFUpLm4+d/sN+Cwsqlc75gFsetfrXPdlAtY79+grKKd9phOcGnlXP55ydWZq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86020" name="AutoShape 4" descr="data:image/jpeg;base64,/9j/4AAQSkZJRgABAQAAAQABAAD/2wCEAAkGBxQREhISERMUFhUWGBoYFRgXFRYWGBcWGhYaGh4ZFxQYKCggGhonHRgaITEhJikrLi4vGSIzODMuNygtLiwBCgoKDg0OGxAQGzAmICQtLCwtNCwwNywsLzAsLS00LiwsLCwsLCwsLCwsLCwsLCwsLCwvLCwsLCwsLCwsLC8sLP/AABEIAMYA/gMBEQACEQEDEQH/xAAbAAEAAgMBAQAAAAAAAAAAAAAABAUBAwYCB//EAEsQAAIBAgMDCAMKDAUEAwAAAAECAwARBBIhBTFRBhMUIjJBYZFTcYEHFSNSkpOhsdHSFjM0QlRicnOisrPTgoOkwcJDY3ThFyTw/8QAGwEBAAIDAQEAAAAAAAAAAAAAAAEEAgMFBgf/xABEEQACAQICBQgFCQcEAwEAAAAAAQIDEQQSBRMhMVEUQWGBkaHR8BVScbHhBiIjMjM0orLBQlNictLi8TWCktMWQ8Kz/9oADAMBAAIRAxEAPwD7jQCgFAKAUAoBQCgFAKAUAoBQCgFAKAUAoBQCgFAKAUAoBQCgFAKAUAoBQCgFAKAUAoBQCgFAKAUAoBQCgFAKAUAoBQCgFAKAUAoBQCgFAKAUBBxu1oonWNy+dkaRVWORyUQqrEZAdxdBbf1hWSi2rg2YTaMUqLIjjKVzC91OXdcq1iPaKhxadgelxsZzASJ1TY9YaGwP1MD7aWYNY2pEUR8xs+TKCjhuv2c0ZGZPHMBbW9rUysHtMfEVDCRLEAg5hqCLj6KWYJNQBQCgFAKAUAoBQCgFAKAUAoBQCgFAKAUAoBQCgFAKAUAoBQCgKnaexueninDKGiR0QNHnALvG+caizAwrY+J330zjKysCmg5BxqDeQsxeOQEg2DRtAQMl8pQ9GjzC2Y69YXAGbrvz1+JFieOSqCYShgQJTNkaNSufoq4bS1rLkUG3Hw0rHWO1urvuLEXZfItIIkiWS4R4XzNGuY8yiKFLcCI19pbiLTKq27+3vFjbsjkssTIHAaOKCOBLkNzqxhcskseUBZF66Agm4YnvsEql113Fjpa1EigFAKAUAoBQCgFAKAUAoBQCgFAKAUAoBQCgK7be0Th0EgTOM6IetlsZJFjXuN+s4v4A+AOUY5nYESflTAivmJ5xNGQRysQ/W6t1Uki6MAwGtr94rJU2yLmiHllhzHHKxZVdFY9SRirNIsYQqqnXO4HtHcwNTqpXsLlrs7a8OIMiwyK5jsHtfS97a7j2Tu4GsHFreSTqxAoDmMfyrEMsqyKQscgjChHaST4FJM6EdUDNIq9aw6jnN3DaqV0rEXPE3LqBXaMxYjOApChULNmEBygBtGHSY7hrd9r2qdS7XuvN/AXN78sIg+QxTdt41N4SGdFubAPmAPVAJAF2ANqjVO17i5H2fy5im5tVimzuYhlHNaGVZWHWLi4HMSDjoNLG9S6LV9vnZ4i5fY3rvHEey2ZnHcyrYZT62dT4gEd9aSRggEkkiGiqEdR3KGzLlA4XjJ/xUBNoBQEM7Ti3K2cjeIw0hH7QQG3t31OVge+KfFl+Zm+7TKDfh8QsguhBG48Qe8MN4I7wdRRqwNtQBQCgFAKAUBhmABJNgN5PdQET3zjPZJfiY0eQA8CyAgHw36ipysAbSj/OJTgZEeME8AzgAnw37+FMrBMqAKAUAoBQGmTFIpszqDwLAHyNTZgj4x4JVySNGy3U2LjerBlOh3hgCPECpWZbgRZMDg2cyHms5IJOcC5XcSAbHefM8am8rWINZ2XgTlGWGy7hmAAs4cdW9tGAPrUcBTNMEvAjDQjLE0SDgHFvr9Z9ZJ3moeZ7yST06L0ifLWoswbY5AwupBHEEEeYqAGiUkkgEkWOg3cPV4UB862ly7zSRthoA0JCs+eNMzAnUDri3VAtfvtfQVXliqcZJZl07+7YaXVV9hv27y2XKvRIetnzMZI0sBbeOsOsTbXgD32qJ4uml82Sv038BKquY34HlushWNNn4mWQIrvzSYfKGAAOXNIDoSB5VuhVhUvkdzZGSluJWI5Szlo2XZePBU66YbVGFit+d9TetRWZkdNhIjmeRxZnsANCVRRopI0JuWOmnWtrvIFHyn2fPi0RYC8IuVZ8xVzG6lSVQEWKkq4JN7pa2t6205KL27SGVXvbj7qCgYPkeTO0UnNu00bSBA5C9WNpgCF3pHawJFZ5oefPs7xtLfYZx4lAxAUwnndRzYYfCDmrhT3oDewPWPDdhPJb5vR8RtIOCwm0II1CXazqrZ3V5GiyoWZmY5S4PODMuTNcEoDrUtwbBFxOzMe0gnAfnRGFU5oFynnHLLZSMwYCO4JI796islKFrAtsDLj0lRsU0Ygsc+WPM2YlxqVbqKPgyGs2mfNl0IweS2zeNp0kcgYBlIIOoINwRxBFaiT1QCgNOIxSR2zsATew3s1viqNWOo0A7xUpXBp5yV+yojHGTrE+pFOg8Sb6dmmxAyuz10L3kIsQXsbEd4UWUHxAFLglioBgigInRzFrD2Rvj7rf9s7kPh2Ta2l71N77wb4Jw4uO42I71PAjuOtRYG2gPEsoQFmIAHefKgI2aSTs3jXiQC5/ZB0X/ECfAVOxA4zbWy82ImIu3WW5a7G/NJx3eoaVLe4EP3mPxf4ai4HvMfi/w0uDXiNmZEZyuigsbKL2AvpfSi2uwMYfZudcwW2pFiovdWKncSN4PfUvYDb7zH4v8NRcHTclZFgidGNjzhsoF2PUQ6INTvqWr2Bc85K/ZVYxxfrN82ptY8c1/DhGwHyfCbMtHGMhNo1Jsy2FkDHUka21t415etVaqSu7bfe7Lcnz7DnUqdeorx3G9tlkXvG2lwevH3EA/ncWA9taViIu1pLb0PnTfq8E+w28lxHQTtmYWTDSCdIzmj7SlrXUjUdW9wRqLX1A4VbwOLSqKV7xey/m25mrNUo1FGofRIsepsGBQns5rWa+7K4upvwvfwr0djokuoBA6Y3AVv1SK+ufAo+U8eImEZw9sy5tGYiNiwC2kAs1rFiHQhlI3MCVOcIRW8a1kJp9qBYrPGzBSZNI1zOMzBe+wLBUzC/VYkgMNZ1dMnWnnFNtMxlFkUsYXXMObW0tmCuNOrcqh/O/GMNMoJlU6d7jWk3AzY7PHzsgK55C+VYgAnVyKd5I0bUWPW13XrF04W2Ea1l90xuArDVIa58CNIupZLxsdSU0ueJU3Vj4kGp1aGufAxz8/dJF7YmJ+hx9VNVEa58DBLt25WI4LaMea9a/qYU1aGuYOMiw4JPNR5rXZiFLHW2ZmN2O/f40dO/OSqsnsSK6fl1hV/6ytpoEV39l1FgfWRVaVXDx3zXai/T0fjqn1aL61b32IE3ulQqbCKdxxVYwPV13B+iq7x2FT+t3PwL0NA6QkruKXtfhdEWT3TDY5cNr3XksPbYGtL0nh7bFLsXiWY/JvF3+dKCXRd91l7yOfdNm/RYx/nMfoyC/nWD0rS9V9xYXyZn+9X/H+4n7M5TbQxEYljjwWUlgMzThuqxU3ABG8HvqwsZCybT2q/b2HNr6Pp0ajpubduj4mcZj9o2aUpgwyKbGNpczWN7EvlXLbMbNcXtu31lyyG5J9flmpYSk5JObS53bd1X7f1KIe6LjMlrYfP8AG5uS2/4mfh41Telop/Z/i/tO2vkymvtfw/3HmLl3OCGMcLuNzOHJGluqAQFuN+UC/fUel16nf8B/4wv3v4f7iT/8kYn0cHk/3qj0tH1O/wCA/wDGV+9/D/cdByN2k2NTETSBVbn8tlBtYQQ8b8a6VGsq1OM7Wv187OFpDB8krarNfYnut+rOg6OK2FEdHFAV/KGEDC4k8IZD/Aayj9ZAp+Rkjz89HnCiM3FkBN3mnvcn9geZrKSVk/O5EHTe9Tel/gWsLokzhNltGXKyi7sGY82tyQoUbvBRUtgkcxL6UfNj7ai6BxG08B0dmhDFgImIJAB/EZO7wQeZrzOkqMadeOXnyf8A6PxM6EFCGVdJ5xO+T9qT+vBXHpboeyP5KhvfntRZn8c37mL+aWstHfd3/PP3RORpP7SPs/VljsjEkxGMqGRSY1uLhkGliO+2qa78te5wd6lGM5bHby+veZU60siubgXT8U4UfFYF1H7IuCvqvYdwFWtWjPXM91sNJTbY2oIH67yBbIFEaoxLNzpN8/daKtlOlOo7QW0wqVI01eRIwOJLmJldmSWN3GdUBGVowOyB8c8e6sGmm0962GUZZlcsagkUAoBQEHbO0lw0TSuCbWAA3sxNgL93r4XrXVqxpQc5bkWMLhp4mtGjDe/PuPnW0uVWJmuOc5tDfqx9XTxk7V/EEb9263na2l6snansXa/DuPdYT5N4Skk6l5vp2LsXN7blIwucx1bvY6njqx1Nc6pWqVHecm/adylRp0llpxSXQre4v9l8kcROqv1Y0YAgvfMQe/IPqJFdSjoecleo7dG9+e089i/lPh6UnGlFztz7l1Pbfs9hdw+5+tvhMRJe35iouvf2s2nlV+GiMOt931+ByJ/KnFN/NjFLrf6/oTU5DYYWuZW43e1/XlAIv4EVuWjsMv2O9+JSl8oNIO/0ndHwubvwJwXon+fxH3628joeouw1+m8f+9fd4EpeTGEG7Dp9P21YUUlZIoTr1ZycpSbb6QOTWGB0jABUqygkK4JU9Yd9sunrNRKEZb0RGvUi7xk0PwYwn6On0/bWvk9H1F2LwLHpHF/vZ/8AJ+I/BjCfo6fT9tOT0fUXYvAekcX+9n/yfiPwYwn6On0/bTk9H1F2LwHpHF/vZ/8AJ+J42a0WFaeONQi84GsN2sMWuvqrGcYxsoqy6NnOwqtSr86pJt8W7vvJvvsvE1rJHvsvE0BX8o9qA4TFAE3MMgHtjasofWQKjkUiwRvMk0geYnOCIyBklltluL/nm9yaylLcrebIg6P32b07fJj+ysL9BJtwONlk5w881lfKOpHuyKddOLGt0YRaTNM6ji7EnNL6Zvkx/ZWWriYa6Rxy45sSDIxzOY2uAoFlOHuOqO4sXAPhXjdIV3OqpSsknFdk9u/os+ss4WprIX59pKxMTXk6p7UncfTQfYfKuTSnG0Nq3R/JULTXnrRtxuMyTMq6uY4kUW05ws9lbh21J8DVrRFF1Kah605Pq+bt7n2HJ0is1aMejxOgw0AjVUF7AbzvJ7yfEm5Pia+gRiopJbkYm2pAoDj+XHaT9qL+TF1f0d9r1P8AQp477Ne0tdg/i8F/48n88NVK32s/a/1N9H6i9i9xd1rNooBQCgOa90H8k/zE/wB6paS+6z6vejs6A/1Gn/u/LI+bV5A+lA0CPseyvxEP7tP5BXvXvZ8cRLqAKAUAoBQCgFAKA5fa+z52mkaOMsrZSCGQbkVdzMDvFa5wcmbqc1FWZE97MT6JvlxferDVPo89Rs1sSHtMTYdOcljcLcLo0Z1N+4N4VhVtTg5yexeeBvw1OWJqqlT+s726lf8AQqX26pBBSQg6EEIQRwIzVT5fh/X7n4HV9A431V2ouNmYWaWJHhhYRm+WzRLuYg9XNpqDV6Mc6Uk9+3zsOPW+hqOnPenZkr3sxPom+XF96p1T6PPUa9bEv+T2GeONhKuVi5Nrg6ZVGpUkd1boqysaJtOV0WlSYHzSLktisiK8N8qgayRHUADS7VxXo+spuUWld8X4BJLcZ/BTEfo4+VD96nIcT667X4GV3xLvktsCWKXPMmRUByLmUgs2l7KTawvv+N4VZwmDlSm51Gm/PFGNlvOvrogUAoDmuUmxnxEjNGSXRIyqFiFfrTA2HZzi4sx4kaZr1ZwuIVGd5LYyviabqQsiZs/AdFMEd5JCI5c1g8lizxWUDXImhAGg6pPGtFSqpyc912bqMHlyrmLPn7Gzq6H9ZdPli6E+ANYKSe42uElvN1SYEXaWPTDxmWU2QWBNidSQosBqdTUSkopt7kbKVKdWahBXb3IpPw3wv/d+b/8AdU/SGG9fufgdX0BpD93+KP8AUU3K3lNDiMPzcQkLZ1Oq20F76k1XxmLoVaMoRntfQ+K6Do6J0RjcNjIValP5qvfbF74tcek4znD8Vv4ftrgaheuu/wAD2msfqvu8TBc/Eb+H7aaheuu/wGsfqvu8TrNobcgkGD6mbmVIdZF33jVcg6rjKSNd2m6vVLSWGV/n9z8D50tAaQt9n+KP9RLGJxc0DSYXE84UWbMuvOE81IsIWMp2y/NOdbXzC5FybVGtSqq8dqKGJwtXDTyVo2fnnWxlkuz9oEX6QhumgJZCGMwYAnIT1Y7qWtck6gb6zvDgV7oTbLx5JtOlllLJeRs3NlMtmtGBfztnJG4XXjwF0WewcJiI8/SpRISIwpB0uIUDkrlGUmQOwsTo1tLWqJNPcQ7FtWJAoBQCgFAKA5j3QvyUfvV+pqo6S+6z6vzI7Pyf/wBRp/7vyyPnFeRPpR9T5F/kUH+P+o9e0wv2EP5V7kfK9Kffav8AM/eXdWCgKAUAoBQCgFAKAUBFxZZCJEsW7FjoGzsALnus1jfhfjUPcMubYW8aLBGzMdFBZ3O82Fyx9nkBaqrdy7GKirI5BvdMwbRc68OM5ggEyNg5TFlJtcvYgrUElrDiCOqiSSqApRwU1RlDLm5xgc1j7d/fYWoyursqVEoyKHlqGkSJTDIvXJGYxG55ttBlY6+vSqOkZfQ7OK4/odTQleNLEOV/2Xu9qOQ6C/o5PKD7a42ZdH4/A9R6R/il3HmTCMBcpIBoLkREC/e2W5CjeTbQVnTWeWVW/F+tlfgr7SJaTsr5pdxL2lsgxSmNc8lgDdVjAF+45tAb62vuIrKaSWZWS6XJvuvs6TXS0nJq05O/Ra3eRugv6OTyg+2tWZdH4/A2+kf4pdw6C/o5PKD7aZl0fj8B6R/il3F9yOjaOc2jkJaJ7qDGDo8diesFsLm2t9TXS0bL50+Gzjbn47TiacxMa1OG13Te/wCB2fPyfo8vnB9+utdcTzV0YweNEn5jpe+UOF6wU2JUqSCL9/fcEaG9SSSqAUAoBQCgFAKA5j3QvyUfvV+pqo6S+6z6vzI7Pyf/ANRp/wC78sj5xXkT6UfU+Rf5FB/j/qPXtML9hD+Ve5HyvSn32r/M/eXdWCgKAUAoBQCgFAKAUBoxpsobuV0Y+CrIrE+wAmoaujODtJFR7rW0GTAGCM/CYyRMLHv/AOqbNu/UzD21ULZDPIPFS4ePBYnHqcIoVWjhwwhZ0TcnOZmstwL2Gtu6gOhaXm5XEcTsqpHGMhjAGQMbddgbjP3ae29b4R+aVa6uyp5Ty86satFIur9rmiCebYWsGN9/fYeNVsZGWrWXiicNPUycnwscx73D0I+ag/uVQ+k497/pLnLY8F2fE1YvZ4COeaAsra81ALaHvEl6zp6zOrvnXO/6RyyL2WXYWW28IHxEh5vN2RfJG35u67sp+itcc+RZX3te5M3V8Qqc7P3EL3uHoR81B/cqfpOPe/6TTy2PBdnxHvcPQj5qD+5T6Tj3v+kctjwXZ8S95JQBJ1suX4KXTKijtw9yEj6as4TPmlm6OnjxsVsViFVikuY7K9XiifKFxeLMKrI2JsiEN8CRlAUo92Cbu0DrvF94uO5GGC6O1lVvFJuy9x3+wXc4eEy9ooL33kdxb9YrYnxJrmVVFTeXdcvQvlWbeT6wMhQCgFAKAUBzHuhfko/er9TVR0l91n1fmR2fk/8A6jT/AN35ZHzivIn0o+jcncfzWDwShczTSNEgLZRe8shLNYkDLG24G5sNL3HtsIr0I/yr3I+WaU++1f5n7ydLymhjD86SrR5edUKzhGKkkBgOsBYi4qwot7ihY1YXlVC8rRC/bEcZVXYyMGKN1QvVCyDKTqO+4F6ODRNjwOWuDyo3ON19FHNvmJtGwGW17kSxm364qdXLgMrLjBY9JTIEzfBtlYlSovYGwJ36EH2isbWIJVQQKAUAoBQGDQGIcQ0Qy5OcQdkCwdfDrEBlHrBFgLHfWqVO+1G+NXZZm2TaLtokZT9aTKQPUqEkn129u6oVLiZOquY0wxhQAPM6knvJPeSdSe8mtxXbvtK3b4OVGtcAsDoD2kIFwdN+mumtVsVFyp7OKZWxTkqd4+UUfNH0I+ag+9XO2et3vwObyl8V3nibDFlZTDa4IuIoARcW0ObfUppO9+9+BMcVJO913mx0dmZmjLFrXzRwHcALC7btKhZUrJ978DbX0hUrSzStw2XMc0fQj5qD71Nnrd78DTyl8V3jmj6EfNQfeps9bvfgOUviu8nbIwwkkGeNcqK4IKJYMzRkaLcXsp8fOruDi03L2F3BzlO7e4ufe6H0MXza/ZV27L1zbFh0UEKiqDvAUAH1gUINtAKAUAoBQFZtjbsOFyiVjdtyqMzW424Vqq16dJXm7eegt4TA4jFtqjG9t+5d7sit/DfC/wDd+R/7qv6Qw3r9z8C96A0j+7/FH+opOV3KWHEwCOISFs6tqoGgB7yfGq2MxdCrQlCM9rtzPiug6OidE43DYyFWpT+ar32xe+LXHpOO5w/Eb+H7a4OoXrrv8D2esl6r7vE7XYXKTDJhI4J0ZityymMOt+cLA77aaH116OhjsPCnGLntSS3Ph7DwuO0LjquJqVIU9jk2tsef/cS35Q7Oa+aAa2zE4dTuUqCQLk2Ukd+hIFblpHD+v7/Aq+gdIr/1/ij/AFHQYPZ+GIWWKGCzWYMsaa8DcDxP01bUrreciSlFuMtjRmPYeGXs4aAbhpEg7IAXu7goA4WHCpzPiRclYfCpHm5tFXMczZVC5msBma282AFzwo3cg3VAFAKAUBVdOfiPKt2RDN0Dpz8R5UyIZug5qflRiYhNKUEsaPIgAsGuoZltYHQ2C697LbgctXEyTQm5dOpYGHQMFDl7I15WjBDZd3ULeorvvo1SHnztL/BbVeSOOTKUzqrZWFmXMoOVh3EXsaxyIxcug3HGsd9vIUyIZugh9Hi9BB81H9lRkiRePBEXG4WMtCOZiF5De0aC/wAFJobDUfZVXGLLSvEp412pbFbbzHmfBRK8Noou2Qfg1sRzUm8W14+yqeCk5VbSfMUsDNurt27CZ0eL0EHzUf2V1skTs3jwQ6PF6CD5qP7KZIi8eCJMWIKAKgVQNwVQAPYKnIic3Qe+nPxHlTIhm6B05+I8qZEM3QOnPxHlTIhm6B05+I8qZEM3QRjt0BmQuqlbE5rLcG+6+8XUi47wRvBpkQzdBUbX90DD4Z8jyZmABbm1Dhb7sxGgJ4faL28Po+rX20499veyb9BA/wDlbC8Zfmh9tWvQOM9TvXiMy83KibbSbQllkgGY3UEMozZQgF7Fhpmv3/XXl9O6PrYWtF1otRcdm3ZdN3WxS22aPTaFxypUJQTs81+5dK4Gehy+iHyE/uVxPo+L7/8ArOv6Tlx7v7h0OX0Q+Qn9yn0fF9//AFj0nLj3f3G99mMIIZQCZHeRWTKmUBGcCwuDfqj847/LdKFNLn3LnfOv5X+VGmGlKud3ezbzfH9TR0OX0Q+Qn9ytP0fF9/8A1m70nLj3f3AYOX0Q+Qv9yo+Zxff/ANZPpOXHu/uPcPLOXBNJhkiRlR7i7EWzIrmwtpqxPtNe30Hop4nAwqylZu+9cJNcTyWlasamLnJc9vciZF7praZ4PXlcfQCB9ddKWgp/syXevE5915/yWOF90WFrZ88d/jR5hv7yl7cb7qrVNEYiH7N/Y/LF+gvsFtsTLmikRx+rY29Y7j66oTouDtJWfSY5ug39OfiPKsciGboHTn4jypkQzdA6c/EeVMiGboI1bMrNWZCmVjMhemVjMjXiIVkXK6hluDYi4uCCDbwIB9lMrJzo2XplZGZCmVjMhTKxmRGxXbh/eH+lJVLHpqj1oqY1p0jOM7UH7w/0pKoaPV63UU8C7VeokV3MrOvmQplYzIUysZkKZWMyFMrGZCmVjMhTKxmRtwe1JkAiCxhUACsyliwue4MLWFgeJue+1aJYW7buWFiUkth8u92DbDzyJHKqKYQchW4ziXI17Em1ubI7++vTfJ/C6v56e9pey1/emJVM6ufN69hc0nX+5zgjJLKxW6BLH4MOMxItvtY2BrxPy0qLVUoR+tdvfbZb9XbsLOHq6pts7/3tX0f+nT71fPvpvMvgW+XR4Ls+I97U9H/p0+9T6bzL4Dl0eC7Pie3iQ4TDXXqc7KR8ECOtJJlOS9he4sb9441saqZ5Jb7Ln4JX2m+VXLSU7d3tPHvYvo/9On3q13reZfA0cujwXZ8TI2avo/8ATp96n03mXwHLo8F2fE4jlQVXGYkX/OTeRf8AER19E+Tc1HR1NTaT+d+ZlStPWTcuJXBhxrvmozUkHuGVkYMjMrDcVJU+Y1rXUpQqK01ddJJ2HJ/loR1MWRbulta37wDS36wtbvHfXBxmiXH59Hdw8PDf7TFo7muLlZrzIUysZkK2WfEwuuApZ8RdcBSz4i64ClnxF1wFLPiLrgKWfEXXAUs+IuuBGxPbh/bP9KSqGkb6nrRVxdtUZxnag/eH+lJXO0d9t1MqYL7TqJFegs+J1brgKWfEXXAUs+IuuApZ8RdcBSz4i64ClnxF1wFLPiLrgKWfEXXA1yQK3aVT6wD9dRZjMjx0OP0afJWmUnMQngUF05pTmcOoyRtpzaoSA5AvdTe2uo41yNIRcaileytbnXO+BUxFacJJrdbp49B56IP0dfmcN96qOf8Ai734Gjlc+PvHRB+jr8zhvvUzfxd78ByufH3gYZrZDGxQG4jMcBRTe9wubjr4XNrVF1e99vG7v7jdLSVZ01TclZe0dEH6OvzOG+9U5/4u9+Bp5XPj7wMKBr0dR/k4f71M38Xe/Acrnx95PwrXMj9zvdfEBFW/qJUkcRY13MHTlGhFPztZdpN5FmW08YjZ0MgIeGJgdSGRWBO/UEa1ajmi7p2ZtzFNtPkbh5F+CHNP3Fb5b+KHS3qtV2hj69J3crrg/HmMlUPm7CxIPdpXqKc1OKkudX7TcYrMg+l8hcWZMIoYkmNjGCfiixXyVgPZXk8fSUMRJR3b+01VLJ7joap2fEwuuAqTEUAoBQCgFAKAjYrtRHg/1xuP96p49XoS6Le80YlXpPzznrHac23xXX+K8f8Azv7K5Oj5Wrrpv7ijhH9Kl7TfXojqmCaMlK7sQYNqxvfW1rZs1ly3UML3OnaA9endVeGKhL47Ob49p0q2iMTSW6972td3s2nbZt3N/wAu3nV9px8eYLmW+utxYFSAQT3G7DSs3Xhmy3NK0fiHTdTI7bOZ3d02mtm1WT2iPHxkZucQaAm7LoCARex8R5ika9Nq91x3kT0fiYTy6uT2tbIva1e9tnQ+xkhWBAINwdQRuI8K2ppq6KkouLcZKzR6oQKAUAoDXLCrizKrDgQCPI0auDT73w+ij+Qv2VjkjwBpGAi523NR2yfEX43qrl6TeVRy7N/6FPGScUrDaOz4hFKRFGCEaxCL8U+Fc/D1JOrFN8695Uozk6kU3zr3m87Ph9FH8hfsr0mSPA64GAi9FH8hfspljwBIrIGaACgPi03ab1n669hhvsYexe4tnit5B9D9zv8AJn/et/IleX0n95fV7jTV3nU1QNZp6QPGs8jNHKIjpA8aZGOURHSB40yMcoiOkDxpkY5REdIHjTIxyiI6QPGmRjlER0geNMjHKImjHTDITr1SrfIYN/tWmvSc6co9DMZVoyi48Tfj1LRtl1IGZeBZTmG7uuBXmKE8lSMnzM51KWWom+JhcUpAIvY6jdur1uRnT5RHpM9IHjTIxyiBW4xYVsrIx5wldD3nO9tSLXuw8hwqlWo04WTX1nbf7Xz9fu4HdwGkMVWzSpzS1aUndX2LLG+xSvbY3fplxNZngIznMGQuwBcBgQxJtrbUxHebWB7r1g1Ry5nvV3a+3f8A28bb+a5vz46M9QknGShFtRbi04q19l9iqK+y92rK9jAwcLgrHmUpZAdGFrJpZrg9hRrrpSOFpzvGD+rs48PBCemcThslWvFNVLytZxe+W12s03mb2bGmWscwAANyQBrYC/jYVejTaVjztTFQlNyStdvZw6D10geNZZGY8ogOkDxpkY5REdIHjTIxyiA6QPGmRjlER0geNMjHKIjpA8aZGOURNcUl5dPif8q4+llZQ6/0KuKqKcVY9bUPwMv7DfymuXhvtoe1e8rUXapF9K957OIHjXq8jOnyiBjpA8anIxyiI6QPGmRjlER0geNMjHKImRiB41GRjlESu5CcgYmjGKxiCQyXaOJhdFQnRnX85iNbHQAjS9RjdL1XFUaLsopJtb20tvsX+eg7NOCtdnX7R5I4KdMj4aIWGVWRFR0H6rrqK5lHGV6Ms0Jvjv3+1c/WbXFM5LZmxjs8y4dmzjPziNaxaNlUDMNwYFWBtwvpe1dV4p4t6xqz5zl4uSpSSZO6QPGmRlXlESl6a3h5Vd1UTHURHTW8PKmqiNREdNbw8qaqI1ER01vDypqojURHTW8PKmqiNREdNbw8qaqI1ER01vDypqojURMHGt4eVNVEamJa7FnzxAHtJ1G9Y3H2rY+32V4vHUHQryjzb17H5sUMRDJNldiJGicx6W7S6fmknT2bvLjXo9F1Y16O3fHY/wBGWqMY1I35zx01vDyro6qJt1ETXJiCxUkC6m679DYj6ifOsJYanJpvm2r3G6k3SjOEXsmrP2XT6tqT2cCO8Km91Gua+ra5s176/rt8qtL0dQe9Pn53z38X2nQhpXFQ3SW+L+rHfHLZ7ubJD/ijfFPkzEWF9TvP1nSttPCU6d8vP0lTFV6mKy613yqy2Je5bes6XZGwZ5lDyMIlO5coZyvHfZL77EE8QDpXOr42EXamr9JlT0dFq87ja+wZ4VLxsJVG9coVwvHfZ7b7AA8ATpShjYSdqit0ipo6KV4XOeGObw8q6uqiUtRExJipSkhSwyIzFrdmykj1km2nt9dLGV6dC0f2m1Zde/zz9ZhKFOLSe9nrpreHlV3VRM9REdNbw8qaqI1ER01vDypqojURJuxyzlpD2bBV8dbk+rcPOvNaZqwc1TjzXv18xUxOWNookbae0En6wyD1uct/Ze9c/BQz4iC6V3Gqgr1EVXTm8PKva6qJ0NREdNbw8qaqI1ER01vDypqojURNcO1c98jI1t+Ug29djUKnBkvDxW8T418rbtx7vCjpK2wKhC+0+mYnGR4fDtMx+DiiLlrHsImYmwF9w4V5U9AfFdhzx4jDST4mLakuMnaR41jOLSIGRjzaq4IjCC4NybAeq1AdXLBPhsJs2PFOzYlYpQ+Zi51aMm7m9yOqu+upoyOaUlzbPPvKGOhGUVcjdNbw8q6+qic3URI1bTcKAUAoBQCgFAKA34DFc0+Y9lrK/hwb1AnXwN+6uRpbButTzx+tHvRoxFLPHZvRbbUw5lXIgBksSpO5bDeTwJsLd9/A283hcRLDzVRP49BhozC1a9R5NyW3h0Lr7t5USbHxgNljhYcTMyH5IRredd2Gn6FvnJ36P8o7q0VWtta89SMYfZ87ZgyRKynKQJWYdlW0OQdzCspacpKzUXtOXi5LDVHTlv6Dd71TcIvnG+5WPp2n6jK3K4cGSdk7Jc4iASCMoX6wDsScqs40KjS6i+u69RPS0a0HCMWnYtYOrGrVSS6TruW23ugYKfEgBnQARqbnNIxCothqRmIvbWwNc47ZyW1OU+1sEmGmxS7PZZpI4+aiGIWYmTuTMxBI9RoDTtnBEYuaKMAda633AMqsSfAM+71Cu1DHQo4VTm7vdbj5XOcjGSjSm2ywbAAQvEptmVgWOpJZbZjuufLdbSvMyxE51tbPa73+BxNa3NTZTzYLIwV54lJBIujAWFu8ta+o0ruLTcmrqn3/AAL3KW458jte2/n7DKYMHTpMN+6wv/zrGemqv7NO3t/wjB4vhHz2FjDsWMauWc/rGw+StgR67/XXOr6UxNXZey6Nnfv7zRPFTlu2ewsd1c4rlBtPGiUgL2FNwfjNYi4/VAJ17/YL+m0RgJU/pqis+ZfqdHDUXD50t5ErvFoUAoCmXYhABWTK+YlmGezKXZwls2gBc+Z01rXkNms4ojYrYs1gFndgTYi7DKGy9a5bXLZtO/PUOEuJkpx50d7svakG1cLNsqad45gObfKQJJI1KkMpYFTcCzDfv3XBriY3AVKKVW3zJbn+ncdClUzx27zuFMeFgGZlSKJALsQqqqi2pO6qEYuTUYq7ZtPme0OUibRkaWK5ijJjiJBGYWVmexAK3NhY9yCvS4XBTwqcaitJ7+jgc3FTzSSW40VaKxjMOIpYxzR4jMOIpYZo8RmHEUsM0eIzDiKWGaPEZhxFLDNHiMw4ilhmjxGYcRSwzR4jMOIpYZo8RmHEUsMy4mxMWyrlBOUXtlbK6AixyNutbSxta+hFhbj4vRMaknOnsfB7n4edhEJOnPWUpWlu6NpMXacXf0keBlkP0q5H01yZaJxadlFPs/WxDxWNX/s70bYdrQpewk1NyTmYk2A1LEncAPZWL0TjH+z3op1YVqss02m/ajZ7+x8H+TUeiMX6vevE18nl0dpmHb8ayRPZ+q4J0t1SCp8gxPja3fWylovFQldx714lrBRdGspSat7S05d7Bk2i2AhChsHzvO4kh7XVUORcosWDFjuOlgbGsD0pL2VyF2dg35+HDRo6g9YlmyjeT1yQN2+gOXfa69JnnP4uVrm+9VVQqtruWwuV7s3rv0MXoypOhFx+tFbV7dvau/sOBjkq0rxe4uZHCgsxAABJJ3ADeTXnEm3ZHISu7Iql20iMVSWHKSzF262vVspAYG++x4KB67bwNZq7py7H4HosHpV4fDqmqe1P2XXHn2/AYra6ujKZ4SGBByROzWPAKx87VNPAVs11Tl17P0M6mmqlWEoau1019bj1GZdur+YrMeJ6g9t9foqzS0LiZ/W+aun4fA4ccM3vaRXYnGvL22AX4inT1E72+gHhXbwuiaNC0n86XT+i/wAlqnSpw272asw4107G7NHiMw4ilhmjxGYcRSwzR4jMOIpYZo8RmHEUsM0eIzDiKWGaPE+VcpxfFzDTV+8gDcO86CvSaPcVg05bvndPO+Ytw2pWLzl/yZlwaYJpcVz4kiuAXzc2bA2jBJvHYizDTTu0rnaFx9HE1KihSUGndWW9dLtv8rczfUi0ltLTkAf/AKp/eN/KtatI/eZdXuRSqtJnS5hxFUbGrNHiQq3HNFAKAUAoBQCgFAKAUAoBQCgFAb8NywnwTJFF1kILZSpcKA6KcoFiB1wbXtodL7+disDSqSvazfD9UdLC4qpCFrppcfY9l+o87X5cnEqBLMBGQWypG6oQBfrE3JAGtibeGgqMPg6FF5t76RXr4iqnG1l0b/ZvIeFxaSglDexsbhlsfUwFdGMk9xz5wlDeWcO0csEsL7jG4jPxeoeoeA4eXCvO6R0blqqvTWy6uuvf49vGyKvNPpIlejMTFAKAUAoBQCgFAKAUB815RC+Kmt8b7K7+AnGGGjmdt/vZ2cP9mjufdiHwWyf/ABR/LHXnvkxOMZ18zttj/wDRerLcQOQ/5Mf3jfUtXsf94l1e5HDxn2nUdBVMqCgFAKAUAoBQCgFAKAUAoBQCgFAeDEpYMQMwBAPgbXHq0HlSyvcnM7WNHvbFa3NraxFraWIsRbhasckeBnrZ8T1gcGsKlVubkkk2uSSTqRbjakYqK2EVKjm7skML6HUVkYCgFAKAUAoBQCgFAKAUBz+0djvnd0AYObncGGnjv/8A2nebWHrxpqzXnzwOlh8XBQUJbLG/auKxeM5hZY0HMx82hVSnV0F3LM1zoN1u/StGDp0MJmcG3mtv6L+ziWp42k1vJmyMDzEeXS5YsbbgTbQeVROWaTkcnEVdbPMibWJpFAKAUAoBQCgFAKAUAoBQCgFAKAUAoBQCgFAKAUAoBQCgFAKAqpMRMilgjO+ZgUtZbXYqVNtbgKN5tmJO6tTckWFGm3a9ls+Pno2HnBzzGUK4YIGl1K9oZ3yX00soX15qRcr9pM408l1v2e5X77nqSaZWYqrPZ3upGVTHl6uVrb81vYT7F5XIUabW122Lt/wZbHTDfGtgLlvhADqbi2W6kAA66G9r6XpnlwIVOm+f3eO0l7OxDSJmZbcNCLjKDex1GpI9l++s4NtbTXUiouyJNZGAoBQCgFAKAUAoBQCgFAKAUAoBQCgFAKAUAoBQCgFAKAUAoBQCgK7aeBkdg0TBGAtmOumumUg63tZgQfXa1a5xbd0bqVSMVaSujXPgsQezLYWAuW1vcAns2vlz24nLeocZcTKNSkt8fPb7OoTYLENukW3UPaO8MpbS27tDy9jLLiFUpLm4+d/sN+Cwsqlc75gFsetfrXPdlAtY79+grKKd9phOcGnlXP55ydWZq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86021" name="Picture 6" descr="http://japantechniche.com/wp-content/uploads/2008/09/ocean_tempra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60198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F852D-12A6-47ED-A074-6D48D03B0AA5}"/>
              </a:ext>
            </a:extLst>
          </p:cNvPr>
          <p:cNvSpPr>
            <a:spLocks noGrp="1"/>
          </p:cNvSpPr>
          <p:nvPr>
            <p:ph type="title"/>
          </p:nvPr>
        </p:nvSpPr>
        <p:spPr/>
        <p:txBody>
          <a:bodyPr/>
          <a:lstStyle/>
          <a:p>
            <a:r>
              <a:rPr lang="en-US" sz="3200" dirty="0"/>
              <a:t>And in Oregon?</a:t>
            </a:r>
            <a:br>
              <a:rPr lang="en-US" sz="3200" dirty="0"/>
            </a:br>
            <a:r>
              <a:rPr lang="en-US" sz="2800" dirty="0"/>
              <a:t>(Hint: We’re cooler than you are—whoever you are)</a:t>
            </a:r>
          </a:p>
        </p:txBody>
      </p:sp>
      <p:sp>
        <p:nvSpPr>
          <p:cNvPr id="3" name="Content Placeholder 2">
            <a:extLst>
              <a:ext uri="{FF2B5EF4-FFF2-40B4-BE49-F238E27FC236}">
                <a16:creationId xmlns:a16="http://schemas.microsoft.com/office/drawing/2014/main" xmlns="" id="{70F79BAB-CED7-4B90-B35B-50CB62619A86}"/>
              </a:ext>
            </a:extLst>
          </p:cNvPr>
          <p:cNvSpPr>
            <a:spLocks noGrp="1"/>
          </p:cNvSpPr>
          <p:nvPr>
            <p:ph idx="1"/>
          </p:nvPr>
        </p:nvSpPr>
        <p:spPr/>
        <p:txBody>
          <a:bodyPr/>
          <a:lstStyle/>
          <a:p>
            <a:pPr marL="0" indent="0" algn="ctr">
              <a:buNone/>
            </a:pPr>
            <a:r>
              <a:rPr lang="en-US" dirty="0"/>
              <a:t>2016 Clean Electricity and Coal Transition Act</a:t>
            </a:r>
          </a:p>
          <a:p>
            <a:pPr marL="0" indent="0">
              <a:buNone/>
            </a:pPr>
            <a:r>
              <a:rPr lang="en-US" sz="2800" dirty="0"/>
              <a:t>What it (also) says:</a:t>
            </a:r>
          </a:p>
          <a:p>
            <a:pPr marL="0" indent="0">
              <a:buNone/>
            </a:pPr>
            <a:r>
              <a:rPr lang="en-US" sz="2800" dirty="0"/>
              <a:t>	</a:t>
            </a:r>
          </a:p>
          <a:p>
            <a:pPr marL="0" indent="0">
              <a:buNone/>
            </a:pPr>
            <a:r>
              <a:rPr lang="en-US" sz="2800" dirty="0"/>
              <a:t>	*Increase electric vehicle charging infrastructure</a:t>
            </a:r>
          </a:p>
          <a:p>
            <a:pPr marL="0" indent="0">
              <a:buNone/>
            </a:pPr>
            <a:r>
              <a:rPr lang="en-US" sz="2800" dirty="0"/>
              <a:t>	*Supports Community Solar facilities</a:t>
            </a:r>
          </a:p>
          <a:p>
            <a:pPr marL="0" indent="0">
              <a:buNone/>
            </a:pPr>
            <a:r>
              <a:rPr lang="en-US" sz="2800" dirty="0"/>
              <a:t>	*Incentives for utilities to switch to renewables</a:t>
            </a:r>
          </a:p>
          <a:p>
            <a:pPr marL="0" indent="0">
              <a:buNone/>
            </a:pPr>
            <a:r>
              <a:rPr lang="en-US" sz="2800" dirty="0"/>
              <a:t>	 *Utilities required to maximize efficiency 		</a:t>
            </a:r>
          </a:p>
          <a:p>
            <a:pPr marL="0" indent="0">
              <a:buNone/>
            </a:pPr>
            <a:r>
              <a:rPr lang="en-US" sz="2800" dirty="0"/>
              <a:t>	</a:t>
            </a:r>
          </a:p>
          <a:p>
            <a:pPr marL="0" indent="0">
              <a:buNone/>
            </a:pPr>
            <a:r>
              <a:rPr lang="en-US" dirty="0"/>
              <a:t>	</a:t>
            </a:r>
          </a:p>
        </p:txBody>
      </p:sp>
    </p:spTree>
    <p:extLst>
      <p:ext uri="{BB962C8B-B14F-4D97-AF65-F5344CB8AC3E}">
        <p14:creationId xmlns:p14="http://schemas.microsoft.com/office/powerpoint/2010/main" val="2269897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4216</TotalTime>
  <Words>2108</Words>
  <Application>Microsoft Office PowerPoint</Application>
  <PresentationFormat>On-screen Show (4:3)</PresentationFormat>
  <Paragraphs>241</Paragraphs>
  <Slides>83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Office Theme</vt:lpstr>
      <vt:lpstr>Microsoft Excel Chart</vt:lpstr>
      <vt:lpstr>Renewables are coming at us</vt:lpstr>
      <vt:lpstr>PowerPoint Presentation</vt:lpstr>
      <vt:lpstr>PowerPoint Presentation</vt:lpstr>
      <vt:lpstr>PowerPoint Presentation</vt:lpstr>
      <vt:lpstr>PowerPoint Presentation</vt:lpstr>
      <vt:lpstr>PowerPoint Presentation</vt:lpstr>
      <vt:lpstr>PowerPoint Presentation</vt:lpstr>
      <vt:lpstr>And in Oregon? (Hint: We’re cooler than you are—whoever you are)</vt:lpstr>
      <vt:lpstr>And in Oregon? (Hint: We’re cooler than you are—whoever you are)</vt:lpstr>
      <vt:lpstr>Solar Power</vt:lpstr>
      <vt:lpstr>Two basic types:  1) Concentrating Solar Plants (CSP) and  2)Photovoltaic Arrays (PV)</vt:lpstr>
      <vt:lpstr>Comparison CSP and PV</vt:lpstr>
      <vt:lpstr>CSP (Concentrated Solar Power) (These are thermal generating plants—just like coal, nuclear, natural gas, biomass, geothermal)—capture heat to boil water to get steam, steam turns turbine, voila! electricity) Higher temperature = higher output.</vt:lpstr>
      <vt:lpstr>Parabolic Troughs</vt:lpstr>
      <vt:lpstr>PowerPoint Presentation</vt:lpstr>
      <vt:lpstr>Another way to view a parabolic trough</vt:lpstr>
      <vt:lpstr>PowerPoint Presentation</vt:lpstr>
      <vt:lpstr>PowerPoint Presentation</vt:lpstr>
      <vt:lpstr>Nevada Solar One Schematic Diagram</vt:lpstr>
      <vt:lpstr>Solar Energy Generating Systems (SEGS) Daggett, CA--Mojave Desert</vt:lpstr>
      <vt:lpstr>PowerPoint Presentation</vt:lpstr>
      <vt:lpstr>Greentech Media for the latest in . . .well, greentech  and from National Renewable Energy Lab—Thermal Storage  And the California ISO website shows demand and renewable output. </vt:lpstr>
      <vt:lpstr>“Solar One” in Barstow California</vt:lpstr>
      <vt:lpstr>Crescent Dunes Tower Power CSP + Salt Storage; First of its kind near Tonapah, NV</vt:lpstr>
      <vt:lpstr>Ivanpah CA Power Towers—Mojave Desert.  4000 acres.   Towers 500 feet tall. 170,000 heliostats (mirrors) 390 MW Equals 140,000 homes (360/Megawatt)</vt:lpstr>
      <vt:lpstr>Ivanpah Power Tower</vt:lpstr>
      <vt:lpstr>$50 million unsuccessful attempt to relocate endangered desert tortoises.  There are desert ecosystems--no free lunches</vt:lpstr>
      <vt:lpstr>And then there are “Streamers”</vt:lpstr>
      <vt:lpstr> Photovoltaic (Sunlight directly into electricity)  PV is more efficient at cooler temperatures</vt:lpstr>
      <vt:lpstr>And . . . . . My favorite!!!!!!!!!!!</vt:lpstr>
      <vt:lpstr>PowerPoint Presentation</vt:lpstr>
      <vt:lpstr>PowerPoint Presentation</vt:lpstr>
      <vt:lpstr>Gujarat India, 600MW currently India intends to be a world leader in PV</vt:lpstr>
      <vt:lpstr>More Gujarat—these guys are serious!</vt:lpstr>
      <vt:lpstr>PowerPoint Presentation</vt:lpstr>
      <vt:lpstr>Geothermal-Three types</vt:lpstr>
      <vt:lpstr>Geothermal-Three types</vt:lpstr>
      <vt:lpstr>Geothermal-Three types</vt:lpstr>
      <vt:lpstr>Geothermal Energy These are thermal plants</vt:lpstr>
      <vt:lpstr>PowerPoint Presentation</vt:lpstr>
      <vt:lpstr>PowerPoint Presentation</vt:lpstr>
      <vt:lpstr>Iceland's Nesjavellir 120 MW geothermal power station. Geothermal plants account for more than 25 percent of the electricity produced in Iceland. Photo: Gretar Ívarsson</vt:lpstr>
      <vt:lpstr>Dry Steam and Flash Steam Requires very hot water/steam (The Geysers Model)</vt:lpstr>
      <vt:lpstr>Geothermal Energy These are thermal plants</vt:lpstr>
      <vt:lpstr>Enhanced Geothermal System Utilizing Hot, Dry Bedrock</vt:lpstr>
      <vt:lpstr>Geothermal Energy These are thermal plants</vt:lpstr>
      <vt:lpstr>Binary System Utilizes a secondary closed loop of low boiling point substance to drive the turbine (Probable EGS model—low water consumption.</vt:lpstr>
      <vt:lpstr>Neal Hot Springs, Oregon Binary Plant 23MW-26000 homes</vt:lpstr>
      <vt:lpstr>Mammoth Binary Plant, Eastern California 29 MW, 22,000 houses Uses Iso-Butane as secondary fluid</vt:lpstr>
      <vt:lpstr>And then there is “Clean Coal”</vt:lpstr>
      <vt:lpstr>Now let’s talk about some “Negawatts” (if making new energy is measured in “Megawatts” why not measure energy saved in “Negawatts”: “Enernet” / “Cleanweb” / “Soft Grid”</vt:lpstr>
      <vt:lpstr>“Enernet” or “Cleanweb” or “Soft Grid”</vt:lpstr>
      <vt:lpstr>“Enernet” or “Cleanweb” or “Soft Grid”</vt:lpstr>
      <vt:lpstr>“Enernet” or “Cleanweb” or “Soft Grid”</vt:lpstr>
      <vt:lpstr>Batteries (energy storage devices)</vt:lpstr>
      <vt:lpstr>r </vt:lpstr>
      <vt:lpstr>Lithium-ion Cost vs Demand</vt:lpstr>
      <vt:lpstr>r </vt:lpstr>
      <vt:lpstr>r </vt:lpstr>
      <vt:lpstr>r </vt:lpstr>
      <vt:lpstr>r </vt:lpstr>
      <vt:lpstr>r </vt:lpstr>
      <vt:lpstr>Pump-Storage System</vt:lpstr>
      <vt:lpstr>Licensed Pump Storage in the US</vt:lpstr>
      <vt:lpstr>PowerPoint Presentation</vt:lpstr>
      <vt:lpstr>Lets Go Swimming</vt:lpstr>
      <vt:lpstr>Water Turbines  (like wind turbines but tiny in comparison) </vt:lpstr>
      <vt:lpstr>Marine Current Turbine World’s First Commercial Scale Tidal Turbine (Strangford Lough, N. Ireland) 1.2 MW capability (1000 homes)</vt:lpstr>
      <vt:lpstr>Alstom Tidal Turbine—Orkney Scotland Several actually working worldwide</vt:lpstr>
      <vt:lpstr>Atlantis Resources MeyGen in Pentland Firth, Scotland</vt:lpstr>
      <vt:lpstr>Tidal Barrage System Advantage is that this one can function as a “battery”  saving impounded water to generate electricity later</vt:lpstr>
      <vt:lpstr>La Rance Tidal Barrage in France-Built 1966 240MW plant 26% efficient = 62 MW output</vt:lpstr>
      <vt:lpstr>Sihwa Tidal Barrage, Korea, 2011 256 KW installed—I couldn’t find actual output </vt:lpstr>
      <vt:lpstr>Exploiting Wave Action</vt:lpstr>
      <vt:lpstr>Lots of Ideas</vt:lpstr>
      <vt:lpstr>Pelamis Wave Energy Converter  (Attenuator type—hinged “barrels”) OR Loch Ness Monster! 750 KW per monster.  No commercial “farms” yet </vt:lpstr>
      <vt:lpstr>Ocean Power Technology; PB150 Powerbuoy  (Point absorber type—bobs up and down)</vt:lpstr>
      <vt:lpstr>Columbia Power “Stingray” (Point absorber type—bobs and rocks) OSU developed—makes no sense to me!</vt:lpstr>
      <vt:lpstr>Penguin Wave Energy (Point absorber type— sort of, red gizmo twirls around)</vt:lpstr>
      <vt:lpstr>World’s first grid connected wave power station In Australia.  Buoys move up and down, which pump seawater ashore to turn turbines.</vt:lpstr>
      <vt:lpstr>Aquamarine Power:  Oyster Wave Power (surge converter type.  Pumps water to shore where it turns a turbine)</vt:lpstr>
      <vt:lpstr>Ocean Thermal Energy Conversion (OTEC)  (exploits ocean temperature differences)</vt:lpstr>
      <vt:lpstr>Ocean Thermal Energy Conversion (OTEC)  (exploits ocean temperature differences) In theory it is simple; in practice it is wildly expensive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Hydropower in China</dc:title>
  <dc:creator>Terri Cook</dc:creator>
  <cp:lastModifiedBy>cooks</cp:lastModifiedBy>
  <cp:revision>221</cp:revision>
  <dcterms:created xsi:type="dcterms:W3CDTF">2008-04-06T16:13:01Z</dcterms:created>
  <dcterms:modified xsi:type="dcterms:W3CDTF">2019-11-08T19:24:01Z</dcterms:modified>
</cp:coreProperties>
</file>