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61" r:id="rId3"/>
    <p:sldId id="260" r:id="rId4"/>
    <p:sldId id="263" r:id="rId5"/>
    <p:sldId id="262" r:id="rId6"/>
    <p:sldId id="264" r:id="rId7"/>
    <p:sldId id="270" r:id="rId8"/>
    <p:sldId id="269" r:id="rId9"/>
    <p:sldId id="265" r:id="rId10"/>
    <p:sldId id="266" r:id="rId11"/>
    <p:sldId id="267"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560" autoAdjust="0"/>
  </p:normalViewPr>
  <p:slideViewPr>
    <p:cSldViewPr>
      <p:cViewPr>
        <p:scale>
          <a:sx n="61" d="100"/>
          <a:sy n="61" d="100"/>
        </p:scale>
        <p:origin x="-96" y="-19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9A951C-2AC1-4107-AD77-781FC0F6FD43}" type="datetimeFigureOut">
              <a:rPr lang="en-US" smtClean="0"/>
              <a:pPr/>
              <a:t>3/2/2016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38DD1C-3BD8-4420-9ECD-B5BBDA07DE95}" type="slidenum">
              <a:rPr lang="en-US" smtClean="0"/>
              <a:pPr/>
              <a:t>‹#›</a:t>
            </a:fld>
            <a:endParaRPr lang="en-US"/>
          </a:p>
        </p:txBody>
      </p:sp>
    </p:spTree>
    <p:extLst>
      <p:ext uri="{BB962C8B-B14F-4D97-AF65-F5344CB8AC3E}">
        <p14:creationId xmlns:p14="http://schemas.microsoft.com/office/powerpoint/2010/main" val="4235335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1</a:t>
            </a:fld>
            <a:endParaRPr lang="en-US"/>
          </a:p>
        </p:txBody>
      </p:sp>
    </p:spTree>
    <p:extLst>
      <p:ext uri="{BB962C8B-B14F-4D97-AF65-F5344CB8AC3E}">
        <p14:creationId xmlns:p14="http://schemas.microsoft.com/office/powerpoint/2010/main" val="4135668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leader! We like to know how well the project went in terms of communicating with the contact person, and we would also like to know</a:t>
            </a:r>
            <a:r>
              <a:rPr lang="en-US" baseline="0" dirty="0" smtClean="0"/>
              <a:t> group dynamics. It’s just a paragraph, so it’s simple.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10</a:t>
            </a:fld>
            <a:endParaRPr lang="en-US"/>
          </a:p>
        </p:txBody>
      </p:sp>
    </p:spTree>
    <p:extLst>
      <p:ext uri="{BB962C8B-B14F-4D97-AF65-F5344CB8AC3E}">
        <p14:creationId xmlns:p14="http://schemas.microsoft.com/office/powerpoint/2010/main" val="2481255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 so on presentation day, you will give me:</a:t>
            </a:r>
          </a:p>
          <a:p>
            <a:endParaRPr lang="en-US" dirty="0" smtClean="0"/>
          </a:p>
          <a:p>
            <a:pPr marL="228600" indent="-228600">
              <a:buAutoNum type="arabicPeriod"/>
            </a:pPr>
            <a:r>
              <a:rPr lang="en-US" baseline="0" dirty="0" smtClean="0"/>
              <a:t>A score sheet (unless I have them with me in class)</a:t>
            </a:r>
          </a:p>
          <a:p>
            <a:pPr marL="228600" indent="-228600">
              <a:buAutoNum type="arabicPeriod"/>
            </a:pPr>
            <a:r>
              <a:rPr lang="en-US" baseline="0" dirty="0" smtClean="0"/>
              <a:t>Group leader report</a:t>
            </a:r>
          </a:p>
          <a:p>
            <a:pPr marL="228600" indent="-228600">
              <a:buAutoNum type="arabicPeriod"/>
            </a:pPr>
            <a:r>
              <a:rPr lang="en-US" baseline="0" dirty="0" smtClean="0"/>
              <a:t>Every member’s evaluation form</a:t>
            </a:r>
          </a:p>
          <a:p>
            <a:pPr marL="228600" indent="-228600">
              <a:buAutoNum type="arabicPeriod"/>
            </a:pPr>
            <a:r>
              <a:rPr lang="en-US" baseline="0" dirty="0" smtClean="0"/>
              <a:t>Group paper</a:t>
            </a:r>
          </a:p>
          <a:p>
            <a:pPr marL="228600" indent="-228600">
              <a:buAutoNum type="arabicPeriod"/>
            </a:pPr>
            <a:endParaRPr lang="en-US" baseline="0" dirty="0" smtClean="0"/>
          </a:p>
          <a:p>
            <a:pPr marL="0" indent="0">
              <a:buNone/>
            </a:pPr>
            <a:r>
              <a:rPr lang="en-US" baseline="0" dirty="0" smtClean="0"/>
              <a:t>This is all due before you begin presenting.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11</a:t>
            </a:fld>
            <a:endParaRPr lang="en-US"/>
          </a:p>
        </p:txBody>
      </p:sp>
    </p:spTree>
    <p:extLst>
      <p:ext uri="{BB962C8B-B14F-4D97-AF65-F5344CB8AC3E}">
        <p14:creationId xmlns:p14="http://schemas.microsoft.com/office/powerpoint/2010/main" val="1911787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Okay, now that I’ve gone over what’s expected, we will now have the time to get into groups and plan your presentation and paper. Again,</a:t>
            </a:r>
            <a:r>
              <a:rPr lang="en-US" baseline="0" dirty="0" smtClean="0"/>
              <a:t> we are not leaving even if you plan to meet at another time outside of class. You have this time now to talk, so take advantage of it. Feel free to ask any questions. </a:t>
            </a:r>
          </a:p>
          <a:p>
            <a:endParaRPr lang="en-US" baseline="0" dirty="0" smtClean="0"/>
          </a:p>
          <a:p>
            <a:r>
              <a:rPr lang="en-US" baseline="0" dirty="0" smtClean="0"/>
              <a:t>[Video clip- optional] Last year when presentations were 15 minutes, we had groups that were really creative with their presentation, and here’s an example. We stopped doing the door hangers because the students didn’t really like it, but this group made the best of it.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12</a:t>
            </a:fld>
            <a:endParaRPr lang="en-US"/>
          </a:p>
        </p:txBody>
      </p:sp>
    </p:spTree>
    <p:extLst>
      <p:ext uri="{BB962C8B-B14F-4D97-AF65-F5344CB8AC3E}">
        <p14:creationId xmlns:p14="http://schemas.microsoft.com/office/powerpoint/2010/main" val="335487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we are going over guidelines for the paper and the presentation. We will go over where your recitation points will come from (30 sec), what you need to turn in on presentation day (15 mins), and then at the end we will have time to talk to get into groups to plan out what you need to do (15-20 mins).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are </a:t>
            </a:r>
            <a:r>
              <a:rPr lang="en-US" b="1" i="1" u="sng" baseline="0" dirty="0" smtClean="0"/>
              <a:t>not</a:t>
            </a:r>
            <a:r>
              <a:rPr lang="en-US" baseline="0" dirty="0" smtClean="0"/>
              <a:t> leaving early, so please use this time to brainstorm and have a plan, or even start the outline of your paper and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Your recitation points today come from group interaction. I’ll walk around to see if you’re participating. </a:t>
            </a:r>
          </a:p>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2</a:t>
            </a:fld>
            <a:endParaRPr lang="en-US"/>
          </a:p>
        </p:txBody>
      </p:sp>
    </p:spTree>
    <p:extLst>
      <p:ext uri="{BB962C8B-B14F-4D97-AF65-F5344CB8AC3E}">
        <p14:creationId xmlns:p14="http://schemas.microsoft.com/office/powerpoint/2010/main" val="59756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week 10, your recitation points will be from attendance</a:t>
            </a:r>
            <a:r>
              <a:rPr lang="en-US" baseline="0" dirty="0" smtClean="0"/>
              <a:t> and active participation again, whether you are up there presenting or actively listening. </a:t>
            </a:r>
          </a:p>
          <a:p>
            <a:endParaRPr lang="en-US" baseline="0" dirty="0" smtClean="0"/>
          </a:p>
          <a:p>
            <a:r>
              <a:rPr lang="en-US" baseline="0" dirty="0" smtClean="0"/>
              <a:t>Do NOT be disruptive during a presentation. You should be ready to present before class. Don’t chat during someone else’s presentation as a means of getting ready for your own presentation.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3</a:t>
            </a:fld>
            <a:endParaRPr lang="en-US"/>
          </a:p>
        </p:txBody>
      </p:sp>
    </p:spTree>
    <p:extLst>
      <p:ext uri="{BB962C8B-B14F-4D97-AF65-F5344CB8AC3E}">
        <p14:creationId xmlns:p14="http://schemas.microsoft.com/office/powerpoint/2010/main" val="139674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reminder… [read slide]</a:t>
            </a:r>
          </a:p>
          <a:p>
            <a:endParaRPr lang="en-US" dirty="0" smtClean="0"/>
          </a:p>
          <a:p>
            <a:r>
              <a:rPr lang="en-US" b="1" u="sng" dirty="0" smtClean="0"/>
              <a:t>What if your group had</a:t>
            </a:r>
            <a:r>
              <a:rPr lang="en-US" b="1" u="sng" baseline="0" dirty="0" smtClean="0"/>
              <a:t> 3 or less?</a:t>
            </a:r>
            <a:r>
              <a:rPr lang="en-US" b="0" u="none" baseline="0" dirty="0" smtClean="0"/>
              <a:t> </a:t>
            </a:r>
            <a:r>
              <a:rPr lang="en-US" baseline="0" dirty="0" smtClean="0"/>
              <a:t>You had the option of doing either a paper or a presentation, but the points for whichever you choose doubles, so make sure it’s good! As for group leader, you should have had only one.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4</a:t>
            </a:fld>
            <a:endParaRPr lang="en-US"/>
          </a:p>
        </p:txBody>
      </p:sp>
    </p:spTree>
    <p:extLst>
      <p:ext uri="{BB962C8B-B14F-4D97-AF65-F5344CB8AC3E}">
        <p14:creationId xmlns:p14="http://schemas.microsoft.com/office/powerpoint/2010/main" val="103511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Word count</a:t>
            </a:r>
            <a:r>
              <a:rPr lang="en-US" baseline="0" dirty="0" smtClean="0"/>
              <a:t> ~500. </a:t>
            </a:r>
          </a:p>
          <a:p>
            <a:r>
              <a:rPr lang="en-US" baseline="0" dirty="0" smtClean="0"/>
              <a:t>Sources- at least 4, only 2 have to be peer-reviewed. A lot of these projects are local, so you are welcome to use the organization’s website. For broader impacts, try finding peer-reviewed sources.</a:t>
            </a:r>
          </a:p>
          <a:p>
            <a:r>
              <a:rPr lang="en-US" baseline="0" dirty="0" smtClean="0"/>
              <a:t>Example: You removed invasive species at such and such park. You can talk about the local effects of the invasive species on the native species in Corvallis, but try to find and understand why this issue is important on a broader scale and use peer-reviewed sources for that. </a:t>
            </a:r>
          </a:p>
          <a:p>
            <a:endParaRPr lang="en-US" baseline="0" dirty="0" smtClean="0"/>
          </a:p>
          <a:p>
            <a:r>
              <a:rPr lang="en-US" baseline="0" dirty="0" smtClean="0"/>
              <a:t>Grading: It’s important I know who is in your group, as well as who contributed to the paper.</a:t>
            </a:r>
          </a:p>
          <a:p>
            <a:endParaRPr lang="en-US" baseline="0" dirty="0" smtClean="0"/>
          </a:p>
          <a:p>
            <a:r>
              <a:rPr lang="en-US" baseline="0" dirty="0" smtClean="0"/>
              <a:t>(Percentages are about 68 and 32)</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5</a:t>
            </a:fld>
            <a:endParaRPr lang="en-US"/>
          </a:p>
        </p:txBody>
      </p:sp>
    </p:spTree>
    <p:extLst>
      <p:ext uri="{BB962C8B-B14F-4D97-AF65-F5344CB8AC3E}">
        <p14:creationId xmlns:p14="http://schemas.microsoft.com/office/powerpoint/2010/main" val="1769428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presentation,</a:t>
            </a:r>
            <a:r>
              <a:rPr lang="en-US" baseline="0" dirty="0" smtClean="0"/>
              <a:t> the content should match what is in the paper. In addition, please use a map for some sort of spatial illustration. </a:t>
            </a:r>
            <a:endParaRPr lang="en-US" dirty="0" smtClean="0"/>
          </a:p>
        </p:txBody>
      </p:sp>
      <p:sp>
        <p:nvSpPr>
          <p:cNvPr id="4" name="Slide Number Placeholder 3"/>
          <p:cNvSpPr>
            <a:spLocks noGrp="1"/>
          </p:cNvSpPr>
          <p:nvPr>
            <p:ph type="sldNum" sz="quarter" idx="10"/>
          </p:nvPr>
        </p:nvSpPr>
        <p:spPr/>
        <p:txBody>
          <a:bodyPr/>
          <a:lstStyle/>
          <a:p>
            <a:fld id="{5F38DD1C-3BD8-4420-9ECD-B5BBDA07DE95}" type="slidenum">
              <a:rPr lang="en-US" smtClean="0"/>
              <a:pPr/>
              <a:t>6</a:t>
            </a:fld>
            <a:endParaRPr lang="en-US"/>
          </a:p>
        </p:txBody>
      </p:sp>
    </p:spTree>
    <p:extLst>
      <p:ext uri="{BB962C8B-B14F-4D97-AF65-F5344CB8AC3E}">
        <p14:creationId xmlns:p14="http://schemas.microsoft.com/office/powerpoint/2010/main" val="3494473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 minutes is not a long time to present, but still keep</a:t>
            </a:r>
            <a:r>
              <a:rPr lang="en-US" baseline="0" dirty="0" smtClean="0"/>
              <a:t> it interesting.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7</a:t>
            </a:fld>
            <a:endParaRPr lang="en-US"/>
          </a:p>
        </p:txBody>
      </p:sp>
    </p:spTree>
    <p:extLst>
      <p:ext uri="{BB962C8B-B14F-4D97-AF65-F5344CB8AC3E}">
        <p14:creationId xmlns:p14="http://schemas.microsoft.com/office/powerpoint/2010/main" val="3188192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Pace yourself and practice; don’t rush your slides. Because we have several groups going in one day, please send me your PowerPoint in advance so that I can make sure they work and are loaded for the final day.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Expect questions! Your peers are encouraged to ask questions, and I might ask a question or two as well. </a:t>
            </a:r>
            <a:endParaRPr lang="en-US" dirty="0" smtClean="0"/>
          </a:p>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8</a:t>
            </a:fld>
            <a:endParaRPr lang="en-US"/>
          </a:p>
        </p:txBody>
      </p:sp>
    </p:spTree>
    <p:extLst>
      <p:ext uri="{BB962C8B-B14F-4D97-AF65-F5344CB8AC3E}">
        <p14:creationId xmlns:p14="http://schemas.microsoft.com/office/powerpoint/2010/main" val="95929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member</a:t>
            </a:r>
            <a:r>
              <a:rPr lang="en-US" baseline="0" dirty="0" smtClean="0"/>
              <a:t> will fill one out to evaluate every member’s performance/participation with the entire group project- from getting out in the field to participating in the presentation and paper. It’s important to be honest. The worst part about group projects is that a few people do all of the work, yet everyone gets the same grade. This evaluation form will be the final critical component of your group project grade. While everyone will get the same base grade for the paper and presentation, the remainder of your grade comes from these evaluation forms.</a:t>
            </a:r>
          </a:p>
          <a:p>
            <a:endParaRPr lang="en-US" baseline="0" dirty="0" smtClean="0"/>
          </a:p>
          <a:p>
            <a:r>
              <a:rPr lang="en-US" baseline="0" dirty="0" smtClean="0"/>
              <a:t>These are found online, so please fill them out before you get to recitation next time.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9</a:t>
            </a:fld>
            <a:endParaRPr lang="en-US"/>
          </a:p>
        </p:txBody>
      </p:sp>
    </p:spTree>
    <p:extLst>
      <p:ext uri="{BB962C8B-B14F-4D97-AF65-F5344CB8AC3E}">
        <p14:creationId xmlns:p14="http://schemas.microsoft.com/office/powerpoint/2010/main" val="202220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E5D9056-EB71-4C7E-8CD0-6AB1D4A684A1}" type="datetimeFigureOut">
              <a:rPr lang="en-US" smtClean="0"/>
              <a:pPr/>
              <a:t>3/2/2016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3DB2B92-CBAD-4DD3-A573-1C3B6F3411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5D9056-EB71-4C7E-8CD0-6AB1D4A684A1}"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B2B92-CBAD-4DD3-A573-1C3B6F3411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E5D9056-EB71-4C7E-8CD0-6AB1D4A684A1}" type="datetimeFigureOut">
              <a:rPr lang="en-US" smtClean="0"/>
              <a:pPr/>
              <a:t>3/2/2016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3DB2B92-CBAD-4DD3-A573-1C3B6F3411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5D9056-EB71-4C7E-8CD0-6AB1D4A684A1}"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E5D9056-EB71-4C7E-8CD0-6AB1D4A684A1}" type="datetimeFigureOut">
              <a:rPr lang="en-US" smtClean="0"/>
              <a:pPr/>
              <a:t>3/2/2016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3DB2B92-CBAD-4DD3-A573-1C3B6F3411C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E5D9056-EB71-4C7E-8CD0-6AB1D4A684A1}" type="datetimeFigureOut">
              <a:rPr lang="en-US" smtClean="0"/>
              <a:pPr/>
              <a:t>3/2/2016</a:t>
            </a:fld>
            <a:endParaRPr lang="en-US"/>
          </a:p>
        </p:txBody>
      </p:sp>
      <p:sp>
        <p:nvSpPr>
          <p:cNvPr id="10" name="Slide Number Placeholder 9"/>
          <p:cNvSpPr>
            <a:spLocks noGrp="1"/>
          </p:cNvSpPr>
          <p:nvPr>
            <p:ph type="sldNum" sz="quarter" idx="16"/>
          </p:nvPr>
        </p:nvSpPr>
        <p:spPr/>
        <p:txBody>
          <a:bodyPr rtlCol="0"/>
          <a:lstStyle/>
          <a:p>
            <a:fld id="{C3DB2B92-CBAD-4DD3-A573-1C3B6F3411C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E5D9056-EB71-4C7E-8CD0-6AB1D4A684A1}" type="datetimeFigureOut">
              <a:rPr lang="en-US" smtClean="0"/>
              <a:pPr/>
              <a:t>3/2/2016</a:t>
            </a:fld>
            <a:endParaRPr lang="en-US"/>
          </a:p>
        </p:txBody>
      </p:sp>
      <p:sp>
        <p:nvSpPr>
          <p:cNvPr id="12" name="Slide Number Placeholder 11"/>
          <p:cNvSpPr>
            <a:spLocks noGrp="1"/>
          </p:cNvSpPr>
          <p:nvPr>
            <p:ph type="sldNum" sz="quarter" idx="16"/>
          </p:nvPr>
        </p:nvSpPr>
        <p:spPr/>
        <p:txBody>
          <a:bodyPr rtlCol="0"/>
          <a:lstStyle/>
          <a:p>
            <a:fld id="{C3DB2B92-CBAD-4DD3-A573-1C3B6F3411C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5D9056-EB71-4C7E-8CD0-6AB1D4A684A1}" type="datetimeFigureOut">
              <a:rPr lang="en-US" smtClean="0"/>
              <a:pPr/>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D9056-EB71-4C7E-8CD0-6AB1D4A684A1}" type="datetimeFigureOut">
              <a:rPr lang="en-US" smtClean="0"/>
              <a:pPr/>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3DB2B92-CBAD-4DD3-A573-1C3B6F3411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E5D9056-EB71-4C7E-8CD0-6AB1D4A684A1}"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E5D9056-EB71-4C7E-8CD0-6AB1D4A684A1}" type="datetimeFigureOut">
              <a:rPr lang="en-US" smtClean="0"/>
              <a:pPr/>
              <a:t>3/2/2016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3DB2B92-CBAD-4DD3-A573-1C3B6F3411C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E5D9056-EB71-4C7E-8CD0-6AB1D4A684A1}" type="datetimeFigureOut">
              <a:rPr lang="en-US" smtClean="0"/>
              <a:pPr/>
              <a:t>3/2/2016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DB2B92-CBAD-4DD3-A573-1C3B6F3411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6tV89jbMqjw"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962400"/>
            <a:ext cx="6477000" cy="1828800"/>
          </a:xfrm>
        </p:spPr>
        <p:txBody>
          <a:bodyPr/>
          <a:lstStyle/>
          <a:p>
            <a:r>
              <a:rPr lang="en-US" b="1" dirty="0" smtClean="0">
                <a:solidFill>
                  <a:schemeClr val="bg1"/>
                </a:solidFill>
              </a:rPr>
              <a:t>Guidelines for Group Projects and Papers</a:t>
            </a:r>
            <a:endParaRPr lang="en-US" b="1" dirty="0">
              <a:solidFill>
                <a:schemeClr val="bg1"/>
              </a:solidFill>
            </a:endParaRPr>
          </a:p>
        </p:txBody>
      </p:sp>
      <p:sp>
        <p:nvSpPr>
          <p:cNvPr id="3" name="Subtitle 2"/>
          <p:cNvSpPr>
            <a:spLocks noGrp="1"/>
          </p:cNvSpPr>
          <p:nvPr>
            <p:ph type="subTitle" idx="1"/>
          </p:nvPr>
        </p:nvSpPr>
        <p:spPr>
          <a:xfrm>
            <a:off x="2438400" y="6096000"/>
            <a:ext cx="6705600" cy="762000"/>
          </a:xfrm>
        </p:spPr>
        <p:txBody>
          <a:bodyPr>
            <a:normAutofit/>
          </a:bodyPr>
          <a:lstStyle/>
          <a:p>
            <a:r>
              <a:rPr lang="en-US" dirty="0" smtClean="0">
                <a:solidFill>
                  <a:schemeClr val="bg1"/>
                </a:solidFill>
              </a:rPr>
              <a:t>GEOG 300    Week 9</a:t>
            </a:r>
          </a:p>
          <a:p>
            <a:endParaRPr lang="en-US"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Group leader report</a:t>
            </a:r>
            <a:endParaRPr lang="en-US" dirty="0"/>
          </a:p>
        </p:txBody>
      </p:sp>
      <p:sp>
        <p:nvSpPr>
          <p:cNvPr id="2" name="Content Placeholder 1"/>
          <p:cNvSpPr>
            <a:spLocks noGrp="1"/>
          </p:cNvSpPr>
          <p:nvPr>
            <p:ph sz="quarter" idx="1"/>
          </p:nvPr>
        </p:nvSpPr>
        <p:spPr/>
        <p:txBody>
          <a:bodyPr>
            <a:normAutofit fontScale="92500" lnSpcReduction="10000"/>
          </a:bodyPr>
          <a:lstStyle/>
          <a:p>
            <a:r>
              <a:rPr lang="en-US" dirty="0" smtClean="0"/>
              <a:t>1 paragraph</a:t>
            </a:r>
          </a:p>
          <a:p>
            <a:endParaRPr lang="en-US" dirty="0" smtClean="0"/>
          </a:p>
          <a:p>
            <a:r>
              <a:rPr lang="en-US" dirty="0" smtClean="0"/>
              <a:t>Include</a:t>
            </a:r>
          </a:p>
          <a:p>
            <a:pPr lvl="1"/>
            <a:r>
              <a:rPr lang="en-US" dirty="0" smtClean="0"/>
              <a:t>Your name, TA name, recitation time, group project name</a:t>
            </a:r>
          </a:p>
          <a:p>
            <a:pPr lvl="1"/>
            <a:r>
              <a:rPr lang="en-US" dirty="0" smtClean="0"/>
              <a:t>Describe group dynamics</a:t>
            </a:r>
          </a:p>
          <a:p>
            <a:pPr lvl="2"/>
            <a:r>
              <a:rPr lang="en-US" dirty="0" smtClean="0"/>
              <a:t>“We got along well” or “Not everyone did their part,” etc.</a:t>
            </a:r>
          </a:p>
          <a:p>
            <a:pPr lvl="1"/>
            <a:r>
              <a:rPr lang="en-US" dirty="0" smtClean="0"/>
              <a:t>Describe your group’s interaction with the “contact person”</a:t>
            </a:r>
          </a:p>
          <a:p>
            <a:pPr lvl="2"/>
            <a:r>
              <a:rPr lang="en-US" dirty="0" smtClean="0"/>
              <a:t>Were they prepared? Agreeable? Project well laid out? Any problems?</a:t>
            </a:r>
          </a:p>
          <a:p>
            <a:pPr lvl="1"/>
            <a:r>
              <a:rPr lang="en-US" dirty="0" smtClean="0"/>
              <a:t>Did this project fit within the parameters of GEOG 300, as your instructor has taught it?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What to turn in:</a:t>
            </a:r>
            <a:endParaRPr lang="en-US" dirty="0"/>
          </a:p>
        </p:txBody>
      </p:sp>
      <p:sp>
        <p:nvSpPr>
          <p:cNvPr id="2" name="Content Placeholder 1"/>
          <p:cNvSpPr>
            <a:spLocks noGrp="1"/>
          </p:cNvSpPr>
          <p:nvPr>
            <p:ph sz="quarter" idx="1"/>
          </p:nvPr>
        </p:nvSpPr>
        <p:spPr/>
        <p:txBody>
          <a:bodyPr>
            <a:normAutofit lnSpcReduction="10000"/>
          </a:bodyPr>
          <a:lstStyle/>
          <a:p>
            <a:r>
              <a:rPr lang="en-US" dirty="0" smtClean="0"/>
              <a:t>1. Score sheet (found on website)-only 1 from group</a:t>
            </a:r>
          </a:p>
          <a:p>
            <a:r>
              <a:rPr lang="en-US" dirty="0" smtClean="0"/>
              <a:t>2. Group leader report (leaders type this)</a:t>
            </a:r>
          </a:p>
          <a:p>
            <a:r>
              <a:rPr lang="en-US" dirty="0" smtClean="0"/>
              <a:t>3. EACH member does a group member evaluation (found on website)</a:t>
            </a:r>
          </a:p>
          <a:p>
            <a:r>
              <a:rPr lang="en-US" dirty="0" smtClean="0"/>
              <a:t>4. Group paper</a:t>
            </a:r>
          </a:p>
          <a:p>
            <a:endParaRPr lang="en-US" dirty="0" smtClean="0"/>
          </a:p>
          <a:p>
            <a:r>
              <a:rPr lang="en-US" dirty="0" smtClean="0"/>
              <a:t>All of this is to be turned in </a:t>
            </a:r>
            <a:r>
              <a:rPr lang="en-US" b="1" i="1" dirty="0" smtClean="0">
                <a:solidFill>
                  <a:srgbClr val="FF0000"/>
                </a:solidFill>
              </a:rPr>
              <a:t>before you present on your presentation day</a:t>
            </a:r>
            <a:r>
              <a:rPr lang="en-US" dirty="0" smtClean="0"/>
              <a:t>- it’s how I’m grading all of you at that time! </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Group breakout session</a:t>
            </a:r>
            <a:endParaRPr lang="en-US" dirty="0"/>
          </a:p>
        </p:txBody>
      </p:sp>
      <p:sp>
        <p:nvSpPr>
          <p:cNvPr id="2" name="Content Placeholder 1"/>
          <p:cNvSpPr>
            <a:spLocks noGrp="1"/>
          </p:cNvSpPr>
          <p:nvPr>
            <p:ph sz="quarter" idx="1"/>
          </p:nvPr>
        </p:nvSpPr>
        <p:spPr/>
        <p:txBody>
          <a:bodyPr/>
          <a:lstStyle/>
          <a:p>
            <a:r>
              <a:rPr lang="en-US" dirty="0" smtClean="0"/>
              <a:t>Right now:</a:t>
            </a:r>
          </a:p>
          <a:p>
            <a:pPr lvl="1"/>
            <a:r>
              <a:rPr lang="en-US" dirty="0" smtClean="0"/>
              <a:t>Get responsibilities organized</a:t>
            </a:r>
          </a:p>
          <a:p>
            <a:pPr lvl="1"/>
            <a:r>
              <a:rPr lang="en-US" dirty="0" smtClean="0"/>
              <a:t>Ask me any questions</a:t>
            </a:r>
          </a:p>
          <a:p>
            <a:r>
              <a:rPr lang="en-US" dirty="0" smtClean="0"/>
              <a:t>Later:</a:t>
            </a:r>
          </a:p>
          <a:p>
            <a:pPr lvl="1"/>
            <a:r>
              <a:rPr lang="en-US" dirty="0" smtClean="0"/>
              <a:t>Facilitate emails/meeting outside of class to help out with paper/presentation</a:t>
            </a:r>
          </a:p>
          <a:p>
            <a:pPr>
              <a:buNone/>
            </a:pPr>
            <a:endParaRPr lang="en-US" dirty="0" smtClean="0"/>
          </a:p>
          <a:p>
            <a:r>
              <a:rPr lang="en-US" dirty="0" smtClean="0"/>
              <a:t>Fun video clip from last term: </a:t>
            </a:r>
          </a:p>
          <a:p>
            <a:pPr>
              <a:buNone/>
            </a:pPr>
            <a:r>
              <a:rPr lang="en-US" dirty="0" smtClean="0">
                <a:hlinkClick r:id="rId3"/>
              </a:rPr>
              <a:t>https://www.youtube.com/watch?v=6tV89jbMqjw</a:t>
            </a:r>
            <a:r>
              <a:rPr lang="en-US" dirty="0" smtClean="0"/>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are we doing today?</a:t>
            </a:r>
            <a:endParaRPr lang="en-US" dirty="0"/>
          </a:p>
        </p:txBody>
      </p:sp>
      <p:sp>
        <p:nvSpPr>
          <p:cNvPr id="2" name="Content Placeholder 1"/>
          <p:cNvSpPr>
            <a:spLocks noGrp="1"/>
          </p:cNvSpPr>
          <p:nvPr>
            <p:ph sz="quarter" idx="1"/>
          </p:nvPr>
        </p:nvSpPr>
        <p:spPr/>
        <p:txBody>
          <a:bodyPr/>
          <a:lstStyle/>
          <a:p>
            <a:r>
              <a:rPr lang="en-US" dirty="0" smtClean="0"/>
              <a:t>Recitation points</a:t>
            </a:r>
          </a:p>
          <a:p>
            <a:r>
              <a:rPr lang="en-US" dirty="0" smtClean="0"/>
              <a:t>Guidelines for Paper</a:t>
            </a:r>
          </a:p>
          <a:p>
            <a:r>
              <a:rPr lang="en-US" dirty="0" smtClean="0"/>
              <a:t>Guidelines for Presentation</a:t>
            </a:r>
          </a:p>
          <a:p>
            <a:r>
              <a:rPr lang="en-US" dirty="0" smtClean="0"/>
              <a:t>Group Member Evaluation forms</a:t>
            </a:r>
          </a:p>
          <a:p>
            <a:r>
              <a:rPr lang="en-US" dirty="0" smtClean="0"/>
              <a:t>Group Leader Report</a:t>
            </a:r>
          </a:p>
          <a:p>
            <a:r>
              <a:rPr lang="en-US" dirty="0" smtClean="0"/>
              <a:t>What do you need to turn in?</a:t>
            </a:r>
          </a:p>
          <a:p>
            <a:r>
              <a:rPr lang="en-US" dirty="0" smtClean="0"/>
              <a:t>Group breakout session</a:t>
            </a:r>
          </a:p>
          <a:p>
            <a:pPr>
              <a:buNone/>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Recitation Points for Week 10</a:t>
            </a:r>
            <a:endParaRPr lang="en-US" dirty="0"/>
          </a:p>
        </p:txBody>
      </p:sp>
      <p:sp>
        <p:nvSpPr>
          <p:cNvPr id="2" name="Content Placeholder 1"/>
          <p:cNvSpPr>
            <a:spLocks noGrp="1"/>
          </p:cNvSpPr>
          <p:nvPr>
            <p:ph sz="quarter" idx="1"/>
          </p:nvPr>
        </p:nvSpPr>
        <p:spPr/>
        <p:txBody>
          <a:bodyPr/>
          <a:lstStyle/>
          <a:p>
            <a:pPr lvl="1"/>
            <a:r>
              <a:rPr lang="en-US" dirty="0" smtClean="0"/>
              <a:t>Each person gets credit for attending (10)</a:t>
            </a:r>
          </a:p>
          <a:p>
            <a:pPr lvl="2"/>
            <a:r>
              <a:rPr lang="en-US" dirty="0" smtClean="0"/>
              <a:t>When another group is presenting, be sure to actively take notes/ask questions of the groups (10). </a:t>
            </a:r>
          </a:p>
          <a:p>
            <a:pPr lvl="2"/>
            <a:endParaRPr lang="en-US" dirty="0" smtClean="0"/>
          </a:p>
          <a:p>
            <a:pPr lvl="1"/>
            <a:r>
              <a:rPr lang="en-US" dirty="0" smtClean="0"/>
              <a:t>Total= 20 pts per recitation, like usual</a:t>
            </a:r>
          </a:p>
          <a:p>
            <a:pPr lvl="1"/>
            <a:endParaRPr lang="en-US" dirty="0" smtClean="0"/>
          </a:p>
          <a:p>
            <a:pPr lvl="1"/>
            <a:r>
              <a:rPr lang="en-US" dirty="0" smtClean="0"/>
              <a:t>Do NOT chat, be disruptive, or text during others’ presentation!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Each group…</a:t>
            </a:r>
            <a:endParaRPr lang="en-US" dirty="0"/>
          </a:p>
        </p:txBody>
      </p:sp>
      <p:sp>
        <p:nvSpPr>
          <p:cNvPr id="2" name="Content Placeholder 1"/>
          <p:cNvSpPr>
            <a:spLocks noGrp="1"/>
          </p:cNvSpPr>
          <p:nvPr>
            <p:ph sz="quarter" idx="1"/>
          </p:nvPr>
        </p:nvSpPr>
        <p:spPr/>
        <p:txBody>
          <a:bodyPr>
            <a:normAutofit fontScale="85000" lnSpcReduction="20000"/>
          </a:bodyPr>
          <a:lstStyle/>
          <a:p>
            <a:r>
              <a:rPr lang="en-US" b="1" u="sng" dirty="0" smtClean="0"/>
              <a:t>Group leader</a:t>
            </a:r>
            <a:r>
              <a:rPr lang="en-US" dirty="0" smtClean="0"/>
              <a:t>: coordinator</a:t>
            </a:r>
          </a:p>
          <a:p>
            <a:pPr lvl="1"/>
            <a:r>
              <a:rPr lang="en-US" dirty="0" smtClean="0"/>
              <a:t>Is the main point of contact for group project</a:t>
            </a:r>
          </a:p>
          <a:p>
            <a:pPr lvl="1"/>
            <a:r>
              <a:rPr lang="en-US" dirty="0" smtClean="0"/>
              <a:t>Writes group leader report</a:t>
            </a:r>
          </a:p>
          <a:p>
            <a:pPr lvl="1"/>
            <a:endParaRPr lang="en-US" dirty="0" smtClean="0"/>
          </a:p>
          <a:p>
            <a:r>
              <a:rPr lang="en-US" b="1" u="sng" dirty="0" smtClean="0"/>
              <a:t>Group members</a:t>
            </a:r>
            <a:r>
              <a:rPr lang="en-US" dirty="0" smtClean="0"/>
              <a:t>: split responsibilities with paper and presentation</a:t>
            </a:r>
          </a:p>
          <a:p>
            <a:endParaRPr lang="en-US" dirty="0" smtClean="0"/>
          </a:p>
          <a:p>
            <a:r>
              <a:rPr lang="en-US" dirty="0" smtClean="0"/>
              <a:t>Everyone will fill out evaluation forms (upcoming slide)</a:t>
            </a:r>
          </a:p>
          <a:p>
            <a:endParaRPr lang="en-US" dirty="0" smtClean="0"/>
          </a:p>
          <a:p>
            <a:r>
              <a:rPr lang="en-US" dirty="0" smtClean="0">
                <a:solidFill>
                  <a:srgbClr val="FF0000"/>
                </a:solidFill>
              </a:rPr>
              <a:t>*</a:t>
            </a:r>
            <a:r>
              <a:rPr lang="en-US" dirty="0" smtClean="0"/>
              <a:t>If you did not attend the event and did not contact anyone (your group, me) to try to make it up, you will NOT receive credit for the assignment.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Guidelines for paper</a:t>
            </a:r>
            <a:endParaRPr lang="en-US" dirty="0"/>
          </a:p>
        </p:txBody>
      </p:sp>
      <p:sp>
        <p:nvSpPr>
          <p:cNvPr id="2" name="Content Placeholder 1"/>
          <p:cNvSpPr>
            <a:spLocks noGrp="1"/>
          </p:cNvSpPr>
          <p:nvPr>
            <p:ph sz="quarter" idx="1"/>
          </p:nvPr>
        </p:nvSpPr>
        <p:spPr>
          <a:xfrm>
            <a:off x="457200" y="1600200"/>
            <a:ext cx="8308848" cy="5029200"/>
          </a:xfrm>
        </p:spPr>
        <p:txBody>
          <a:bodyPr>
            <a:normAutofit fontScale="92500" lnSpcReduction="10000"/>
          </a:bodyPr>
          <a:lstStyle/>
          <a:p>
            <a:r>
              <a:rPr lang="en-US" sz="2600" dirty="0" smtClean="0"/>
              <a:t>500 ± 25 words</a:t>
            </a:r>
          </a:p>
          <a:p>
            <a:r>
              <a:rPr lang="en-US" sz="2600" dirty="0" smtClean="0">
                <a:solidFill>
                  <a:srgbClr val="FF0000"/>
                </a:solidFill>
              </a:rPr>
              <a:t>4</a:t>
            </a:r>
            <a:r>
              <a:rPr lang="en-US" sz="2600" dirty="0" smtClean="0"/>
              <a:t> sources minimum, cited in text and in bibliography. Only </a:t>
            </a:r>
            <a:r>
              <a:rPr lang="en-US" sz="2600" dirty="0" smtClean="0">
                <a:solidFill>
                  <a:srgbClr val="FF0000"/>
                </a:solidFill>
              </a:rPr>
              <a:t>TWO </a:t>
            </a:r>
            <a:r>
              <a:rPr lang="en-US" sz="2600" dirty="0" smtClean="0"/>
              <a:t>have to be peer-reviewed</a:t>
            </a:r>
          </a:p>
          <a:p>
            <a:endParaRPr lang="en-US" dirty="0" smtClean="0"/>
          </a:p>
          <a:p>
            <a:r>
              <a:rPr lang="en-US" dirty="0" smtClean="0"/>
              <a:t>Grading</a:t>
            </a:r>
          </a:p>
          <a:p>
            <a:pPr lvl="1"/>
            <a:r>
              <a:rPr lang="en-US" dirty="0" smtClean="0"/>
              <a:t>Demographic: </a:t>
            </a:r>
            <a:r>
              <a:rPr lang="en-US" sz="2000" dirty="0" smtClean="0"/>
              <a:t>Project name, member names, TA, recitation time, date, your name (who wrote it?)</a:t>
            </a:r>
          </a:p>
          <a:p>
            <a:pPr lvl="1"/>
            <a:r>
              <a:rPr lang="en-US" dirty="0" smtClean="0"/>
              <a:t>~</a:t>
            </a:r>
            <a:r>
              <a:rPr lang="en-US" u="sng" dirty="0" smtClean="0"/>
              <a:t>70% content: </a:t>
            </a:r>
          </a:p>
          <a:p>
            <a:pPr lvl="2"/>
            <a:r>
              <a:rPr lang="en-US" dirty="0" smtClean="0"/>
              <a:t>A) Professional project description</a:t>
            </a:r>
          </a:p>
          <a:p>
            <a:pPr lvl="2"/>
            <a:r>
              <a:rPr lang="en-US" dirty="0" smtClean="0"/>
              <a:t>B) Inference: What is the </a:t>
            </a:r>
            <a:r>
              <a:rPr lang="en-US" b="1" u="sng" dirty="0" smtClean="0"/>
              <a:t>broader</a:t>
            </a:r>
            <a:r>
              <a:rPr lang="en-US" dirty="0" smtClean="0"/>
              <a:t> context of this project? </a:t>
            </a:r>
          </a:p>
          <a:p>
            <a:pPr lvl="2"/>
            <a:r>
              <a:rPr lang="en-US" dirty="0" smtClean="0"/>
              <a:t>C) Relevance to GEO 300: How does your project fit into the description of the course? </a:t>
            </a:r>
          </a:p>
          <a:p>
            <a:pPr lvl="1"/>
            <a:r>
              <a:rPr lang="en-US" dirty="0" smtClean="0"/>
              <a:t>~</a:t>
            </a:r>
            <a:r>
              <a:rPr lang="en-US" u="sng" dirty="0" smtClean="0"/>
              <a:t>30% mechanics</a:t>
            </a:r>
            <a:r>
              <a:rPr lang="en-US" dirty="0" smtClean="0"/>
              <a:t>: </a:t>
            </a:r>
            <a:r>
              <a:rPr lang="en-US" sz="2000" dirty="0" smtClean="0"/>
              <a:t>citations, bibliography, grammar, sentence structure</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Guidelines for presentation</a:t>
            </a:r>
            <a:endParaRPr lang="en-US" dirty="0"/>
          </a:p>
        </p:txBody>
      </p:sp>
      <p:sp>
        <p:nvSpPr>
          <p:cNvPr id="2" name="Content Placeholder 1"/>
          <p:cNvSpPr>
            <a:spLocks noGrp="1"/>
          </p:cNvSpPr>
          <p:nvPr>
            <p:ph sz="quarter" idx="1"/>
          </p:nvPr>
        </p:nvSpPr>
        <p:spPr>
          <a:xfrm>
            <a:off x="228600" y="1600200"/>
            <a:ext cx="8685291" cy="4876800"/>
          </a:xfrm>
        </p:spPr>
        <p:txBody>
          <a:bodyPr>
            <a:normAutofit/>
          </a:bodyPr>
          <a:lstStyle/>
          <a:p>
            <a:r>
              <a:rPr lang="en-US" dirty="0" smtClean="0"/>
              <a:t>60% Content:</a:t>
            </a:r>
          </a:p>
          <a:p>
            <a:pPr lvl="1"/>
            <a:r>
              <a:rPr lang="en-US" sz="2000" dirty="0" smtClean="0"/>
              <a:t>Did you cover the material that applies? (See content part of paper guidelines)</a:t>
            </a:r>
          </a:p>
          <a:p>
            <a:pPr lvl="1"/>
            <a:r>
              <a:rPr lang="en-US" sz="2000" dirty="0" smtClean="0"/>
              <a:t>Use of a map</a:t>
            </a:r>
          </a:p>
          <a:p>
            <a:pPr lvl="1"/>
            <a:endParaRPr lang="en-US" sz="2000" dirty="0" smtClean="0"/>
          </a:p>
          <a:p>
            <a:r>
              <a:rPr lang="en-US" dirty="0" smtClean="0"/>
              <a:t>40% Presentation Style:</a:t>
            </a:r>
          </a:p>
          <a:p>
            <a:pPr lvl="1"/>
            <a:r>
              <a:rPr lang="en-US" dirty="0" smtClean="0"/>
              <a:t>How well did you get your points across?</a:t>
            </a:r>
          </a:p>
          <a:p>
            <a:pPr lvl="1"/>
            <a:r>
              <a:rPr lang="en-US" dirty="0" smtClean="0"/>
              <a:t>Are your visuals actually visible from the back of the room?</a:t>
            </a:r>
          </a:p>
          <a:p>
            <a:pPr lvl="1"/>
            <a:r>
              <a:rPr lang="en-US" dirty="0" smtClean="0"/>
              <a:t>Cover the topic thoroughly.</a:t>
            </a:r>
          </a:p>
          <a:p>
            <a:pPr lvl="1"/>
            <a:r>
              <a:rPr lang="en-US" dirty="0" smtClean="0"/>
              <a:t>Speaking skills- know what you’re talking about,  have good eye contact, don’t read off the slides, etc. </a:t>
            </a:r>
          </a:p>
          <a:p>
            <a:pPr marL="109728" indent="0">
              <a:buNone/>
            </a:pPr>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 creative!</a:t>
            </a:r>
            <a:endParaRPr lang="en-US" dirty="0"/>
          </a:p>
        </p:txBody>
      </p:sp>
      <p:sp>
        <p:nvSpPr>
          <p:cNvPr id="2" name="Content Placeholder 1"/>
          <p:cNvSpPr>
            <a:spLocks noGrp="1"/>
          </p:cNvSpPr>
          <p:nvPr>
            <p:ph sz="quarter" idx="1"/>
          </p:nvPr>
        </p:nvSpPr>
        <p:spPr/>
        <p:txBody>
          <a:bodyPr/>
          <a:lstStyle/>
          <a:p>
            <a:r>
              <a:rPr lang="en-US" dirty="0" smtClean="0"/>
              <a:t>Goes for paper and presentation</a:t>
            </a:r>
            <a:endParaRPr lang="en-US" dirty="0"/>
          </a:p>
        </p:txBody>
      </p:sp>
      <p:pic>
        <p:nvPicPr>
          <p:cNvPr id="25602" name="Picture 2" descr="http://blogs.jefftwp.org/wordpress/walker/files/2010/05/death-by-powerpoint2.jpg"/>
          <p:cNvPicPr>
            <a:picLocks noChangeAspect="1" noChangeArrowheads="1"/>
          </p:cNvPicPr>
          <p:nvPr/>
        </p:nvPicPr>
        <p:blipFill>
          <a:blip r:embed="rId3" cstate="print"/>
          <a:srcRect/>
          <a:stretch>
            <a:fillRect/>
          </a:stretch>
        </p:blipFill>
        <p:spPr bwMode="auto">
          <a:xfrm>
            <a:off x="2352880" y="2057400"/>
            <a:ext cx="4811466" cy="3657600"/>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a:t>
            </a:r>
            <a:endParaRPr lang="en-US" dirty="0"/>
          </a:p>
        </p:txBody>
      </p:sp>
      <p:sp>
        <p:nvSpPr>
          <p:cNvPr id="2" name="Content Placeholder 1"/>
          <p:cNvSpPr>
            <a:spLocks noGrp="1"/>
          </p:cNvSpPr>
          <p:nvPr>
            <p:ph sz="quarter" idx="1"/>
          </p:nvPr>
        </p:nvSpPr>
        <p:spPr/>
        <p:txBody>
          <a:bodyPr/>
          <a:lstStyle/>
          <a:p>
            <a:pPr algn="ctr"/>
            <a:r>
              <a:rPr lang="en-US" b="1" dirty="0" smtClean="0">
                <a:effectLst>
                  <a:outerShdw blurRad="38100" dist="38100" dir="2700000" algn="tl">
                    <a:srgbClr val="000000">
                      <a:alpha val="43137"/>
                    </a:srgbClr>
                  </a:outerShdw>
                </a:effectLst>
              </a:rPr>
              <a:t>5 minutes </a:t>
            </a:r>
            <a:r>
              <a:rPr lang="en-US" dirty="0" smtClean="0"/>
              <a:t>+ time for questions!</a:t>
            </a:r>
          </a:p>
          <a:p>
            <a:pPr algn="ctr"/>
            <a:endParaRPr lang="en-US" dirty="0"/>
          </a:p>
        </p:txBody>
      </p:sp>
      <p:pic>
        <p:nvPicPr>
          <p:cNvPr id="4" name="Picture 18" descr="http://www.nextscientist.com/wp-content/uploads/2013/08/presentation-skills-of-PhD-students-answer-questions.jpg"/>
          <p:cNvPicPr>
            <a:picLocks noChangeAspect="1" noChangeArrowheads="1"/>
          </p:cNvPicPr>
          <p:nvPr/>
        </p:nvPicPr>
        <p:blipFill>
          <a:blip r:embed="rId3" cstate="print"/>
          <a:srcRect/>
          <a:stretch>
            <a:fillRect/>
          </a:stretch>
        </p:blipFill>
        <p:spPr bwMode="auto">
          <a:xfrm>
            <a:off x="4740629" y="2211623"/>
            <a:ext cx="3946171" cy="3581400"/>
          </a:xfrm>
          <a:prstGeom prst="rect">
            <a:avLst/>
          </a:prstGeom>
          <a:noFill/>
        </p:spPr>
      </p:pic>
      <p:sp>
        <p:nvSpPr>
          <p:cNvPr id="5" name="Down Arrow 4"/>
          <p:cNvSpPr/>
          <p:nvPr/>
        </p:nvSpPr>
        <p:spPr>
          <a:xfrm rot="13321147">
            <a:off x="2110547" y="2097976"/>
            <a:ext cx="316319" cy="507950"/>
          </a:xfrm>
          <a:prstGeom prst="downArrow">
            <a:avLst/>
          </a:prstGeom>
          <a:solidFill>
            <a:schemeClr val="accent5"/>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3029443">
            <a:off x="4177010" y="1172627"/>
            <a:ext cx="316319" cy="507950"/>
          </a:xfrm>
          <a:prstGeom prst="downArrow">
            <a:avLst/>
          </a:prstGeom>
          <a:solidFill>
            <a:schemeClr val="accent5"/>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18671108">
            <a:off x="2118327" y="1175293"/>
            <a:ext cx="316319" cy="507950"/>
          </a:xfrm>
          <a:prstGeom prst="downArrow">
            <a:avLst/>
          </a:prstGeom>
          <a:solidFill>
            <a:schemeClr val="accent5"/>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rot="9322741">
            <a:off x="4131273" y="2099929"/>
            <a:ext cx="316319" cy="513912"/>
          </a:xfrm>
          <a:prstGeom prst="downArrow">
            <a:avLst/>
          </a:prstGeom>
          <a:solidFill>
            <a:schemeClr val="accent5"/>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57200" y="2819400"/>
            <a:ext cx="3657600" cy="2862322"/>
          </a:xfrm>
          <a:prstGeom prst="rect">
            <a:avLst/>
          </a:prstGeom>
          <a:noFill/>
        </p:spPr>
        <p:txBody>
          <a:bodyPr wrap="square" rtlCol="0">
            <a:spAutoFit/>
          </a:bodyPr>
          <a:lstStyle/>
          <a:p>
            <a:r>
              <a:rPr lang="en-US" sz="2000" dirty="0" smtClean="0"/>
              <a:t>To make this flow nicely on presentation day, send me your presentation early!</a:t>
            </a:r>
          </a:p>
          <a:p>
            <a:endParaRPr lang="en-US" sz="2000" dirty="0"/>
          </a:p>
          <a:p>
            <a:pPr marL="285750" indent="-285750">
              <a:buFont typeface="Arial" panose="020B0604020202020204" pitchFamily="34" charset="0"/>
              <a:buChar char="•"/>
            </a:pPr>
            <a:r>
              <a:rPr lang="en-US" sz="2000" b="1" u="sng" dirty="0" smtClean="0">
                <a:effectLst>
                  <a:outerShdw blurRad="38100" dist="38100" dir="2700000" algn="tl">
                    <a:srgbClr val="000000">
                      <a:alpha val="43137"/>
                    </a:srgbClr>
                  </a:outerShdw>
                </a:effectLst>
              </a:rPr>
              <a:t>W8</a:t>
            </a:r>
            <a:r>
              <a:rPr lang="en-US" sz="2000" dirty="0" smtClean="0"/>
              <a:t>: Email by 11:59pm Monday night</a:t>
            </a:r>
          </a:p>
          <a:p>
            <a:endParaRPr lang="en-US" sz="2000" dirty="0" smtClean="0"/>
          </a:p>
          <a:p>
            <a:pPr marL="285750" indent="-285750">
              <a:buFont typeface="Arial" panose="020B0604020202020204" pitchFamily="34" charset="0"/>
              <a:buChar char="•"/>
            </a:pPr>
            <a:r>
              <a:rPr lang="en-US" sz="2000" b="1" u="sng" dirty="0" smtClean="0">
                <a:effectLst>
                  <a:outerShdw blurRad="38100" dist="38100" dir="2700000" algn="tl">
                    <a:srgbClr val="000000">
                      <a:alpha val="43137"/>
                    </a:srgbClr>
                  </a:outerShdw>
                </a:effectLst>
              </a:rPr>
              <a:t>F10, 12, 3</a:t>
            </a:r>
            <a:r>
              <a:rPr lang="en-US" sz="2000" dirty="0" smtClean="0"/>
              <a:t>: Email by 11:59 pm Wednesday night</a:t>
            </a:r>
            <a:endParaRPr lang="en-US" sz="2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Group member evaluation forms</a:t>
            </a:r>
            <a:endParaRPr lang="en-US" dirty="0"/>
          </a:p>
        </p:txBody>
      </p:sp>
      <p:pic>
        <p:nvPicPr>
          <p:cNvPr id="1026" name="Picture 2"/>
          <p:cNvPicPr>
            <a:picLocks noGrp="1" noChangeAspect="1" noChangeArrowheads="1"/>
          </p:cNvPicPr>
          <p:nvPr>
            <p:ph sz="quarter" idx="1"/>
          </p:nvPr>
        </p:nvPicPr>
        <p:blipFill>
          <a:blip r:embed="rId3" cstate="print"/>
          <a:srcRect/>
          <a:stretch>
            <a:fillRect/>
          </a:stretch>
        </p:blipFill>
        <p:spPr bwMode="auto">
          <a:xfrm>
            <a:off x="2070730" y="1493838"/>
            <a:ext cx="4939670" cy="4525962"/>
          </a:xfrm>
          <a:prstGeom prst="rect">
            <a:avLst/>
          </a:prstGeom>
          <a:noFill/>
          <a:ln w="9525">
            <a:noFill/>
            <a:miter lim="800000"/>
            <a:headEnd/>
            <a:tailEnd/>
          </a:ln>
        </p:spPr>
      </p:pic>
      <p:sp>
        <p:nvSpPr>
          <p:cNvPr id="5" name="TextBox 4"/>
          <p:cNvSpPr txBox="1"/>
          <p:nvPr/>
        </p:nvSpPr>
        <p:spPr>
          <a:xfrm>
            <a:off x="6629400" y="2819400"/>
            <a:ext cx="2133600" cy="1200329"/>
          </a:xfrm>
          <a:prstGeom prst="rect">
            <a:avLst/>
          </a:prstGeom>
          <a:noFill/>
        </p:spPr>
        <p:txBody>
          <a:bodyPr wrap="square" rtlCol="0">
            <a:spAutoFit/>
          </a:bodyPr>
          <a:lstStyle/>
          <a:p>
            <a:r>
              <a:rPr lang="en-US" dirty="0" smtClean="0"/>
              <a:t>The complete form is on the GEO 300 website.</a:t>
            </a:r>
            <a:endParaRPr lang="en-US" dirty="0"/>
          </a:p>
        </p:txBody>
      </p:sp>
      <p:sp>
        <p:nvSpPr>
          <p:cNvPr id="6" name="Oval 5"/>
          <p:cNvSpPr/>
          <p:nvPr/>
        </p:nvSpPr>
        <p:spPr>
          <a:xfrm>
            <a:off x="3962400" y="1905000"/>
            <a:ext cx="2286000" cy="457200"/>
          </a:xfrm>
          <a:prstGeom prst="ellipse">
            <a:avLst/>
          </a:prstGeom>
          <a:noFill/>
          <a:ln w="2540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486400" y="4800600"/>
            <a:ext cx="2971800" cy="369332"/>
          </a:xfrm>
          <a:prstGeom prst="rect">
            <a:avLst/>
          </a:prstGeom>
          <a:noFill/>
        </p:spPr>
        <p:txBody>
          <a:bodyPr wrap="square" rtlCol="0">
            <a:spAutoFit/>
          </a:bodyPr>
          <a:lstStyle/>
          <a:p>
            <a:r>
              <a:rPr lang="en-US" dirty="0" smtClean="0">
                <a:solidFill>
                  <a:srgbClr val="FF0000"/>
                </a:solidFill>
              </a:rPr>
              <a:t>Be honest.</a:t>
            </a:r>
            <a:endParaRPr lang="en-US" dirty="0">
              <a:solidFill>
                <a:srgbClr val="FF0000"/>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ysClr val="windowText" lastClr="000000"/>
      </a:dk1>
      <a:lt1>
        <a:sysClr val="window" lastClr="FFFFFF"/>
      </a:lt1>
      <a:dk2>
        <a:srgbClr val="656565"/>
      </a:dk2>
      <a:lt2>
        <a:srgbClr val="E3DED1"/>
      </a:lt2>
      <a:accent1>
        <a:srgbClr val="F07F09"/>
      </a:accent1>
      <a:accent2>
        <a:srgbClr val="E3DED1"/>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245</TotalTime>
  <Words>1404</Words>
  <Application>Microsoft Office PowerPoint</Application>
  <PresentationFormat>On-screen Show (4:3)</PresentationFormat>
  <Paragraphs>136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Guidelines for Group Projects and Papers</vt:lpstr>
      <vt:lpstr>What are we doing today?</vt:lpstr>
      <vt:lpstr>Recitation Points for Week 10</vt:lpstr>
      <vt:lpstr>Each group…</vt:lpstr>
      <vt:lpstr>Guidelines for paper</vt:lpstr>
      <vt:lpstr>Guidelines for presentation</vt:lpstr>
      <vt:lpstr>Be creative!</vt:lpstr>
      <vt:lpstr>Time</vt:lpstr>
      <vt:lpstr>Group member evaluation forms</vt:lpstr>
      <vt:lpstr>Group leader report</vt:lpstr>
      <vt:lpstr>What to turn in:</vt:lpstr>
      <vt:lpstr>Group breakout session</vt:lpstr>
    </vt:vector>
  </TitlesOfParts>
  <Company>coas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Group Projects and Papers</dc:title>
  <dc:creator>charlie</dc:creator>
  <cp:lastModifiedBy>cooks</cp:lastModifiedBy>
  <cp:revision>43</cp:revision>
  <dcterms:created xsi:type="dcterms:W3CDTF">2014-11-12T23:11:27Z</dcterms:created>
  <dcterms:modified xsi:type="dcterms:W3CDTF">2016-03-02T22:46:09Z</dcterms:modified>
</cp:coreProperties>
</file>