
<file path=[Content_Types].xml><?xml version="1.0" encoding="utf-8"?>
<Types xmlns="http://schemas.openxmlformats.org/package/2006/content-types">
  <Default Extension="png" ContentType="image/png"/>
  <Default Extension="jpeg" ContentType="image/jpeg"/>
  <Default Extension="webp"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18" r:id="rId1"/>
  </p:sldMasterIdLst>
  <p:notesMasterIdLst>
    <p:notesMasterId r:id="rId37"/>
  </p:notesMasterIdLst>
  <p:sldIdLst>
    <p:sldId id="380" r:id="rId2"/>
    <p:sldId id="441" r:id="rId3"/>
    <p:sldId id="442" r:id="rId4"/>
    <p:sldId id="417" r:id="rId5"/>
    <p:sldId id="426" r:id="rId6"/>
    <p:sldId id="375" r:id="rId7"/>
    <p:sldId id="437" r:id="rId8"/>
    <p:sldId id="404" r:id="rId9"/>
    <p:sldId id="392" r:id="rId10"/>
    <p:sldId id="382" r:id="rId11"/>
    <p:sldId id="438" r:id="rId12"/>
    <p:sldId id="324" r:id="rId13"/>
    <p:sldId id="333" r:id="rId14"/>
    <p:sldId id="338" r:id="rId15"/>
    <p:sldId id="440" r:id="rId16"/>
    <p:sldId id="325" r:id="rId17"/>
    <p:sldId id="421" r:id="rId18"/>
    <p:sldId id="422" r:id="rId19"/>
    <p:sldId id="424" r:id="rId20"/>
    <p:sldId id="337" r:id="rId21"/>
    <p:sldId id="396" r:id="rId22"/>
    <p:sldId id="425" r:id="rId23"/>
    <p:sldId id="427" r:id="rId24"/>
    <p:sldId id="402" r:id="rId25"/>
    <p:sldId id="296" r:id="rId26"/>
    <p:sldId id="428" r:id="rId27"/>
    <p:sldId id="352" r:id="rId28"/>
    <p:sldId id="415" r:id="rId29"/>
    <p:sldId id="405" r:id="rId30"/>
    <p:sldId id="429" r:id="rId31"/>
    <p:sldId id="420" r:id="rId32"/>
    <p:sldId id="435" r:id="rId33"/>
    <p:sldId id="401" r:id="rId34"/>
    <p:sldId id="369" r:id="rId35"/>
    <p:sldId id="413" r:id="rId36"/>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ooks" initials="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3300"/>
    <a:srgbClr val="FFFF00"/>
    <a:srgbClr val="FF993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p:restoredLeft sz="34587" autoAdjust="0"/>
    <p:restoredTop sz="86402" autoAdjust="0"/>
  </p:normalViewPr>
  <p:slideViewPr>
    <p:cSldViewPr snapToGrid="0">
      <p:cViewPr varScale="1">
        <p:scale>
          <a:sx n="76" d="100"/>
          <a:sy n="76" d="100"/>
        </p:scale>
        <p:origin x="-2362" y="-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856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eaLnBrk="1" hangingPunct="1">
              <a:defRPr sz="1300">
                <a:latin typeface="Arial" charset="0"/>
                <a:ea typeface="+mn-ea"/>
                <a:cs typeface="+mn-cs"/>
              </a:defRPr>
            </a:lvl1pPr>
          </a:lstStyle>
          <a:p>
            <a:pPr>
              <a:defRPr/>
            </a:pPr>
            <a:endParaRPr lang="en-US"/>
          </a:p>
        </p:txBody>
      </p:sp>
      <p:sp>
        <p:nvSpPr>
          <p:cNvPr id="578563"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1" hangingPunct="1">
              <a:defRPr sz="1300">
                <a:latin typeface="Arial" charset="0"/>
                <a:ea typeface="+mn-ea"/>
                <a:cs typeface="+mn-cs"/>
              </a:defRPr>
            </a:lvl1pPr>
          </a:lstStyle>
          <a:p>
            <a:pPr>
              <a:defRPr/>
            </a:pPr>
            <a:endParaRPr lang="en-US"/>
          </a:p>
        </p:txBody>
      </p:sp>
      <p:sp>
        <p:nvSpPr>
          <p:cNvPr id="4608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8565"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78566"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eaLnBrk="1" hangingPunct="1">
              <a:defRPr sz="1300">
                <a:latin typeface="Arial" charset="0"/>
                <a:ea typeface="+mn-ea"/>
                <a:cs typeface="+mn-cs"/>
              </a:defRPr>
            </a:lvl1pPr>
          </a:lstStyle>
          <a:p>
            <a:pPr>
              <a:defRPr/>
            </a:pPr>
            <a:endParaRPr lang="en-US"/>
          </a:p>
        </p:txBody>
      </p:sp>
      <p:sp>
        <p:nvSpPr>
          <p:cNvPr id="578567"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1" hangingPunct="1">
              <a:defRPr sz="1300"/>
            </a:lvl1pPr>
          </a:lstStyle>
          <a:p>
            <a:fld id="{099FFCA3-065A-4A01-A99E-DA91F21E00AC}" type="slidenum">
              <a:rPr lang="en-US" altLang="en-US"/>
              <a:pPr/>
              <a:t>‹#›</a:t>
            </a:fld>
            <a:endParaRPr lang="en-US" altLang="en-US"/>
          </a:p>
        </p:txBody>
      </p:sp>
    </p:spTree>
    <p:extLst>
      <p:ext uri="{BB962C8B-B14F-4D97-AF65-F5344CB8AC3E}">
        <p14:creationId xmlns:p14="http://schemas.microsoft.com/office/powerpoint/2010/main" val="2608769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History, production,</a:t>
            </a:r>
            <a:r>
              <a:rPr lang="en-US" baseline="0" dirty="0"/>
              <a:t> impacts; become informed consumer; what’s in water, how it’s produced, where it goes, how its regulated</a:t>
            </a:r>
            <a:endParaRPr lang="en-US" dirty="0"/>
          </a:p>
        </p:txBody>
      </p:sp>
      <p:sp>
        <p:nvSpPr>
          <p:cNvPr id="4" name="Slide Number Placeholder 3"/>
          <p:cNvSpPr>
            <a:spLocks noGrp="1"/>
          </p:cNvSpPr>
          <p:nvPr>
            <p:ph type="sldNum" sz="quarter" idx="10"/>
          </p:nvPr>
        </p:nvSpPr>
        <p:spPr/>
        <p:txBody>
          <a:bodyPr/>
          <a:lstStyle/>
          <a:p>
            <a:fld id="{099FFCA3-065A-4A01-A99E-DA91F21E00AC}" type="slidenum">
              <a:rPr lang="en-US" altLang="en-US" smtClean="0"/>
              <a:pPr/>
              <a:t>1</a:t>
            </a:fld>
            <a:endParaRPr lang="en-US" altLang="en-US"/>
          </a:p>
        </p:txBody>
      </p:sp>
    </p:spTree>
    <p:extLst>
      <p:ext uri="{BB962C8B-B14F-4D97-AF65-F5344CB8AC3E}">
        <p14:creationId xmlns:p14="http://schemas.microsoft.com/office/powerpoint/2010/main" val="13434468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Explain biodegrade</a:t>
            </a:r>
            <a:r>
              <a:rPr lang="en-US" altLang="en-US" baseline="0" dirty="0">
                <a:latin typeface="Arial" panose="020B0604020202020204" pitchFamily="34" charset="0"/>
                <a:ea typeface="ＭＳ Ｐゴシック" panose="020B0600070205080204" pitchFamily="34" charset="-128"/>
              </a:rPr>
              <a:t> vs </a:t>
            </a:r>
            <a:r>
              <a:rPr lang="en-US" altLang="en-US" baseline="0" dirty="0" err="1">
                <a:latin typeface="Arial" panose="020B0604020202020204" pitchFamily="34" charset="0"/>
                <a:ea typeface="ＭＳ Ｐゴシック" panose="020B0600070205080204" pitchFamily="34" charset="-128"/>
              </a:rPr>
              <a:t>photodegrade</a:t>
            </a:r>
            <a:r>
              <a:rPr lang="en-US" altLang="en-US" baseline="0" dirty="0">
                <a:latin typeface="Arial" panose="020B0604020202020204" pitchFamily="34" charset="0"/>
                <a:ea typeface="ＭＳ Ｐゴシック" panose="020B0600070205080204" pitchFamily="34" charset="-128"/>
              </a:rPr>
              <a:t>.</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Anyone ever heard of the Pacific garbage patch???</a:t>
            </a:r>
          </a:p>
          <a:p>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(LEFT) Volunteers in orange life vests row through a sea of floating debris and plastic bottles while trying to clear a clog at </a:t>
            </a:r>
            <a:r>
              <a:rPr lang="en-US" altLang="en-US" dirty="0" err="1">
                <a:latin typeface="Arial" panose="020B0604020202020204" pitchFamily="34" charset="0"/>
                <a:ea typeface="ＭＳ Ｐゴシック" panose="020B0600070205080204" pitchFamily="34" charset="-128"/>
                <a:cs typeface="Arial" panose="020B0604020202020204" pitchFamily="34" charset="0"/>
              </a:rPr>
              <a:t>Vacha</a:t>
            </a:r>
            <a:r>
              <a:rPr lang="en-US" altLang="en-US" dirty="0">
                <a:latin typeface="Arial" panose="020B0604020202020204" pitchFamily="34" charset="0"/>
                <a:ea typeface="ＭＳ Ｐゴシック" panose="020B0600070205080204" pitchFamily="34" charset="-128"/>
                <a:cs typeface="Arial" panose="020B0604020202020204" pitchFamily="34" charset="0"/>
              </a:rPr>
              <a:t> dam near </a:t>
            </a:r>
            <a:r>
              <a:rPr lang="en-US" altLang="en-US" dirty="0" err="1">
                <a:latin typeface="Arial" panose="020B0604020202020204" pitchFamily="34" charset="0"/>
                <a:ea typeface="ＭＳ Ｐゴシック" panose="020B0600070205080204" pitchFamily="34" charset="-128"/>
                <a:cs typeface="Arial" panose="020B0604020202020204" pitchFamily="34" charset="0"/>
              </a:rPr>
              <a:t>Krichim</a:t>
            </a:r>
            <a:r>
              <a:rPr lang="en-US" altLang="en-US" dirty="0">
                <a:latin typeface="Arial" panose="020B0604020202020204" pitchFamily="34" charset="0"/>
                <a:ea typeface="ＭＳ Ｐゴシック" panose="020B0600070205080204" pitchFamily="34" charset="-128"/>
                <a:cs typeface="Arial" panose="020B0604020202020204" pitchFamily="34" charset="0"/>
              </a:rPr>
              <a:t>, Bulgaria.</a:t>
            </a:r>
          </a:p>
          <a:p>
            <a:pPr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"Manufacturers say PET is green because it's 100 percent recyclable," says the Plastic Pollution Coalition's Russo. "But nobody's able to collect 100 percent of the plastic. The problem is that these bottles are meant to be thrown away."</a:t>
            </a:r>
          </a:p>
          <a:p>
            <a:pPr eaLnBrk="1" hangingPunct="1"/>
            <a:endParaRPr lang="es-MX"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dirty="0">
              <a:latin typeface="Arial" panose="020B0604020202020204" pitchFamily="34" charset="0"/>
              <a:ea typeface="ＭＳ Ｐゴシック" panose="020B0600070205080204" pitchFamily="34" charset="-128"/>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683330A-7EEA-43D8-A2B0-9B660809C819}" type="slidenum">
              <a:rPr lang="en-US" altLang="en-US" sz="1300"/>
              <a:pPr>
                <a:spcBef>
                  <a:spcPct val="0"/>
                </a:spcBef>
              </a:pPr>
              <a:t>20</a:t>
            </a:fld>
            <a:endParaRPr lang="en-US" altLang="en-US" sz="1300"/>
          </a:p>
        </p:txBody>
      </p:sp>
    </p:spTree>
    <p:extLst>
      <p:ext uri="{BB962C8B-B14F-4D97-AF65-F5344CB8AC3E}">
        <p14:creationId xmlns:p14="http://schemas.microsoft.com/office/powerpoint/2010/main" val="526458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Albatross starve</a:t>
            </a:r>
            <a:r>
              <a:rPr lang="en-US" baseline="0" dirty="0"/>
              <a:t> to death because their stomachs are full of plastic so they don’t eat.</a:t>
            </a:r>
            <a:endParaRPr lang="en-US" dirty="0"/>
          </a:p>
        </p:txBody>
      </p:sp>
      <p:sp>
        <p:nvSpPr>
          <p:cNvPr id="4" name="Slide Number Placeholder 3"/>
          <p:cNvSpPr>
            <a:spLocks noGrp="1"/>
          </p:cNvSpPr>
          <p:nvPr>
            <p:ph type="sldNum" sz="quarter" idx="10"/>
          </p:nvPr>
        </p:nvSpPr>
        <p:spPr/>
        <p:txBody>
          <a:bodyPr/>
          <a:lstStyle/>
          <a:p>
            <a:fld id="{099FFCA3-065A-4A01-A99E-DA91F21E00AC}" type="slidenum">
              <a:rPr lang="en-US" altLang="en-US" smtClean="0"/>
              <a:pPr/>
              <a:t>21</a:t>
            </a:fld>
            <a:endParaRPr lang="en-US" altLang="en-US"/>
          </a:p>
        </p:txBody>
      </p:sp>
    </p:spTree>
    <p:extLst>
      <p:ext uri="{BB962C8B-B14F-4D97-AF65-F5344CB8AC3E}">
        <p14:creationId xmlns:p14="http://schemas.microsoft.com/office/powerpoint/2010/main" val="1022263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70FB2AC-CEB9-4F4B-92E6-C4010CA5B59A}" type="slidenum">
              <a:rPr lang="en-US" altLang="en-US" sz="1300"/>
              <a:pPr>
                <a:spcBef>
                  <a:spcPct val="0"/>
                </a:spcBef>
              </a:pPr>
              <a:t>25</a:t>
            </a:fld>
            <a:endParaRPr lang="en-US" altLang="en-US" sz="130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Should we leave this?? - </a:t>
            </a:r>
            <a:r>
              <a:rPr lang="en-US" altLang="en-US" dirty="0" err="1">
                <a:latin typeface="Arial" panose="020B0604020202020204" pitchFamily="34" charset="0"/>
                <a:ea typeface="ＭＳ Ｐゴシック" panose="020B0600070205080204" pitchFamily="34" charset="-128"/>
              </a:rPr>
              <a:t>Melva</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04289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If bottled water companies can lie, why can’t we?</a:t>
            </a:r>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37427D7-A5F7-464F-A113-5B53DFD89E2F}" type="slidenum">
              <a:rPr lang="en-US" altLang="en-US" sz="1300"/>
              <a:pPr>
                <a:spcBef>
                  <a:spcPct val="0"/>
                </a:spcBef>
              </a:pPr>
              <a:t>27</a:t>
            </a:fld>
            <a:endParaRPr lang="en-US" altLang="en-US" sz="1300"/>
          </a:p>
        </p:txBody>
      </p:sp>
    </p:spTree>
    <p:extLst>
      <p:ext uri="{BB962C8B-B14F-4D97-AF65-F5344CB8AC3E}">
        <p14:creationId xmlns:p14="http://schemas.microsoft.com/office/powerpoint/2010/main" val="3801086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OSU’s initiative to offer filtered water to students with refillable bottles.</a:t>
            </a: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70F0AC3-4B39-45DA-9C07-9967505B9041}" type="slidenum">
              <a:rPr lang="en-US" altLang="en-US" sz="1300"/>
              <a:pPr>
                <a:spcBef>
                  <a:spcPct val="0"/>
                </a:spcBef>
              </a:pPr>
              <a:t>34</a:t>
            </a:fld>
            <a:endParaRPr lang="en-US" altLang="en-US" sz="1300"/>
          </a:p>
        </p:txBody>
      </p:sp>
    </p:spTree>
    <p:extLst>
      <p:ext uri="{BB962C8B-B14F-4D97-AF65-F5344CB8AC3E}">
        <p14:creationId xmlns:p14="http://schemas.microsoft.com/office/powerpoint/2010/main" val="4142774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9FFCA3-065A-4A01-A99E-DA91F21E00AC}" type="slidenum">
              <a:rPr lang="en-US" altLang="en-US" smtClean="0"/>
              <a:pPr/>
              <a:t>4</a:t>
            </a:fld>
            <a:endParaRPr lang="en-US" altLang="en-US" dirty="0"/>
          </a:p>
        </p:txBody>
      </p:sp>
    </p:spTree>
    <p:extLst>
      <p:ext uri="{BB962C8B-B14F-4D97-AF65-F5344CB8AC3E}">
        <p14:creationId xmlns:p14="http://schemas.microsoft.com/office/powerpoint/2010/main" val="1935843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Easy delivery!</a:t>
            </a:r>
          </a:p>
          <a:p>
            <a:r>
              <a:rPr lang="en-US" altLang="en-US" dirty="0">
                <a:latin typeface="Arial" panose="020B0604020202020204" pitchFamily="34" charset="0"/>
                <a:ea typeface="ＭＳ Ｐゴシック" panose="020B0600070205080204" pitchFamily="34" charset="-128"/>
              </a:rPr>
              <a:t>Story about Minnesota</a:t>
            </a: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BD38BC3-3C0F-473A-B412-55952EA0BA19}" type="slidenum">
              <a:rPr lang="en-US" altLang="en-US" sz="1300"/>
              <a:pPr>
                <a:spcBef>
                  <a:spcPct val="0"/>
                </a:spcBef>
              </a:pPr>
              <a:t>6</a:t>
            </a:fld>
            <a:endParaRPr lang="en-US" altLang="en-US" sz="1300" dirty="0"/>
          </a:p>
        </p:txBody>
      </p:sp>
    </p:spTree>
    <p:extLst>
      <p:ext uri="{BB962C8B-B14F-4D97-AF65-F5344CB8AC3E}">
        <p14:creationId xmlns:p14="http://schemas.microsoft.com/office/powerpoint/2010/main" val="4246459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9FFCA3-065A-4A01-A99E-DA91F21E00AC}" type="slidenum">
              <a:rPr lang="en-US" altLang="en-US" smtClean="0"/>
              <a:pPr/>
              <a:t>8</a:t>
            </a:fld>
            <a:endParaRPr lang="en-US" altLang="en-US" dirty="0"/>
          </a:p>
        </p:txBody>
      </p:sp>
    </p:spTree>
    <p:extLst>
      <p:ext uri="{BB962C8B-B14F-4D97-AF65-F5344CB8AC3E}">
        <p14:creationId xmlns:p14="http://schemas.microsoft.com/office/powerpoint/2010/main" val="1404875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All the money that goes into advertisement goes into the cost of the water!</a:t>
            </a:r>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0234226-07E1-4446-ABDA-CD90473F0927}" type="slidenum">
              <a:rPr lang="en-US" altLang="en-US" sz="1300"/>
              <a:pPr>
                <a:spcBef>
                  <a:spcPct val="0"/>
                </a:spcBef>
              </a:pPr>
              <a:t>9</a:t>
            </a:fld>
            <a:endParaRPr lang="en-US" altLang="en-US" sz="1300" dirty="0"/>
          </a:p>
        </p:txBody>
      </p:sp>
    </p:spTree>
    <p:extLst>
      <p:ext uri="{BB962C8B-B14F-4D97-AF65-F5344CB8AC3E}">
        <p14:creationId xmlns:p14="http://schemas.microsoft.com/office/powerpoint/2010/main" val="4266093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While a large portion of the world desperately seek clean drinking water, the US and other developed countries spend billions on bottled water when perfectly clean water is readily available. </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Flip back and</a:t>
            </a:r>
            <a:r>
              <a:rPr lang="en-US" altLang="en-US" baseline="0" dirty="0">
                <a:latin typeface="Arial" panose="020B0604020202020204" pitchFamily="34" charset="0"/>
                <a:ea typeface="ＭＳ Ｐゴシック" panose="020B0600070205080204" pitchFamily="34" charset="-128"/>
              </a:rPr>
              <a:t> forth </a:t>
            </a:r>
            <a:r>
              <a:rPr lang="en-US" altLang="en-US" baseline="0" dirty="0" err="1">
                <a:latin typeface="Arial" panose="020B0604020202020204" pitchFamily="34" charset="0"/>
                <a:ea typeface="ＭＳ Ｐゴシック" panose="020B0600070205080204" pitchFamily="34" charset="-128"/>
              </a:rPr>
              <a:t>bw</a:t>
            </a:r>
            <a:r>
              <a:rPr lang="en-US" altLang="en-US" baseline="0" dirty="0">
                <a:latin typeface="Arial" panose="020B0604020202020204" pitchFamily="34" charset="0"/>
                <a:ea typeface="ＭＳ Ｐゴシック" panose="020B0600070205080204" pitchFamily="34" charset="-128"/>
              </a:rPr>
              <a:t> two maps; look who needs water the most, and look who’s drinking the bottled water</a:t>
            </a:r>
            <a:endParaRPr lang="en-US" altLang="en-US" dirty="0">
              <a:latin typeface="Arial" panose="020B0604020202020204" pitchFamily="34" charset="0"/>
              <a:ea typeface="ＭＳ Ｐゴシック" panose="020B0600070205080204" pitchFamily="34" charset="-128"/>
            </a:endParaRPr>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F54838F-62EC-4FE1-A90C-F28FBBAEF87E}" type="slidenum">
              <a:rPr lang="en-US" altLang="en-US" sz="1300"/>
              <a:pPr>
                <a:spcBef>
                  <a:spcPct val="0"/>
                </a:spcBef>
              </a:pPr>
              <a:t>10</a:t>
            </a:fld>
            <a:endParaRPr lang="en-US" altLang="en-US" sz="1300"/>
          </a:p>
        </p:txBody>
      </p:sp>
    </p:spTree>
    <p:extLst>
      <p:ext uri="{BB962C8B-B14F-4D97-AF65-F5344CB8AC3E}">
        <p14:creationId xmlns:p14="http://schemas.microsoft.com/office/powerpoint/2010/main" val="2139968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Check stats</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Different agencies – bottled water regulated as a food, tap water is actually regulated as water by the Safe Drinking Water Act</a:t>
            </a: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80FAA00-0CDB-4618-85DE-EDCD8F7C4D46}" type="slidenum">
              <a:rPr lang="en-US" altLang="en-US" sz="1300"/>
              <a:pPr>
                <a:spcBef>
                  <a:spcPct val="0"/>
                </a:spcBef>
              </a:pPr>
              <a:t>13</a:t>
            </a:fld>
            <a:endParaRPr lang="en-US" altLang="en-US" sz="1300"/>
          </a:p>
        </p:txBody>
      </p:sp>
    </p:spTree>
    <p:extLst>
      <p:ext uri="{BB962C8B-B14F-4D97-AF65-F5344CB8AC3E}">
        <p14:creationId xmlns:p14="http://schemas.microsoft.com/office/powerpoint/2010/main" val="1435208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603392B-173B-4857-9430-2E325B034FFC}" type="slidenum">
              <a:rPr lang="en-US" altLang="en-US" sz="1300"/>
              <a:pPr>
                <a:spcBef>
                  <a:spcPct val="0"/>
                </a:spcBef>
              </a:pPr>
              <a:t>14</a:t>
            </a:fld>
            <a:endParaRPr lang="en-US" altLang="en-US" sz="130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Look up water report wherever you move!</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FDA only tests for one quarter of these contaminants. It’s hard to see, but basically you’ve got your bacterial contaminants, household chemicals, agricultural chemicals, as well as inorganic chemicals like arsenic and other poisons. </a:t>
            </a:r>
          </a:p>
        </p:txBody>
      </p:sp>
    </p:spTree>
    <p:extLst>
      <p:ext uri="{BB962C8B-B14F-4D97-AF65-F5344CB8AC3E}">
        <p14:creationId xmlns:p14="http://schemas.microsoft.com/office/powerpoint/2010/main" val="1385468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72 billion gallons of water is</a:t>
            </a:r>
            <a:r>
              <a:rPr lang="en-US" baseline="0" dirty="0"/>
              <a:t> equal to over 100,000 </a:t>
            </a:r>
            <a:r>
              <a:rPr lang="en-US" baseline="0" dirty="0" err="1"/>
              <a:t>olympic</a:t>
            </a:r>
            <a:r>
              <a:rPr lang="en-US" baseline="0" dirty="0"/>
              <a:t> swimming pools! (50 m x 25 m x 2m)</a:t>
            </a:r>
            <a:endParaRPr lang="en-US" dirty="0"/>
          </a:p>
        </p:txBody>
      </p:sp>
      <p:sp>
        <p:nvSpPr>
          <p:cNvPr id="4" name="Slide Number Placeholder 3"/>
          <p:cNvSpPr>
            <a:spLocks noGrp="1"/>
          </p:cNvSpPr>
          <p:nvPr>
            <p:ph type="sldNum" sz="quarter" idx="10"/>
          </p:nvPr>
        </p:nvSpPr>
        <p:spPr/>
        <p:txBody>
          <a:bodyPr/>
          <a:lstStyle/>
          <a:p>
            <a:fld id="{099FFCA3-065A-4A01-A99E-DA91F21E00AC}" type="slidenum">
              <a:rPr lang="en-US" altLang="en-US" smtClean="0"/>
              <a:pPr/>
              <a:t>17</a:t>
            </a:fld>
            <a:endParaRPr lang="en-US" altLang="en-US"/>
          </a:p>
        </p:txBody>
      </p:sp>
    </p:spTree>
    <p:extLst>
      <p:ext uri="{BB962C8B-B14F-4D97-AF65-F5344CB8AC3E}">
        <p14:creationId xmlns:p14="http://schemas.microsoft.com/office/powerpoint/2010/main" val="371827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1ACF363D-8AE4-4B48-A476-B44202ADF9C4}" type="slidenum">
              <a:rPr lang="en-US" altLang="en-US" smtClean="0"/>
              <a:pPr/>
              <a:t>‹#›</a:t>
            </a:fld>
            <a:endParaRPr lang="en-US" altLang="en-US"/>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6587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BAA275A-B037-4C38-AFD8-E6CF42213716}" type="slidenum">
              <a:rPr lang="en-US" altLang="en-US" smtClean="0"/>
              <a:pPr/>
              <a:t>‹#›</a:t>
            </a:fld>
            <a:endParaRPr lang="en-US" altLang="en-US"/>
          </a:p>
        </p:txBody>
      </p:sp>
    </p:spTree>
    <p:extLst>
      <p:ext uri="{BB962C8B-B14F-4D97-AF65-F5344CB8AC3E}">
        <p14:creationId xmlns:p14="http://schemas.microsoft.com/office/powerpoint/2010/main" val="1176695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3C646BC7-8078-4F38-B0B7-A35A53C070D0}" type="slidenum">
              <a:rPr lang="en-US" altLang="en-US" smtClean="0"/>
              <a:pPr/>
              <a:t>‹#›</a:t>
            </a:fld>
            <a:endParaRPr lang="en-US" altLang="en-US"/>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4145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3CF4C820-4C9B-4399-997A-972577618A16}" type="slidenum">
              <a:rPr lang="en-US" altLang="en-US" smtClean="0"/>
              <a:pPr/>
              <a:t>‹#›</a:t>
            </a:fld>
            <a:endParaRPr lang="en-US" altLang="en-US"/>
          </a:p>
        </p:txBody>
      </p:sp>
    </p:spTree>
    <p:extLst>
      <p:ext uri="{BB962C8B-B14F-4D97-AF65-F5344CB8AC3E}">
        <p14:creationId xmlns:p14="http://schemas.microsoft.com/office/powerpoint/2010/main" val="405433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10"/>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89FB067A-BD67-49E0-82E4-8A20AB9A21F3}" type="slidenum">
              <a:rPr lang="en-US" altLang="en-US" smtClean="0"/>
              <a:pPr/>
              <a:t>‹#›</a:t>
            </a:fld>
            <a:endParaRPr lang="en-US" altLang="en-US"/>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2696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E18B8BE9-6FBF-4249-8F9A-C089F5CAE40E}" type="slidenum">
              <a:rPr lang="en-US" altLang="en-US" smtClean="0"/>
              <a:pPr/>
              <a:t>‹#›</a:t>
            </a:fld>
            <a:endParaRPr lang="en-US" altLang="en-US"/>
          </a:p>
        </p:txBody>
      </p:sp>
    </p:spTree>
    <p:extLst>
      <p:ext uri="{BB962C8B-B14F-4D97-AF65-F5344CB8AC3E}">
        <p14:creationId xmlns:p14="http://schemas.microsoft.com/office/powerpoint/2010/main" val="3700706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4491990"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1BF89B33-C9EA-462B-8D49-F114364544EC}" type="slidenum">
              <a:rPr lang="en-US" altLang="en-US" smtClean="0"/>
              <a:pPr/>
              <a:t>‹#›</a:t>
            </a:fld>
            <a:endParaRPr lang="en-US" altLang="en-US"/>
          </a:p>
        </p:txBody>
      </p:sp>
    </p:spTree>
    <p:extLst>
      <p:ext uri="{BB962C8B-B14F-4D97-AF65-F5344CB8AC3E}">
        <p14:creationId xmlns:p14="http://schemas.microsoft.com/office/powerpoint/2010/main" val="3954517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A8EE9EBB-26BA-4BEA-BAFD-A49740782294}" type="slidenum">
              <a:rPr lang="en-US" altLang="en-US" smtClean="0"/>
              <a:pPr/>
              <a:t>‹#›</a:t>
            </a:fld>
            <a:endParaRPr lang="en-US" altLang="en-US"/>
          </a:p>
        </p:txBody>
      </p:sp>
    </p:spTree>
    <p:extLst>
      <p:ext uri="{BB962C8B-B14F-4D97-AF65-F5344CB8AC3E}">
        <p14:creationId xmlns:p14="http://schemas.microsoft.com/office/powerpoint/2010/main" val="3942295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0F21670D-C925-4771-AD27-96BE313F5CBB}" type="slidenum">
              <a:rPr lang="en-US" altLang="en-US" smtClean="0"/>
              <a:pPr/>
              <a:t>‹#›</a:t>
            </a:fld>
            <a:endParaRPr lang="en-US" altLang="en-US"/>
          </a:p>
        </p:txBody>
      </p:sp>
    </p:spTree>
    <p:extLst>
      <p:ext uri="{BB962C8B-B14F-4D97-AF65-F5344CB8AC3E}">
        <p14:creationId xmlns:p14="http://schemas.microsoft.com/office/powerpoint/2010/main" val="2862981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en-US"/>
              <a:t>Click to edit Master title style</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33DF19B7-793F-422C-B9A7-581860BF5143}" type="slidenum">
              <a:rPr lang="en-US" altLang="en-US" smtClean="0"/>
              <a:pPr/>
              <a:t>‹#›</a:t>
            </a:fld>
            <a:endParaRPr lang="en-US" altLang="en-US"/>
          </a:p>
        </p:txBody>
      </p:sp>
    </p:spTree>
    <p:extLst>
      <p:ext uri="{BB962C8B-B14F-4D97-AF65-F5344CB8AC3E}">
        <p14:creationId xmlns:p14="http://schemas.microsoft.com/office/powerpoint/2010/main" val="3837594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E95C1FD3-D858-4E3A-BACB-B8ECBC8B2DEF}" type="slidenum">
              <a:rPr lang="en-US" altLang="en-US" smtClean="0"/>
              <a:pPr/>
              <a:t>‹#›</a:t>
            </a:fld>
            <a:endParaRPr lang="en-US" altLang="en-US"/>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3044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a:defRPr/>
            </a:pPr>
            <a:endParaRPr lang="en-US"/>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pPr>
              <a:defRPr/>
            </a:pPr>
            <a:endParaRPr lang="en-US"/>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523E6155-233F-4319-B235-0B6B4CD19947}" type="slidenum">
              <a:rPr lang="en-US" altLang="en-US" smtClean="0"/>
              <a:pPr/>
              <a:t>‹#›</a:t>
            </a:fld>
            <a:endParaRPr lang="en-US" altLang="en-US"/>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1207693"/>
      </p:ext>
    </p:extLst>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Lst>
  <p:txStyles>
    <p:title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5.webp"/><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oleObject" Targe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imLFlLvwsRI" TargetMode="External"/><Relationship Id="rId2" Type="http://schemas.openxmlformats.org/officeDocument/2006/relationships/hyperlink" Target="https://www.youtube.com/watch?v=hG4KhSkMeNw"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Bottled Water and the </a:t>
            </a:r>
            <a:r>
              <a:rPr lang="en-US" dirty="0" err="1"/>
              <a:t>Envrionment</a:t>
            </a:r>
            <a:endParaRPr lang="en-US" dirty="0"/>
          </a:p>
        </p:txBody>
      </p:sp>
      <p:pic>
        <p:nvPicPr>
          <p:cNvPr id="3076" name="Picture 4" descr="http://peakwater.org/wp-content/uploads/2011/05/Bottled_wa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64650" cy="695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871503" y="2678021"/>
            <a:ext cx="5016500" cy="3785652"/>
          </a:xfrm>
          <a:prstGeom prst="rect">
            <a:avLst/>
          </a:prstGeom>
          <a:noFill/>
        </p:spPr>
        <p:txBody>
          <a:bodyPr>
            <a:spAutoFit/>
          </a:bodyPr>
          <a:lstStyle/>
          <a:p>
            <a:pPr algn="ctr" eaLnBrk="1" hangingPunct="1">
              <a:defRPr/>
            </a:pPr>
            <a:r>
              <a:rPr lang="en-US" sz="6000" b="1" spc="90" dirty="0">
                <a:solidFill>
                  <a:schemeClr val="bg1"/>
                </a:solidFill>
                <a:effectLst>
                  <a:outerShdw blurRad="38100" dist="38100" dir="2700000" algn="tl">
                    <a:srgbClr val="000000">
                      <a:alpha val="43137"/>
                    </a:srgbClr>
                  </a:outerShdw>
                </a:effectLst>
                <a:latin typeface="Intergraph Architectural" pitchFamily="2" charset="0"/>
                <a:cs typeface="Arial" charset="0"/>
              </a:rPr>
              <a:t>Bottled </a:t>
            </a:r>
          </a:p>
          <a:p>
            <a:pPr algn="ctr" eaLnBrk="1" hangingPunct="1">
              <a:defRPr/>
            </a:pPr>
            <a:r>
              <a:rPr lang="en-US" sz="6000" b="1" spc="90" dirty="0">
                <a:solidFill>
                  <a:schemeClr val="bg1"/>
                </a:solidFill>
                <a:effectLst>
                  <a:outerShdw blurRad="38100" dist="38100" dir="2700000" algn="tl">
                    <a:srgbClr val="000000">
                      <a:alpha val="43137"/>
                    </a:srgbClr>
                  </a:outerShdw>
                </a:effectLst>
                <a:latin typeface="Intergraph Architectural" pitchFamily="2" charset="0"/>
                <a:cs typeface="Arial" charset="0"/>
              </a:rPr>
              <a:t>Water </a:t>
            </a:r>
          </a:p>
          <a:p>
            <a:pPr algn="ctr" eaLnBrk="1" hangingPunct="1">
              <a:defRPr/>
            </a:pPr>
            <a:r>
              <a:rPr lang="en-US" sz="6000" b="1" spc="90" dirty="0">
                <a:solidFill>
                  <a:schemeClr val="bg1"/>
                </a:solidFill>
                <a:effectLst>
                  <a:outerShdw blurRad="38100" dist="38100" dir="2700000" algn="tl">
                    <a:srgbClr val="000000">
                      <a:alpha val="43137"/>
                    </a:srgbClr>
                  </a:outerShdw>
                </a:effectLst>
                <a:latin typeface="Intergraph Architectural" pitchFamily="2" charset="0"/>
                <a:cs typeface="Arial" charset="0"/>
              </a:rPr>
              <a:t>and the</a:t>
            </a:r>
          </a:p>
          <a:p>
            <a:pPr algn="ctr" eaLnBrk="1" hangingPunct="1">
              <a:defRPr/>
            </a:pPr>
            <a:r>
              <a:rPr lang="en-US" sz="6000" b="1" spc="90" dirty="0">
                <a:solidFill>
                  <a:schemeClr val="bg1"/>
                </a:solidFill>
                <a:effectLst>
                  <a:outerShdw blurRad="38100" dist="38100" dir="2700000" algn="tl">
                    <a:srgbClr val="000000">
                      <a:alpha val="43137"/>
                    </a:srgbClr>
                  </a:outerShdw>
                </a:effectLst>
                <a:latin typeface="Intergraph Architectural" pitchFamily="2" charset="0"/>
                <a:cs typeface="Arial" charset="0"/>
              </a:rPr>
              <a:t>Environment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521" y="604266"/>
            <a:ext cx="7290054" cy="1499616"/>
          </a:xfrm>
        </p:spPr>
        <p:txBody>
          <a:bodyPr>
            <a:normAutofit/>
          </a:bodyPr>
          <a:lstStyle/>
          <a:p>
            <a:pPr algn="ctr">
              <a:defRPr/>
            </a:pPr>
            <a:r>
              <a:rPr lang="en-US" sz="3200" b="1" dirty="0"/>
              <a:t>Who drinks bottled water?</a:t>
            </a:r>
          </a:p>
        </p:txBody>
      </p:sp>
      <p:pic>
        <p:nvPicPr>
          <p:cNvPr id="7172" name="Picture 1"/>
          <p:cNvPicPr>
            <a:picLocks noChangeAspect="1"/>
          </p:cNvPicPr>
          <p:nvPr/>
        </p:nvPicPr>
        <p:blipFill rotWithShape="1">
          <a:blip r:embed="rId3">
            <a:extLst>
              <a:ext uri="{28A0092B-C50C-407E-A947-70E740481C1C}">
                <a14:useLocalDpi xmlns:a14="http://schemas.microsoft.com/office/drawing/2010/main" val="0"/>
              </a:ext>
            </a:extLst>
          </a:blip>
          <a:srcRect t="3933" b="9694"/>
          <a:stretch/>
        </p:blipFill>
        <p:spPr bwMode="auto">
          <a:xfrm>
            <a:off x="925554" y="1873041"/>
            <a:ext cx="7309572" cy="473644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173" name="Rectangle 4"/>
          <p:cNvSpPr>
            <a:spLocks noChangeArrowheads="1"/>
          </p:cNvSpPr>
          <p:nvPr/>
        </p:nvSpPr>
        <p:spPr bwMode="auto">
          <a:xfrm>
            <a:off x="925554" y="6614244"/>
            <a:ext cx="478528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 typeface="Wingdings" panose="05000000000000000000" pitchFamily="2" charset="2"/>
              <a:buNone/>
            </a:pPr>
            <a:r>
              <a:rPr lang="es-MX" altLang="en-US" sz="1000" dirty="0"/>
              <a:t>http://</a:t>
            </a:r>
            <a:r>
              <a:rPr lang="es-MX" altLang="en-US" sz="900" dirty="0"/>
              <a:t>www.euromonitor.com/bottled-water-in-2011-building-on-a-rebound-in-growth/report</a:t>
            </a:r>
          </a:p>
        </p:txBody>
      </p:sp>
      <p:sp>
        <p:nvSpPr>
          <p:cNvPr id="4" name="Rectangle 3"/>
          <p:cNvSpPr/>
          <p:nvPr/>
        </p:nvSpPr>
        <p:spPr>
          <a:xfrm>
            <a:off x="1076634" y="1962386"/>
            <a:ext cx="7020990" cy="646331"/>
          </a:xfrm>
          <a:prstGeom prst="rect">
            <a:avLst/>
          </a:prstGeom>
          <a:solidFill>
            <a:schemeClr val="bg1"/>
          </a:solidFill>
        </p:spPr>
        <p:txBody>
          <a:bodyPr wrap="square">
            <a:spAutoFit/>
          </a:bodyPr>
          <a:lstStyle/>
          <a:p>
            <a:pPr algn="ctr"/>
            <a:r>
              <a:rPr lang="en-US" sz="300" dirty="0">
                <a:latin typeface="+mj-lt"/>
              </a:rPr>
              <a:t>3</a:t>
            </a:r>
          </a:p>
          <a:p>
            <a:pPr algn="ctr"/>
            <a:r>
              <a:rPr lang="en-US" sz="2400" dirty="0">
                <a:latin typeface="+mj-lt"/>
              </a:rPr>
              <a:t>World Total Volume Consumption of Bottled Water </a:t>
            </a:r>
          </a:p>
          <a:p>
            <a:endParaRPr lang="en-US" sz="300" dirty="0">
              <a:latin typeface="+mj-lt"/>
            </a:endParaRPr>
          </a:p>
          <a:p>
            <a:endParaRPr lang="en-US" sz="300" dirty="0">
              <a:latin typeface="+mj-lt"/>
            </a:endParaRPr>
          </a:p>
          <a:p>
            <a:endParaRPr lang="en-US" sz="300" dirty="0">
              <a:latin typeface="+mj-l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89E83F4-3992-47FA-8898-C53099BF4289}"/>
              </a:ext>
            </a:extLst>
          </p:cNvPr>
          <p:cNvPicPr>
            <a:picLocks noChangeAspect="1"/>
          </p:cNvPicPr>
          <p:nvPr/>
        </p:nvPicPr>
        <p:blipFill>
          <a:blip r:embed="rId2"/>
          <a:stretch>
            <a:fillRect/>
          </a:stretch>
        </p:blipFill>
        <p:spPr>
          <a:xfrm>
            <a:off x="0" y="977798"/>
            <a:ext cx="9144000" cy="4902404"/>
          </a:xfrm>
          <a:prstGeom prst="rect">
            <a:avLst/>
          </a:prstGeom>
        </p:spPr>
      </p:pic>
    </p:spTree>
    <p:extLst>
      <p:ext uri="{BB962C8B-B14F-4D97-AF65-F5344CB8AC3E}">
        <p14:creationId xmlns:p14="http://schemas.microsoft.com/office/powerpoint/2010/main" val="710303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p:cNvPicPr>
            <a:picLocks noChangeAspect="1" noChangeArrowheads="1"/>
          </p:cNvPicPr>
          <p:nvPr/>
        </p:nvPicPr>
        <p:blipFill>
          <a:blip r:embed="rId2">
            <a:duotone>
              <a:prstClr val="black"/>
              <a:srgbClr val="D9C3A5">
                <a:tint val="50000"/>
                <a:satMod val="180000"/>
              </a:srgbClr>
            </a:duotone>
          </a:blip>
          <a:srcRect/>
          <a:stretch>
            <a:fillRect/>
          </a:stretch>
        </p:blipFill>
        <p:spPr bwMode="auto">
          <a:xfrm>
            <a:off x="-439188" y="0"/>
            <a:ext cx="10306050" cy="6858000"/>
          </a:xfrm>
          <a:prstGeom prst="rect">
            <a:avLst/>
          </a:prstGeom>
          <a:noFill/>
          <a:ln w="9525">
            <a:noFill/>
            <a:miter lim="800000"/>
            <a:headEnd/>
            <a:tailEnd/>
          </a:ln>
        </p:spPr>
      </p:pic>
      <p:sp>
        <p:nvSpPr>
          <p:cNvPr id="2" name="Title 1"/>
          <p:cNvSpPr>
            <a:spLocks noGrp="1"/>
          </p:cNvSpPr>
          <p:nvPr>
            <p:ph type="title"/>
          </p:nvPr>
        </p:nvSpPr>
        <p:spPr>
          <a:xfrm>
            <a:off x="1435735" y="327614"/>
            <a:ext cx="7447935" cy="1414462"/>
          </a:xfrm>
        </p:spPr>
        <p:txBody>
          <a:bodyPr/>
          <a:lstStyle/>
          <a:p>
            <a:pPr algn="r" eaLnBrk="1" hangingPunct="1">
              <a:defRPr/>
            </a:pPr>
            <a:r>
              <a:rPr lang="en-US" sz="4800" b="1" dirty="0"/>
              <a:t>Health </a:t>
            </a:r>
            <a:r>
              <a:rPr lang="en-US" sz="4800" b="1" dirty="0" err="1"/>
              <a:t>IMpacts</a:t>
            </a:r>
            <a:endParaRPr lang="en-US" sz="4800" b="1" dirty="0"/>
          </a:p>
        </p:txBody>
      </p:sp>
      <p:sp>
        <p:nvSpPr>
          <p:cNvPr id="10244" name="Rectangle 4"/>
          <p:cNvSpPr>
            <a:spLocks noChangeArrowheads="1"/>
          </p:cNvSpPr>
          <p:nvPr/>
        </p:nvSpPr>
        <p:spPr bwMode="auto">
          <a:xfrm>
            <a:off x="0" y="6488113"/>
            <a:ext cx="31194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200"/>
              <a:t>http://media.readersdigest.com.au/dynamic</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34229" y="517482"/>
            <a:ext cx="6614838" cy="718651"/>
          </a:xfrm>
        </p:spPr>
        <p:txBody>
          <a:bodyPr>
            <a:normAutofit fontScale="90000"/>
          </a:bodyPr>
          <a:lstStyle/>
          <a:p>
            <a:pPr algn="ctr" eaLnBrk="1" hangingPunct="1">
              <a:defRPr/>
            </a:pPr>
            <a:r>
              <a:rPr lang="en-US" sz="3200" b="1" dirty="0"/>
              <a:t/>
            </a:r>
            <a:br>
              <a:rPr lang="en-US" sz="3200" b="1" dirty="0"/>
            </a:br>
            <a:r>
              <a:rPr lang="en-US" sz="3200" b="1" dirty="0"/>
              <a:t/>
            </a:r>
            <a:br>
              <a:rPr lang="en-US" sz="3200" b="1" dirty="0"/>
            </a:br>
            <a:r>
              <a:rPr lang="en-US" sz="3200" b="1" dirty="0"/>
              <a:t> Regulations:</a:t>
            </a:r>
            <a:br>
              <a:rPr lang="en-US" sz="3200" b="1" dirty="0"/>
            </a:br>
            <a:r>
              <a:rPr lang="en-US" b="1" dirty="0"/>
              <a:t/>
            </a:r>
            <a:br>
              <a:rPr lang="en-US" b="1" dirty="0"/>
            </a:br>
            <a:endParaRPr lang="en-US" dirty="0"/>
          </a:p>
        </p:txBody>
      </p:sp>
      <p:sp>
        <p:nvSpPr>
          <p:cNvPr id="6" name="Text Placeholder 5"/>
          <p:cNvSpPr>
            <a:spLocks noGrp="1"/>
          </p:cNvSpPr>
          <p:nvPr>
            <p:ph type="body" idx="1"/>
          </p:nvPr>
        </p:nvSpPr>
        <p:spPr>
          <a:xfrm>
            <a:off x="624308" y="1171097"/>
            <a:ext cx="3566160" cy="1436635"/>
          </a:xfrm>
        </p:spPr>
        <p:txBody>
          <a:bodyPr>
            <a:normAutofit fontScale="85000" lnSpcReduction="10000"/>
          </a:bodyPr>
          <a:lstStyle/>
          <a:p>
            <a:pPr eaLnBrk="1" hangingPunct="1">
              <a:buFont typeface="Wingdings" charset="2"/>
              <a:buNone/>
              <a:defRPr/>
            </a:pPr>
            <a:r>
              <a:rPr lang="en-US" sz="3200" dirty="0"/>
              <a:t>Tap Water: </a:t>
            </a:r>
            <a:r>
              <a:rPr lang="en-US" sz="2700" dirty="0"/>
              <a:t>Regulated by the Environmental Protection Agency under the Safe Drinking Water Act</a:t>
            </a:r>
          </a:p>
        </p:txBody>
      </p:sp>
      <p:sp>
        <p:nvSpPr>
          <p:cNvPr id="7" name="Content Placeholder 6"/>
          <p:cNvSpPr>
            <a:spLocks noGrp="1"/>
          </p:cNvSpPr>
          <p:nvPr>
            <p:ph sz="half" idx="2"/>
          </p:nvPr>
        </p:nvSpPr>
        <p:spPr>
          <a:xfrm>
            <a:off x="675108" y="2704317"/>
            <a:ext cx="3566160" cy="3341572"/>
          </a:xfrm>
        </p:spPr>
        <p:txBody>
          <a:bodyPr>
            <a:noAutofit/>
          </a:bodyPr>
          <a:lstStyle/>
          <a:p>
            <a:pPr eaLnBrk="1" hangingPunct="1">
              <a:buFont typeface="Arial" panose="020B0604020202020204" pitchFamily="34" charset="0"/>
              <a:buChar char="•"/>
              <a:defRPr/>
            </a:pPr>
            <a:r>
              <a:rPr lang="en-US" sz="2200" u="sng" dirty="0">
                <a:solidFill>
                  <a:srgbClr val="FF0000"/>
                </a:solidFill>
              </a:rPr>
              <a:t>Detailed quarterly consumer reports </a:t>
            </a:r>
            <a:r>
              <a:rPr lang="en-US" sz="2200" dirty="0"/>
              <a:t>(water source, contaminant test violations) </a:t>
            </a:r>
          </a:p>
          <a:p>
            <a:pPr eaLnBrk="1" hangingPunct="1">
              <a:buFont typeface="Arial" panose="020B0604020202020204" pitchFamily="34" charset="0"/>
              <a:buChar char="•"/>
              <a:defRPr/>
            </a:pPr>
            <a:r>
              <a:rPr lang="en-US" sz="2200" dirty="0"/>
              <a:t>Microbial tests </a:t>
            </a:r>
            <a:r>
              <a:rPr lang="en-US" sz="2200" u="sng" dirty="0">
                <a:solidFill>
                  <a:srgbClr val="FF0000"/>
                </a:solidFill>
              </a:rPr>
              <a:t>several times per day</a:t>
            </a:r>
          </a:p>
          <a:p>
            <a:pPr eaLnBrk="1" hangingPunct="1">
              <a:buFont typeface="Arial" panose="020B0604020202020204" pitchFamily="34" charset="0"/>
              <a:buChar char="•"/>
              <a:defRPr/>
            </a:pPr>
            <a:r>
              <a:rPr lang="en-US" sz="2200" dirty="0"/>
              <a:t>Tests for over 100 contaminants as required by the SDWA </a:t>
            </a:r>
          </a:p>
        </p:txBody>
      </p:sp>
      <p:sp>
        <p:nvSpPr>
          <p:cNvPr id="8" name="Text Placeholder 7"/>
          <p:cNvSpPr>
            <a:spLocks noGrp="1"/>
          </p:cNvSpPr>
          <p:nvPr>
            <p:ph type="body" sz="quarter" idx="3"/>
          </p:nvPr>
        </p:nvSpPr>
        <p:spPr>
          <a:xfrm>
            <a:off x="4849879" y="1425099"/>
            <a:ext cx="3566160" cy="822960"/>
          </a:xfrm>
        </p:spPr>
        <p:txBody>
          <a:bodyPr>
            <a:normAutofit fontScale="92500" lnSpcReduction="20000"/>
          </a:bodyPr>
          <a:lstStyle/>
          <a:p>
            <a:pPr eaLnBrk="1" hangingPunct="1">
              <a:buFont typeface="Wingdings" charset="2"/>
              <a:buNone/>
              <a:defRPr/>
            </a:pPr>
            <a:r>
              <a:rPr lang="en-US" sz="2700" dirty="0"/>
              <a:t>Bottled Water: </a:t>
            </a:r>
            <a:r>
              <a:rPr lang="en-US" sz="2300" dirty="0"/>
              <a:t>Regulated as a “food” by the Food and Drug Administration</a:t>
            </a:r>
          </a:p>
        </p:txBody>
      </p:sp>
      <p:sp>
        <p:nvSpPr>
          <p:cNvPr id="9" name="Content Placeholder 8"/>
          <p:cNvSpPr>
            <a:spLocks noGrp="1"/>
          </p:cNvSpPr>
          <p:nvPr>
            <p:ph sz="quarter" idx="4"/>
          </p:nvPr>
        </p:nvSpPr>
        <p:spPr>
          <a:xfrm>
            <a:off x="4832946" y="2704317"/>
            <a:ext cx="3566160" cy="3341572"/>
          </a:xfrm>
        </p:spPr>
        <p:txBody>
          <a:bodyPr>
            <a:normAutofit/>
          </a:bodyPr>
          <a:lstStyle/>
          <a:p>
            <a:pPr eaLnBrk="1" hangingPunct="1">
              <a:buFont typeface="Arial" panose="020B0604020202020204" pitchFamily="34" charset="0"/>
              <a:buChar char="•"/>
              <a:defRPr/>
            </a:pPr>
            <a:r>
              <a:rPr lang="en-US" sz="2200" u="sng" dirty="0">
                <a:solidFill>
                  <a:srgbClr val="FF0000"/>
                </a:solidFill>
              </a:rPr>
              <a:t>No reports </a:t>
            </a:r>
            <a:r>
              <a:rPr lang="en-US" sz="2200" dirty="0"/>
              <a:t>to consumers are required</a:t>
            </a:r>
          </a:p>
          <a:p>
            <a:pPr eaLnBrk="1" hangingPunct="1">
              <a:spcBef>
                <a:spcPts val="200"/>
              </a:spcBef>
              <a:buFont typeface="Arial" panose="020B0604020202020204" pitchFamily="34" charset="0"/>
              <a:buChar char="•"/>
              <a:defRPr/>
            </a:pPr>
            <a:endParaRPr lang="en-US" sz="2200" dirty="0"/>
          </a:p>
          <a:p>
            <a:pPr eaLnBrk="1" hangingPunct="1">
              <a:buFont typeface="Arial" panose="020B0604020202020204" pitchFamily="34" charset="0"/>
              <a:buChar char="•"/>
              <a:defRPr/>
            </a:pPr>
            <a:r>
              <a:rPr lang="en-US" sz="2200" dirty="0"/>
              <a:t>Microbial tests </a:t>
            </a:r>
            <a:r>
              <a:rPr lang="en-US" sz="2200" u="sng" dirty="0">
                <a:solidFill>
                  <a:srgbClr val="FF0000"/>
                </a:solidFill>
              </a:rPr>
              <a:t>once per week</a:t>
            </a:r>
          </a:p>
          <a:p>
            <a:pPr eaLnBrk="1" hangingPunct="1">
              <a:spcBef>
                <a:spcPts val="200"/>
              </a:spcBef>
              <a:buFont typeface="Arial" panose="020B0604020202020204" pitchFamily="34" charset="0"/>
              <a:buChar char="•"/>
              <a:defRPr/>
            </a:pPr>
            <a:endParaRPr lang="en-US" sz="2200" u="sng" dirty="0">
              <a:solidFill>
                <a:srgbClr val="FF0000"/>
              </a:solidFill>
            </a:endParaRPr>
          </a:p>
          <a:p>
            <a:pPr>
              <a:spcBef>
                <a:spcPts val="200"/>
              </a:spcBef>
              <a:buFont typeface="Arial" panose="020B0604020202020204" pitchFamily="34" charset="0"/>
              <a:buChar char="•"/>
              <a:defRPr/>
            </a:pPr>
            <a:r>
              <a:rPr lang="en-US" sz="2200" dirty="0"/>
              <a:t>Tests for </a:t>
            </a:r>
            <a:r>
              <a:rPr lang="en-US" sz="2200" u="sng" dirty="0">
                <a:solidFill>
                  <a:srgbClr val="FF0000"/>
                </a:solidFill>
              </a:rPr>
              <a:t>only ¼</a:t>
            </a:r>
            <a:r>
              <a:rPr lang="en-US" sz="2200" dirty="0"/>
              <a:t> of the  contaminants listed by SDWA </a:t>
            </a:r>
          </a:p>
          <a:p>
            <a:pPr eaLnBrk="1" hangingPunct="1">
              <a:buFont typeface="Wingdings" charset="2"/>
              <a:buChar char="Ø"/>
              <a:defRPr/>
            </a:pPr>
            <a:endParaRPr lang="en-US" sz="2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2"/>
          <p:cNvSpPr>
            <a:spLocks noGrp="1" noChangeArrowheads="1"/>
          </p:cNvSpPr>
          <p:nvPr>
            <p:ph type="title"/>
          </p:nvPr>
        </p:nvSpPr>
        <p:spPr/>
        <p:txBody>
          <a:bodyPr>
            <a:normAutofit/>
          </a:bodyPr>
          <a:lstStyle/>
          <a:p>
            <a:pPr eaLnBrk="1" hangingPunct="1">
              <a:defRPr/>
            </a:pPr>
            <a:r>
              <a:rPr lang="en-US" sz="4000" b="1" dirty="0">
                <a:ea typeface="+mj-ea"/>
                <a:cs typeface="+mj-cs"/>
              </a:rPr>
              <a:t>Corvallis Water &amp; </a:t>
            </a:r>
            <a:r>
              <a:rPr lang="en-US" sz="4000" b="1" dirty="0">
                <a:solidFill>
                  <a:schemeClr val="accent1">
                    <a:lumMod val="60000"/>
                    <a:lumOff val="40000"/>
                  </a:schemeClr>
                </a:solidFill>
                <a:ea typeface="+mj-ea"/>
                <a:cs typeface="+mj-cs"/>
              </a:rPr>
              <a:t>SDWA</a:t>
            </a:r>
          </a:p>
        </p:txBody>
      </p:sp>
      <p:pic>
        <p:nvPicPr>
          <p:cNvPr id="1229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524167" y="1835245"/>
            <a:ext cx="7869668" cy="4572915"/>
          </a:xfrm>
        </p:spPr>
      </p:pic>
      <p:sp>
        <p:nvSpPr>
          <p:cNvPr id="12" name="Rectangle 11"/>
          <p:cNvSpPr/>
          <p:nvPr/>
        </p:nvSpPr>
        <p:spPr>
          <a:xfrm rot="848945">
            <a:off x="6477719" y="529616"/>
            <a:ext cx="2498479" cy="1015663"/>
          </a:xfrm>
          <a:prstGeom prst="rect">
            <a:avLst/>
          </a:prstGeom>
          <a:solidFill>
            <a:schemeClr val="bg2"/>
          </a:solidFill>
          <a:ln>
            <a:solidFill>
              <a:srgbClr val="FF0000"/>
            </a:solidFill>
          </a:ln>
        </p:spPr>
        <p:txBody>
          <a:bodyPr wrap="square">
            <a:spAutoFit/>
          </a:bodyPr>
          <a:lstStyle/>
          <a:p>
            <a:pPr algn="ctr"/>
            <a:r>
              <a:rPr lang="en-US" altLang="en-US" sz="2000" dirty="0">
                <a:latin typeface="+mn-lt"/>
              </a:rPr>
              <a:t>FDA only tests </a:t>
            </a:r>
          </a:p>
          <a:p>
            <a:pPr algn="ctr"/>
            <a:r>
              <a:rPr lang="en-US" altLang="en-US" sz="2000" dirty="0">
                <a:latin typeface="+mn-lt"/>
              </a:rPr>
              <a:t>for </a:t>
            </a:r>
            <a:r>
              <a:rPr lang="en-US" altLang="en-US" sz="2000" b="1" dirty="0">
                <a:solidFill>
                  <a:srgbClr val="FF0000"/>
                </a:solidFill>
                <a:latin typeface="+mn-lt"/>
              </a:rPr>
              <a:t>¼</a:t>
            </a:r>
            <a:r>
              <a:rPr lang="en-US" altLang="en-US" sz="2000" dirty="0">
                <a:latin typeface="+mn-lt"/>
              </a:rPr>
              <a:t> of these </a:t>
            </a:r>
          </a:p>
          <a:p>
            <a:pPr algn="ctr"/>
            <a:r>
              <a:rPr lang="en-US" altLang="en-US" sz="2000" dirty="0">
                <a:latin typeface="+mn-lt"/>
              </a:rPr>
              <a:t>contaminants </a:t>
            </a:r>
            <a:endParaRPr lang="en-US" sz="2000" dirty="0">
              <a:latin typeface="+mn-l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0AD6B6C-3C5B-4C09-86D3-F91F9413AE9C}"/>
              </a:ext>
            </a:extLst>
          </p:cNvPr>
          <p:cNvPicPr>
            <a:picLocks noChangeAspect="1"/>
          </p:cNvPicPr>
          <p:nvPr/>
        </p:nvPicPr>
        <p:blipFill>
          <a:blip r:embed="rId2"/>
          <a:stretch>
            <a:fillRect/>
          </a:stretch>
        </p:blipFill>
        <p:spPr>
          <a:xfrm>
            <a:off x="0" y="171450"/>
            <a:ext cx="9144000" cy="6515100"/>
          </a:xfrm>
          <a:prstGeom prst="rect">
            <a:avLst/>
          </a:prstGeom>
        </p:spPr>
      </p:pic>
    </p:spTree>
    <p:extLst>
      <p:ext uri="{BB962C8B-B14F-4D97-AF65-F5344CB8AC3E}">
        <p14:creationId xmlns:p14="http://schemas.microsoft.com/office/powerpoint/2010/main" val="1334480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32925" cy="754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6250" y="1314450"/>
            <a:ext cx="8229600" cy="1951038"/>
          </a:xfrm>
        </p:spPr>
        <p:txBody>
          <a:bodyPr/>
          <a:lstStyle/>
          <a:p>
            <a:pPr algn="ctr" eaLnBrk="1" hangingPunct="1">
              <a:defRPr/>
            </a:pPr>
            <a:r>
              <a:rPr lang="en-US" sz="4800" b="1" dirty="0">
                <a:solidFill>
                  <a:schemeClr val="bg1"/>
                </a:solidFill>
                <a:effectLst>
                  <a:outerShdw blurRad="38100" dist="38100" dir="2700000" algn="tl">
                    <a:srgbClr val="000000">
                      <a:alpha val="43137"/>
                    </a:srgbClr>
                  </a:outerShdw>
                </a:effectLst>
                <a:latin typeface="+mn-lt"/>
              </a:rPr>
              <a:t>Environmental </a:t>
            </a:r>
            <a:br>
              <a:rPr lang="en-US" sz="4800" b="1" dirty="0">
                <a:solidFill>
                  <a:schemeClr val="bg1"/>
                </a:solidFill>
                <a:effectLst>
                  <a:outerShdw blurRad="38100" dist="38100" dir="2700000" algn="tl">
                    <a:srgbClr val="000000">
                      <a:alpha val="43137"/>
                    </a:srgbClr>
                  </a:outerShdw>
                </a:effectLst>
                <a:latin typeface="+mn-lt"/>
              </a:rPr>
            </a:br>
            <a:r>
              <a:rPr lang="en-US" sz="4800" b="1" dirty="0">
                <a:solidFill>
                  <a:schemeClr val="bg1"/>
                </a:solidFill>
                <a:effectLst>
                  <a:outerShdw blurRad="38100" dist="38100" dir="2700000" algn="tl">
                    <a:srgbClr val="000000">
                      <a:alpha val="43137"/>
                    </a:srgbClr>
                  </a:outerShdw>
                </a:effectLst>
                <a:latin typeface="+mn-lt"/>
              </a:rPr>
              <a:t>Impacts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a:t>Life Cycle Impacts: Production </a:t>
            </a:r>
            <a:r>
              <a:rPr lang="en-US" sz="3200" b="1" dirty="0"/>
              <a:t/>
            </a:r>
            <a:br>
              <a:rPr lang="en-US" sz="3200" b="1" dirty="0"/>
            </a:br>
            <a:r>
              <a:rPr lang="en-US" sz="3200" dirty="0"/>
              <a:t>us =52 Billion 1 liter bottles/</a:t>
            </a:r>
            <a:r>
              <a:rPr lang="en-US" sz="3200" dirty="0" err="1"/>
              <a:t>yr</a:t>
            </a:r>
            <a:endParaRPr lang="en-US" sz="3200" dirty="0"/>
          </a:p>
        </p:txBody>
      </p:sp>
      <p:sp>
        <p:nvSpPr>
          <p:cNvPr id="3" name="Content Placeholder 2"/>
          <p:cNvSpPr>
            <a:spLocks noGrp="1"/>
          </p:cNvSpPr>
          <p:nvPr>
            <p:ph idx="1"/>
          </p:nvPr>
        </p:nvSpPr>
        <p:spPr>
          <a:xfrm>
            <a:off x="768096" y="2286000"/>
            <a:ext cx="7626604" cy="4023360"/>
          </a:xfrm>
        </p:spPr>
        <p:txBody>
          <a:bodyPr>
            <a:normAutofit/>
          </a:bodyPr>
          <a:lstStyle/>
          <a:p>
            <a:pPr marL="0" indent="0">
              <a:buNone/>
            </a:pPr>
            <a:r>
              <a:rPr lang="en-US" sz="3700" dirty="0"/>
              <a:t>This requires:</a:t>
            </a:r>
          </a:p>
          <a:p>
            <a:pPr marL="0" indent="0">
              <a:buNone/>
            </a:pPr>
            <a:r>
              <a:rPr lang="en-US" sz="3700" dirty="0"/>
              <a:t>100 billion gallons of water</a:t>
            </a:r>
          </a:p>
          <a:p>
            <a:pPr marL="0" indent="0">
              <a:buNone/>
            </a:pPr>
            <a:r>
              <a:rPr lang="en-US" sz="3700" dirty="0"/>
              <a:t>and</a:t>
            </a:r>
          </a:p>
          <a:p>
            <a:pPr marL="0" indent="0">
              <a:buNone/>
            </a:pPr>
            <a:r>
              <a:rPr lang="en-US" altLang="en-US" sz="3700" dirty="0"/>
              <a:t>over 50 million barrels of oil</a:t>
            </a:r>
          </a:p>
          <a:p>
            <a:pPr marL="0" indent="0">
              <a:buNone/>
            </a:pPr>
            <a:r>
              <a:rPr lang="en-US" altLang="en-US" sz="3700" dirty="0"/>
              <a:t>Just to make the bottles for the US</a:t>
            </a:r>
          </a:p>
          <a:p>
            <a:pPr marL="0" indent="0">
              <a:buNone/>
            </a:pPr>
            <a:r>
              <a:rPr lang="en-US" sz="1200" i="1" dirty="0"/>
              <a:t>pacinst.org/publication/bottled-water-and-energy-a-fact-sheet/</a:t>
            </a:r>
            <a:endParaRPr lang="es-MX" altLang="en-US" sz="1200" dirty="0"/>
          </a:p>
        </p:txBody>
      </p:sp>
    </p:spTree>
    <p:extLst>
      <p:ext uri="{BB962C8B-B14F-4D97-AF65-F5344CB8AC3E}">
        <p14:creationId xmlns:p14="http://schemas.microsoft.com/office/powerpoint/2010/main" val="19586804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a:t>Life Cycle Impacts: Transport</a:t>
            </a:r>
          </a:p>
        </p:txBody>
      </p:sp>
      <p:sp>
        <p:nvSpPr>
          <p:cNvPr id="3" name="Content Placeholder 2"/>
          <p:cNvSpPr>
            <a:spLocks noGrp="1"/>
          </p:cNvSpPr>
          <p:nvPr>
            <p:ph idx="1"/>
          </p:nvPr>
        </p:nvSpPr>
        <p:spPr/>
        <p:txBody>
          <a:bodyPr>
            <a:normAutofit/>
          </a:bodyPr>
          <a:lstStyle/>
          <a:p>
            <a:pPr>
              <a:buFont typeface="Wingdings" charset="2"/>
              <a:buChar char="§"/>
            </a:pPr>
            <a:r>
              <a:rPr lang="en-US" sz="3400" dirty="0"/>
              <a:t> A billion bottles of water are transported </a:t>
            </a:r>
            <a:r>
              <a:rPr lang="en-US" sz="3400" b="1" i="1" dirty="0"/>
              <a:t>each week </a:t>
            </a:r>
            <a:r>
              <a:rPr lang="en-US" sz="3400" dirty="0"/>
              <a:t>in the US by Boat, Train, and Truck</a:t>
            </a:r>
            <a:endParaRPr lang="en-US" sz="3400" b="1" i="1" dirty="0"/>
          </a:p>
          <a:p>
            <a:pPr>
              <a:buFont typeface="Wingdings" charset="2"/>
              <a:buChar char="§"/>
            </a:pPr>
            <a:r>
              <a:rPr lang="en-US" sz="3400" dirty="0"/>
              <a:t> That’s 18,200 tons Carbon Dioxide </a:t>
            </a:r>
            <a:r>
              <a:rPr lang="en-US" sz="3400" b="1" i="1" dirty="0"/>
              <a:t>each week</a:t>
            </a:r>
            <a:r>
              <a:rPr lang="en-US" sz="3400" dirty="0"/>
              <a:t> pumped into the air.</a:t>
            </a:r>
          </a:p>
        </p:txBody>
      </p:sp>
    </p:spTree>
    <p:extLst>
      <p:ext uri="{BB962C8B-B14F-4D97-AF65-F5344CB8AC3E}">
        <p14:creationId xmlns:p14="http://schemas.microsoft.com/office/powerpoint/2010/main" val="22029706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013829" cy="1186434"/>
          </a:xfrm>
        </p:spPr>
        <p:txBody>
          <a:bodyPr>
            <a:normAutofit/>
          </a:bodyPr>
          <a:lstStyle/>
          <a:p>
            <a:pPr algn="ctr"/>
            <a:r>
              <a:rPr lang="en-US" sz="3200" dirty="0"/>
              <a:t>Life Cycle Impacts: Disposal</a:t>
            </a:r>
          </a:p>
        </p:txBody>
      </p:sp>
      <p:sp>
        <p:nvSpPr>
          <p:cNvPr id="3" name="Content Placeholder 2"/>
          <p:cNvSpPr>
            <a:spLocks noGrp="1"/>
          </p:cNvSpPr>
          <p:nvPr>
            <p:ph idx="1"/>
          </p:nvPr>
        </p:nvSpPr>
        <p:spPr>
          <a:xfrm>
            <a:off x="768096" y="1879600"/>
            <a:ext cx="7893304" cy="4429760"/>
          </a:xfrm>
        </p:spPr>
        <p:txBody>
          <a:bodyPr>
            <a:normAutofit fontScale="92500" lnSpcReduction="10000"/>
          </a:bodyPr>
          <a:lstStyle/>
          <a:p>
            <a:pPr>
              <a:buFont typeface="Wingdings" charset="2"/>
              <a:buChar char="§"/>
            </a:pPr>
            <a:r>
              <a:rPr lang="en-US" sz="2800" dirty="0"/>
              <a:t>  US plastic bottle recycling rate: </a:t>
            </a:r>
          </a:p>
          <a:p>
            <a:pPr marL="0" indent="0">
              <a:buNone/>
            </a:pPr>
            <a:r>
              <a:rPr lang="en-US" sz="2800" dirty="0"/>
              <a:t>	2015 = 32%; 2018 = 29%</a:t>
            </a:r>
          </a:p>
          <a:p>
            <a:pPr>
              <a:buFont typeface="Wingdings" charset="2"/>
              <a:buChar char="§"/>
            </a:pPr>
            <a:r>
              <a:rPr lang="en-US" sz="2800" dirty="0"/>
              <a:t> Oregon plastic bottle recycle rates:  </a:t>
            </a:r>
          </a:p>
          <a:p>
            <a:pPr marL="0" indent="0">
              <a:buNone/>
            </a:pPr>
            <a:r>
              <a:rPr lang="en-US" sz="2800" dirty="0"/>
              <a:t>	2012 = 71%</a:t>
            </a:r>
          </a:p>
          <a:p>
            <a:pPr marL="0" indent="0">
              <a:buNone/>
            </a:pPr>
            <a:r>
              <a:rPr lang="en-US" sz="2800" dirty="0"/>
              <a:t>	2015 = 64%</a:t>
            </a:r>
          </a:p>
          <a:p>
            <a:pPr marL="0" indent="0">
              <a:buNone/>
            </a:pPr>
            <a:r>
              <a:rPr lang="en-US" sz="2800" b="1" i="1" dirty="0"/>
              <a:t>	2018 = 90%</a:t>
            </a:r>
            <a:r>
              <a:rPr lang="en-US" sz="2800" dirty="0"/>
              <a:t> Why? Redemption went  from 5 cents 		to 10 cents.</a:t>
            </a:r>
            <a:endParaRPr lang="en-US" sz="2800" b="1" i="1" dirty="0"/>
          </a:p>
          <a:p>
            <a:pPr>
              <a:buFont typeface="Wingdings" charset="2"/>
              <a:buChar char="§"/>
            </a:pPr>
            <a:r>
              <a:rPr lang="en-US" sz="2800" dirty="0"/>
              <a:t> </a:t>
            </a:r>
            <a:endParaRPr lang="en-US" dirty="0"/>
          </a:p>
          <a:p>
            <a:r>
              <a:rPr lang="en-US" sz="1300" dirty="0"/>
              <a:t>*https://www.oregon.gov/OLCC/pages/bottle_bill.aspx</a:t>
            </a:r>
          </a:p>
          <a:p>
            <a:r>
              <a:rPr lang="en-US" sz="1300" dirty="0"/>
              <a:t>**http://www.plasticsrecycling.org/news-and-media/424-november-5-2015-plastic-bottle-recycling-rate-report-release</a:t>
            </a:r>
          </a:p>
          <a:p>
            <a:endParaRPr lang="en-US" sz="1300" dirty="0"/>
          </a:p>
        </p:txBody>
      </p:sp>
    </p:spTree>
    <p:extLst>
      <p:ext uri="{BB962C8B-B14F-4D97-AF65-F5344CB8AC3E}">
        <p14:creationId xmlns:p14="http://schemas.microsoft.com/office/powerpoint/2010/main" val="7385800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7266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Object 4"/>
          <p:cNvGraphicFramePr>
            <a:graphicFrameLocks noChangeAspect="1"/>
          </p:cNvGraphicFramePr>
          <p:nvPr>
            <p:extLst>
              <p:ext uri="{D42A27DB-BD31-4B8C-83A1-F6EECF244321}">
                <p14:modId xmlns:p14="http://schemas.microsoft.com/office/powerpoint/2010/main" val="2289316173"/>
              </p:ext>
            </p:extLst>
          </p:nvPr>
        </p:nvGraphicFramePr>
        <p:xfrm>
          <a:off x="4775200" y="3816350"/>
          <a:ext cx="4222750" cy="2541588"/>
        </p:xfrm>
        <a:graphic>
          <a:graphicData uri="http://schemas.openxmlformats.org/presentationml/2006/ole">
            <mc:AlternateContent xmlns:mc="http://schemas.openxmlformats.org/markup-compatibility/2006">
              <mc:Choice xmlns:v="urn:schemas-microsoft-com:vml" Requires="v">
                <p:oleObj spid="_x0000_s23698" name="Document" r:id="rId4" imgW="4762325" imgH="2743099" progId="Word.Document.12">
                  <p:link updateAutomatic="1"/>
                </p:oleObj>
              </mc:Choice>
              <mc:Fallback>
                <p:oleObj name="Document" r:id="rId4" imgW="4762325" imgH="2743099" progId="Word.Document.12">
                  <p:link updateAutomatic="1"/>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5200" y="3816350"/>
                        <a:ext cx="4222750" cy="254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3555" name="Picture 2" descr="Water Wasteland "/>
          <p:cNvPicPr>
            <a:picLocks noChangeAspect="1" noChangeArrowheads="1"/>
          </p:cNvPicPr>
          <p:nvPr/>
        </p:nvPicPr>
        <p:blipFill>
          <a:blip r:embed="rId6">
            <a:extLst>
              <a:ext uri="{28A0092B-C50C-407E-A947-70E740481C1C}">
                <a14:useLocalDpi xmlns:a14="http://schemas.microsoft.com/office/drawing/2010/main" val="0"/>
              </a:ext>
            </a:extLst>
          </a:blip>
          <a:srcRect t="15593" r="6708" b="4036"/>
          <a:stretch>
            <a:fillRect/>
          </a:stretch>
        </p:blipFill>
        <p:spPr bwMode="auto">
          <a:xfrm>
            <a:off x="155575" y="3808413"/>
            <a:ext cx="4454525"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a:spLocks noGrp="1" noChangeArrowheads="1"/>
          </p:cNvSpPr>
          <p:nvPr>
            <p:ph type="title"/>
          </p:nvPr>
        </p:nvSpPr>
        <p:spPr>
          <a:xfrm>
            <a:off x="1047750" y="585216"/>
            <a:ext cx="7010400" cy="1167384"/>
          </a:xfrm>
        </p:spPr>
        <p:txBody>
          <a:bodyPr>
            <a:normAutofit/>
          </a:bodyPr>
          <a:lstStyle/>
          <a:p>
            <a:pPr algn="ctr" eaLnBrk="1" hangingPunct="1">
              <a:defRPr/>
            </a:pPr>
            <a:r>
              <a:rPr lang="en-US" sz="3200" dirty="0"/>
              <a:t>Life Cycle Impacts: Disposal</a:t>
            </a:r>
          </a:p>
        </p:txBody>
      </p:sp>
      <p:sp>
        <p:nvSpPr>
          <p:cNvPr id="3" name="Content Placeholder 2"/>
          <p:cNvSpPr>
            <a:spLocks noGrp="1"/>
          </p:cNvSpPr>
          <p:nvPr>
            <p:ph idx="1"/>
          </p:nvPr>
        </p:nvSpPr>
        <p:spPr>
          <a:xfrm>
            <a:off x="768096" y="1887794"/>
            <a:ext cx="7579491" cy="4067608"/>
          </a:xfrm>
        </p:spPr>
        <p:txBody>
          <a:bodyPr>
            <a:normAutofit/>
          </a:bodyPr>
          <a:lstStyle/>
          <a:p>
            <a:pPr>
              <a:buFont typeface="Wingdings" charset="2"/>
              <a:buChar char="§"/>
              <a:defRPr/>
            </a:pPr>
            <a:r>
              <a:rPr lang="en-US" sz="2400" dirty="0"/>
              <a:t> Plastics do not biodegrade, they </a:t>
            </a:r>
            <a:r>
              <a:rPr lang="en-US" sz="2400" b="1" dirty="0">
                <a:solidFill>
                  <a:schemeClr val="accent1"/>
                </a:solidFill>
              </a:rPr>
              <a:t>photodegrade</a:t>
            </a:r>
            <a:r>
              <a:rPr lang="en-US" sz="2400" dirty="0">
                <a:solidFill>
                  <a:schemeClr val="accent1"/>
                </a:solidFill>
              </a:rPr>
              <a:t>  </a:t>
            </a:r>
          </a:p>
          <a:p>
            <a:pPr>
              <a:buFont typeface="Wingdings" charset="2"/>
              <a:buChar char="§"/>
              <a:defRPr/>
            </a:pPr>
            <a:r>
              <a:rPr lang="en-US" altLang="en-US" sz="2400" dirty="0">
                <a:cs typeface="Arial" charset="0"/>
              </a:rPr>
              <a:t> Empty bottles eventually fill with water and sink. </a:t>
            </a:r>
          </a:p>
          <a:p>
            <a:pPr>
              <a:buFont typeface="Wingdings" charset="2"/>
              <a:buChar char="§"/>
              <a:defRPr/>
            </a:pPr>
            <a:r>
              <a:rPr lang="en-US" altLang="en-US" sz="2400" dirty="0">
                <a:cs typeface="Arial" charset="0"/>
              </a:rPr>
              <a:t> The polystyrene bottle caps will float for decades.</a:t>
            </a:r>
          </a:p>
          <a:p>
            <a:pPr>
              <a:defRPr/>
            </a:pPr>
            <a:endParaRPr lang="en-US" sz="2400" dirty="0"/>
          </a:p>
          <a:p>
            <a:pPr>
              <a:buFont typeface="Wingdings" charset="2"/>
              <a:buChar char="Ø"/>
              <a:defRPr/>
            </a:pPr>
            <a:endParaRPr lang="en-US" sz="2400" dirty="0"/>
          </a:p>
        </p:txBody>
      </p:sp>
      <p:sp>
        <p:nvSpPr>
          <p:cNvPr id="23558" name="Rectangle 8"/>
          <p:cNvSpPr>
            <a:spLocks noChangeArrowheads="1"/>
          </p:cNvSpPr>
          <p:nvPr/>
        </p:nvSpPr>
        <p:spPr bwMode="auto">
          <a:xfrm>
            <a:off x="53975" y="6324600"/>
            <a:ext cx="49276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lang="es-MX" altLang="en-US" sz="900"/>
              <a:t>www.bloomberg.com/slideshow/2012-10-02/the-life-of-a-plastic-water-bottle.html#slide15</a:t>
            </a:r>
            <a:r>
              <a:rPr lang="en-US" altLang="en-US" sz="900"/>
              <a:t>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729" y="869388"/>
            <a:ext cx="8071309" cy="5383930"/>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b="1908"/>
          <a:stretch/>
        </p:blipFill>
        <p:spPr>
          <a:xfrm>
            <a:off x="572728" y="677665"/>
            <a:ext cx="8071309" cy="5605148"/>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3256" r="2958" b="-750"/>
          <a:stretch/>
        </p:blipFill>
        <p:spPr>
          <a:xfrm>
            <a:off x="438665" y="692413"/>
            <a:ext cx="8205372" cy="5649392"/>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350" y="341751"/>
            <a:ext cx="8453491" cy="6330512"/>
          </a:xfrm>
          <a:prstGeom prst="rect">
            <a:avLst/>
          </a:prstGeom>
        </p:spPr>
      </p:pic>
    </p:spTree>
    <p:extLst>
      <p:ext uri="{BB962C8B-B14F-4D97-AF65-F5344CB8AC3E}">
        <p14:creationId xmlns:p14="http://schemas.microsoft.com/office/powerpoint/2010/main" val="12074796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 Cycle Impacts: Footprint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3300" y="1930400"/>
            <a:ext cx="3110608" cy="438912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9078" y="1930400"/>
            <a:ext cx="3104045" cy="4389120"/>
          </a:xfrm>
          <a:prstGeom prst="rect">
            <a:avLst/>
          </a:prstGeom>
        </p:spPr>
      </p:pic>
    </p:spTree>
    <p:extLst>
      <p:ext uri="{BB962C8B-B14F-4D97-AF65-F5344CB8AC3E}">
        <p14:creationId xmlns:p14="http://schemas.microsoft.com/office/powerpoint/2010/main" val="36260981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2406" r="12555"/>
          <a:stretch/>
        </p:blipFill>
        <p:spPr>
          <a:xfrm>
            <a:off x="0" y="0"/>
            <a:ext cx="9144000" cy="6858000"/>
          </a:xfrm>
          <a:prstGeom prst="rect">
            <a:avLst/>
          </a:prstGeom>
        </p:spPr>
      </p:pic>
      <p:sp>
        <p:nvSpPr>
          <p:cNvPr id="2" name="Title 1"/>
          <p:cNvSpPr>
            <a:spLocks noGrp="1"/>
          </p:cNvSpPr>
          <p:nvPr>
            <p:ph type="title"/>
          </p:nvPr>
        </p:nvSpPr>
        <p:spPr>
          <a:xfrm>
            <a:off x="962332" y="1813560"/>
            <a:ext cx="7617788" cy="2011679"/>
          </a:xfrm>
        </p:spPr>
        <p:txBody>
          <a:bodyPr>
            <a:normAutofit fontScale="90000"/>
          </a:bodyPr>
          <a:lstStyle/>
          <a:p>
            <a:pPr algn="ctr" eaLnBrk="1" hangingPunct="1">
              <a:defRPr/>
            </a:pPr>
            <a:r>
              <a:rPr lang="en-US" sz="6700" b="1" dirty="0"/>
              <a:t>Economic Impacts:</a:t>
            </a:r>
            <a:br>
              <a:rPr lang="en-US" sz="6700" b="1" dirty="0"/>
            </a:br>
            <a:r>
              <a:rPr lang="en-US" sz="6700" b="1" dirty="0"/>
              <a:t>	For </a:t>
            </a:r>
            <a:r>
              <a:rPr lang="en-US" sz="6700" b="1" i="1" u="sng" dirty="0"/>
              <a:t>You</a:t>
            </a:r>
            <a:r>
              <a:rPr lang="en-US" sz="6700" b="1" dirty="0"/>
              <a:t/>
            </a:r>
            <a:br>
              <a:rPr lang="en-US" sz="6700" b="1" dirty="0"/>
            </a:br>
            <a:r>
              <a:rPr lang="en-US" sz="6700" b="1" dirty="0"/>
              <a:t>My Friend!</a:t>
            </a:r>
            <a:endParaRPr lang="en-US" sz="5400" b="1" dirty="0"/>
          </a:p>
        </p:txBody>
      </p:sp>
      <p:sp>
        <p:nvSpPr>
          <p:cNvPr id="6" name="Rectangle 5"/>
          <p:cNvSpPr/>
          <p:nvPr/>
        </p:nvSpPr>
        <p:spPr>
          <a:xfrm>
            <a:off x="50799" y="6344503"/>
            <a:ext cx="8359468" cy="461665"/>
          </a:xfrm>
          <a:prstGeom prst="rect">
            <a:avLst/>
          </a:prstGeom>
        </p:spPr>
        <p:txBody>
          <a:bodyPr wrap="square">
            <a:spAutoFit/>
          </a:bodyPr>
          <a:lstStyle/>
          <a:p>
            <a:r>
              <a:rPr lang="en-US" sz="1200" dirty="0"/>
              <a:t>http://a57.foxnews.com/</a:t>
            </a:r>
            <a:r>
              <a:rPr lang="en-US" sz="1200" dirty="0" err="1"/>
              <a:t>images.foxnews.com</a:t>
            </a:r>
            <a:r>
              <a:rPr lang="en-US" sz="1200" dirty="0"/>
              <a:t>/content/fox-news/health/2016/04/27/4000-sickened-in-spain-how-does-virus-get-into-bottled-water/_</a:t>
            </a:r>
            <a:r>
              <a:rPr lang="en-US" sz="1200" dirty="0" err="1"/>
              <a:t>jcr_content</a:t>
            </a:r>
            <a:r>
              <a:rPr lang="en-US" sz="1200" dirty="0"/>
              <a:t>/par/featured-media/media-0.img.jpg/876/493/1461758692549.jpg?ve=1&amp;tl=1</a:t>
            </a:r>
          </a:p>
        </p:txBody>
      </p:sp>
    </p:spTree>
    <p:extLst>
      <p:ext uri="{BB962C8B-B14F-4D97-AF65-F5344CB8AC3E}">
        <p14:creationId xmlns:p14="http://schemas.microsoft.com/office/powerpoint/2010/main" val="7904601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90181" y="3710400"/>
            <a:ext cx="5462587" cy="327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Price differences</a:t>
            </a:r>
          </a:p>
        </p:txBody>
      </p:sp>
      <p:sp>
        <p:nvSpPr>
          <p:cNvPr id="3" name="Content Placeholder 2"/>
          <p:cNvSpPr>
            <a:spLocks noGrp="1"/>
          </p:cNvSpPr>
          <p:nvPr>
            <p:ph idx="1"/>
          </p:nvPr>
        </p:nvSpPr>
        <p:spPr>
          <a:xfrm>
            <a:off x="768096" y="2084831"/>
            <a:ext cx="6564507" cy="4773169"/>
          </a:xfrm>
        </p:spPr>
        <p:txBody>
          <a:bodyPr>
            <a:normAutofit lnSpcReduction="10000"/>
          </a:bodyPr>
          <a:lstStyle/>
          <a:p>
            <a:r>
              <a:rPr lang="en-US" sz="2600" dirty="0"/>
              <a:t>Corvallis Tap Water = 3 gallons for a penny—300 gallons for a dollar</a:t>
            </a:r>
          </a:p>
          <a:p>
            <a:r>
              <a:rPr lang="en-US" sz="2600" dirty="0"/>
              <a:t>Brita Filter Pitcher ($25.00) and filter ($8.00) </a:t>
            </a:r>
          </a:p>
          <a:p>
            <a:pPr lvl="1"/>
            <a:r>
              <a:rPr lang="en-US" sz="2600" dirty="0"/>
              <a:t>The filter alone gets us to $0.10 to $0.12 /gal.</a:t>
            </a:r>
          </a:p>
          <a:p>
            <a:r>
              <a:rPr lang="en-US" sz="2600" dirty="0"/>
              <a:t>Bottled Waters: </a:t>
            </a:r>
          </a:p>
          <a:p>
            <a:pPr lvl="1"/>
            <a:r>
              <a:rPr lang="en-US" sz="2600" dirty="0"/>
              <a:t>Mt. Shasta = $2.56/gal</a:t>
            </a:r>
          </a:p>
          <a:p>
            <a:pPr lvl="1"/>
            <a:r>
              <a:rPr lang="en-US" sz="2600" dirty="0"/>
              <a:t>Dasani = $3.38/gal</a:t>
            </a:r>
          </a:p>
          <a:p>
            <a:pPr lvl="1"/>
            <a:r>
              <a:rPr lang="en-US" sz="2600" dirty="0"/>
              <a:t>Aquafina = $3.77/gal</a:t>
            </a:r>
          </a:p>
          <a:p>
            <a:pPr lvl="1"/>
            <a:r>
              <a:rPr lang="en-US" sz="2600" dirty="0"/>
              <a:t>Perrier = $5.03/gal</a:t>
            </a:r>
          </a:p>
          <a:p>
            <a:pPr lvl="1"/>
            <a:r>
              <a:rPr lang="en-US" sz="2600" dirty="0"/>
              <a:t>Park City “Ice” Water                                                     = $18.00/gal</a:t>
            </a:r>
          </a:p>
          <a:p>
            <a:endParaRPr lang="en-US" sz="2400" dirty="0"/>
          </a:p>
          <a:p>
            <a:endParaRPr lang="en-US" sz="2400" dirty="0"/>
          </a:p>
        </p:txBody>
      </p:sp>
      <p:pic>
        <p:nvPicPr>
          <p:cNvPr id="5" name="Picture 7" descr="http://upload.wikimedia.org/wikipedia/commons/thumb/0/0c/2010_cent_obverse.png/220px-2010_cent_obvers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4654" y="2284789"/>
            <a:ext cx="1226992" cy="122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7"/>
          <p:cNvCxnSpPr>
            <a:cxnSpLocks noChangeShapeType="1"/>
          </p:cNvCxnSpPr>
          <p:nvPr/>
        </p:nvCxnSpPr>
        <p:spPr bwMode="auto">
          <a:xfrm flipV="1">
            <a:off x="8058150" y="2284790"/>
            <a:ext cx="0" cy="612826"/>
          </a:xfrm>
          <a:prstGeom prst="line">
            <a:avLst/>
          </a:prstGeom>
          <a:noFill/>
          <a:ln w="60325" algn="ctr">
            <a:solidFill>
              <a:srgbClr val="C00000"/>
            </a:solidFill>
            <a:round/>
            <a:headEnd/>
            <a:tailEnd/>
          </a:ln>
          <a:extLst>
            <a:ext uri="{909E8E84-426E-40DD-AFC4-6F175D3DCCD1}">
              <a14:hiddenFill xmlns:a14="http://schemas.microsoft.com/office/drawing/2010/main">
                <a:noFill/>
              </a14:hiddenFill>
            </a:ext>
          </a:extLst>
        </p:spPr>
      </p:cxnSp>
      <p:cxnSp>
        <p:nvCxnSpPr>
          <p:cNvPr id="7" name="Straight Connector 8"/>
          <p:cNvCxnSpPr>
            <a:cxnSpLocks noChangeShapeType="1"/>
          </p:cNvCxnSpPr>
          <p:nvPr/>
        </p:nvCxnSpPr>
        <p:spPr bwMode="auto">
          <a:xfrm>
            <a:off x="8058150" y="2897616"/>
            <a:ext cx="374705" cy="473170"/>
          </a:xfrm>
          <a:prstGeom prst="line">
            <a:avLst/>
          </a:prstGeom>
          <a:noFill/>
          <a:ln w="60325" algn="ctr">
            <a:solidFill>
              <a:srgbClr val="C000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1181869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2"/>
          <p:cNvSpPr>
            <a:spLocks noGrp="1" noChangeArrowheads="1"/>
          </p:cNvSpPr>
          <p:nvPr>
            <p:ph type="title"/>
          </p:nvPr>
        </p:nvSpPr>
        <p:spPr/>
        <p:txBody>
          <a:bodyPr>
            <a:normAutofit/>
          </a:bodyPr>
          <a:lstStyle/>
          <a:p>
            <a:pPr algn="ctr" eaLnBrk="1" hangingPunct="1">
              <a:defRPr/>
            </a:pPr>
            <a:r>
              <a:rPr lang="en-US" sz="3200" dirty="0">
                <a:ea typeface="+mj-ea"/>
                <a:cs typeface="+mj-cs"/>
              </a:rPr>
              <a:t>Who Dominates the Market In Oregon?</a:t>
            </a:r>
          </a:p>
        </p:txBody>
      </p:sp>
      <p:sp>
        <p:nvSpPr>
          <p:cNvPr id="2" name="Content Placeholder 1"/>
          <p:cNvSpPr>
            <a:spLocks noGrp="1"/>
          </p:cNvSpPr>
          <p:nvPr>
            <p:ph sz="half" idx="2"/>
          </p:nvPr>
        </p:nvSpPr>
        <p:spPr>
          <a:xfrm>
            <a:off x="768096" y="2084832"/>
            <a:ext cx="7601789" cy="4023360"/>
          </a:xfrm>
        </p:spPr>
        <p:txBody>
          <a:bodyPr>
            <a:noAutofit/>
          </a:bodyPr>
          <a:lstStyle/>
          <a:p>
            <a:pPr>
              <a:buFont typeface="Wingdings" charset="2"/>
              <a:buChar char="§"/>
            </a:pPr>
            <a:r>
              <a:rPr lang="en-US" sz="2600" dirty="0"/>
              <a:t> Nestle = 29%</a:t>
            </a:r>
          </a:p>
          <a:p>
            <a:pPr>
              <a:buFont typeface="Wingdings" charset="2"/>
              <a:buChar char="§"/>
            </a:pPr>
            <a:r>
              <a:rPr lang="en-US" sz="2600" dirty="0"/>
              <a:t> Crystal Geyser (currently with </a:t>
            </a:r>
            <a:r>
              <a:rPr lang="en-US" sz="2600" dirty="0" err="1"/>
              <a:t>Dannon</a:t>
            </a:r>
            <a:r>
              <a:rPr lang="en-US" sz="2600" dirty="0"/>
              <a:t>)= 20%</a:t>
            </a:r>
          </a:p>
          <a:p>
            <a:pPr>
              <a:buFont typeface="Wingdings" charset="2"/>
              <a:buChar char="§"/>
            </a:pPr>
            <a:r>
              <a:rPr lang="en-US" sz="2600" dirty="0"/>
              <a:t> Pepsi = 20%</a:t>
            </a:r>
          </a:p>
          <a:p>
            <a:pPr>
              <a:buFont typeface="Wingdings" charset="2"/>
              <a:buChar char="§"/>
            </a:pPr>
            <a:r>
              <a:rPr lang="en-US" sz="2600" dirty="0"/>
              <a:t> Coca-Cola = 18%</a:t>
            </a:r>
          </a:p>
          <a:p>
            <a:pPr>
              <a:buFont typeface="Wingdings" charset="2"/>
              <a:buChar char="§"/>
            </a:pPr>
            <a:r>
              <a:rPr lang="en-US" sz="2600" dirty="0"/>
              <a:t> Others = EartH20 and other smaller bottlers who are our neighbors = 6%</a:t>
            </a:r>
          </a:p>
          <a:p>
            <a:r>
              <a:rPr lang="en-US" sz="2600" dirty="0"/>
              <a:t> </a:t>
            </a:r>
          </a:p>
          <a:p>
            <a:endParaRPr lang="en-US" sz="26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5370" r="5696"/>
          <a:stretch/>
        </p:blipFill>
        <p:spPr>
          <a:xfrm>
            <a:off x="0" y="0"/>
            <a:ext cx="9144000" cy="6858000"/>
          </a:xfrm>
          <a:prstGeom prst="rect">
            <a:avLst/>
          </a:prstGeom>
        </p:spPr>
      </p:pic>
      <p:sp>
        <p:nvSpPr>
          <p:cNvPr id="2" name="Title 1"/>
          <p:cNvSpPr>
            <a:spLocks noGrp="1"/>
          </p:cNvSpPr>
          <p:nvPr>
            <p:ph type="title"/>
          </p:nvPr>
        </p:nvSpPr>
        <p:spPr>
          <a:xfrm>
            <a:off x="962332" y="655227"/>
            <a:ext cx="7447935" cy="1414462"/>
          </a:xfrm>
        </p:spPr>
        <p:txBody>
          <a:bodyPr>
            <a:normAutofit fontScale="90000"/>
          </a:bodyPr>
          <a:lstStyle/>
          <a:p>
            <a:pPr algn="r" eaLnBrk="1" hangingPunct="1">
              <a:defRPr/>
            </a:pPr>
            <a:r>
              <a:rPr lang="en-US" sz="6700" b="1" dirty="0"/>
              <a:t>Recent </a:t>
            </a:r>
            <a:br>
              <a:rPr lang="en-US" sz="6700" b="1" dirty="0"/>
            </a:br>
            <a:r>
              <a:rPr lang="en-US" sz="6700" b="1" dirty="0"/>
              <a:t>Backlash</a:t>
            </a:r>
            <a:endParaRPr lang="en-US" sz="5400" b="1" dirty="0"/>
          </a:p>
        </p:txBody>
      </p:sp>
      <p:sp>
        <p:nvSpPr>
          <p:cNvPr id="7" name="Rectangle 6"/>
          <p:cNvSpPr/>
          <p:nvPr/>
        </p:nvSpPr>
        <p:spPr>
          <a:xfrm>
            <a:off x="0" y="6396335"/>
            <a:ext cx="5892800" cy="461665"/>
          </a:xfrm>
          <a:prstGeom prst="rect">
            <a:avLst/>
          </a:prstGeom>
        </p:spPr>
        <p:txBody>
          <a:bodyPr wrap="square">
            <a:spAutoFit/>
          </a:bodyPr>
          <a:lstStyle/>
          <a:p>
            <a:r>
              <a:rPr lang="en-US" sz="1200" dirty="0"/>
              <a:t>https://static1.squarespace.com/static/5101685be4b00028821c175e/51023156e4b0145933797a00/51023156e4b0145933797a01/1359098202512/bottle-</a:t>
            </a:r>
            <a:r>
              <a:rPr lang="en-US" sz="1200" dirty="0" err="1"/>
              <a:t>pour.jpg</a:t>
            </a:r>
            <a:endParaRPr lang="en-US" sz="1200" dirty="0"/>
          </a:p>
        </p:txBody>
      </p:sp>
    </p:spTree>
    <p:extLst>
      <p:ext uri="{BB962C8B-B14F-4D97-AF65-F5344CB8AC3E}">
        <p14:creationId xmlns:p14="http://schemas.microsoft.com/office/powerpoint/2010/main" val="175249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6" name="Picture 16" descr="https://www.pdx.edu/insidepsu/sites/www.pdx.edu.insidepsu/files/water_bottle_statistic_v2.jpg"/>
          <p:cNvPicPr>
            <a:picLocks noChangeAspect="1" noChangeArrowheads="1"/>
          </p:cNvPicPr>
          <p:nvPr/>
        </p:nvPicPr>
        <p:blipFill rotWithShape="1">
          <a:blip r:embed="rId3">
            <a:extLst>
              <a:ext uri="{28A0092B-C50C-407E-A947-70E740481C1C}">
                <a14:useLocalDpi xmlns:a14="http://schemas.microsoft.com/office/drawing/2010/main" val="0"/>
              </a:ext>
            </a:extLst>
          </a:blip>
          <a:srcRect t="1731" b="2897"/>
          <a:stretch/>
        </p:blipFill>
        <p:spPr bwMode="auto">
          <a:xfrm>
            <a:off x="6601718" y="1460088"/>
            <a:ext cx="2492784" cy="533891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4294967295"/>
          </p:nvPr>
        </p:nvSpPr>
        <p:spPr>
          <a:xfrm>
            <a:off x="155234" y="230654"/>
            <a:ext cx="3767137" cy="1600761"/>
          </a:xfrm>
        </p:spPr>
        <p:txBody>
          <a:bodyPr>
            <a:noAutofit/>
          </a:bodyPr>
          <a:lstStyle/>
          <a:p>
            <a:pPr marL="0" indent="0">
              <a:buNone/>
              <a:defRPr/>
            </a:pPr>
            <a:r>
              <a:rPr lang="en-US" sz="1800" dirty="0"/>
              <a:t>90 U.S. universities have banned the sale of bottled water* </a:t>
            </a:r>
          </a:p>
          <a:p>
            <a:pPr marL="0" indent="0">
              <a:buNone/>
              <a:defRPr/>
            </a:pPr>
            <a:r>
              <a:rPr lang="en-US" sz="1800" dirty="0"/>
              <a:t>*</a:t>
            </a:r>
            <a:r>
              <a:rPr lang="en-US" sz="1800" dirty="0" err="1"/>
              <a:t>Everblue</a:t>
            </a:r>
            <a:r>
              <a:rPr lang="en-US" sz="1800" dirty="0"/>
              <a:t> News, 2018	 	</a:t>
            </a:r>
          </a:p>
        </p:txBody>
      </p:sp>
      <p:pic>
        <p:nvPicPr>
          <p:cNvPr id="4096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3652"/>
          <a:stretch/>
        </p:blipFill>
        <p:spPr bwMode="auto">
          <a:xfrm>
            <a:off x="4380423" y="230654"/>
            <a:ext cx="2221294" cy="3023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2482" y="1694327"/>
            <a:ext cx="1187161" cy="1599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9" name="Rectangle 11"/>
          <p:cNvSpPr>
            <a:spLocks noChangeArrowheads="1"/>
          </p:cNvSpPr>
          <p:nvPr/>
        </p:nvSpPr>
        <p:spPr bwMode="auto">
          <a:xfrm>
            <a:off x="0" y="6488113"/>
            <a:ext cx="2787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800"/>
              <a:t>http://takebackthetap.org/</a:t>
            </a:r>
          </a:p>
        </p:txBody>
      </p:sp>
      <p:pic>
        <p:nvPicPr>
          <p:cNvPr id="40970" name="Picture 11" descr="http://paulinasdailydoseofart.files.wordpress.com/2012/11/511ba-filter-for-good-campaig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446" y="3551097"/>
            <a:ext cx="3795095" cy="283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12" descr="Image result for take back the ta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7"/>
          <a:stretch>
            <a:fillRect/>
          </a:stretch>
        </p:blipFill>
        <p:spPr>
          <a:xfrm>
            <a:off x="155234" y="1695073"/>
            <a:ext cx="2696468" cy="1563038"/>
          </a:xfrm>
          <a:prstGeom prst="rect">
            <a:avLst/>
          </a:prstGeom>
          <a:ln w="6350">
            <a:solidFill>
              <a:schemeClr val="tx1"/>
            </a:solidFill>
          </a:ln>
        </p:spPr>
      </p:pic>
      <p:pic>
        <p:nvPicPr>
          <p:cNvPr id="15" name="Picture 14" descr="http://chandlerwrites.com/images/kaiserad.jpg"/>
          <p:cNvPicPr>
            <a:picLocks noChangeAspect="1" noChangeArrowheads="1"/>
          </p:cNvPicPr>
          <p:nvPr/>
        </p:nvPicPr>
        <p:blipFill rotWithShape="1">
          <a:blip r:embed="rId8">
            <a:extLst>
              <a:ext uri="{28A0092B-C50C-407E-A947-70E740481C1C}">
                <a14:useLocalDpi xmlns:a14="http://schemas.microsoft.com/office/drawing/2010/main" val="0"/>
              </a:ext>
            </a:extLst>
          </a:blip>
          <a:srcRect l="1" t="2780" r="3169" b="1969"/>
          <a:stretch/>
        </p:blipFill>
        <p:spPr bwMode="auto">
          <a:xfrm>
            <a:off x="4093273" y="3440363"/>
            <a:ext cx="2444653" cy="32701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bottled water makes puppies go bli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1709" y="160596"/>
            <a:ext cx="4721224" cy="6389048"/>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Image result for bottled water makes puppies go bl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Image result for bottled water makes puppies go blin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Image result for bottled water makes puppies go blind"/>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0" descr="Image result for bottled water makes puppies go blind"/>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2" descr="Image result for bottled water makes puppies go blind"/>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9990884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4" name="Picture 4" descr="https://jenandtommy.files.wordpress.com/2009/04/product21.jpg"/>
          <p:cNvPicPr>
            <a:picLocks noChangeAspect="1" noChangeArrowheads="1"/>
          </p:cNvPicPr>
          <p:nvPr/>
        </p:nvPicPr>
        <p:blipFill rotWithShape="1">
          <a:blip r:embed="rId2">
            <a:extLst>
              <a:ext uri="{28A0092B-C50C-407E-A947-70E740481C1C}">
                <a14:useLocalDpi xmlns:a14="http://schemas.microsoft.com/office/drawing/2010/main" val="0"/>
              </a:ext>
            </a:extLst>
          </a:blip>
          <a:srcRect l="7517" r="9890"/>
          <a:stretch/>
        </p:blipFill>
        <p:spPr bwMode="auto">
          <a:xfrm>
            <a:off x="3610386" y="1523937"/>
            <a:ext cx="5152613" cy="499339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But…there is a New trend. Is this the answer?????</a:t>
            </a:r>
          </a:p>
        </p:txBody>
      </p:sp>
      <p:pic>
        <p:nvPicPr>
          <p:cNvPr id="7" name="Content Placeholder 6"/>
          <p:cNvPicPr>
            <a:picLocks noGrp="1" noChangeAspect="1"/>
          </p:cNvPicPr>
          <p:nvPr>
            <p:ph idx="1"/>
          </p:nvPr>
        </p:nvPicPr>
        <p:blipFill rotWithShape="1">
          <a:blip r:embed="rId3"/>
          <a:srcRect l="23667" t="16052" r="21344" b="-2169"/>
          <a:stretch/>
        </p:blipFill>
        <p:spPr>
          <a:xfrm>
            <a:off x="155575" y="2563904"/>
            <a:ext cx="3454812" cy="3691192"/>
          </a:xfrm>
          <a:prstGeom prst="rect">
            <a:avLst/>
          </a:prstGeom>
        </p:spPr>
      </p:pic>
      <p:sp>
        <p:nvSpPr>
          <p:cNvPr id="4" name="AutoShape 2" descr="Image result for backlash against bottled wat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82428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t>Donald Trump on Toilets*</a:t>
            </a:r>
            <a:br>
              <a:rPr lang="en-US" sz="3600" dirty="0" smtClean="0"/>
            </a:br>
            <a:r>
              <a:rPr lang="en-US" sz="1600" dirty="0" smtClean="0"/>
              <a:t>*From Trevor Noah “The Daily Show”</a:t>
            </a:r>
            <a:endParaRPr lang="en-US" sz="3600" dirty="0"/>
          </a:p>
        </p:txBody>
      </p:sp>
      <p:sp>
        <p:nvSpPr>
          <p:cNvPr id="3" name="Content Placeholder 2"/>
          <p:cNvSpPr>
            <a:spLocks noGrp="1"/>
          </p:cNvSpPr>
          <p:nvPr>
            <p:ph idx="1"/>
          </p:nvPr>
        </p:nvSpPr>
        <p:spPr/>
        <p:txBody>
          <a:bodyPr/>
          <a:lstStyle/>
          <a:p>
            <a:endParaRPr lang="en-US" dirty="0" smtClean="0"/>
          </a:p>
          <a:p>
            <a:endParaRPr lang="en-US" dirty="0" smtClean="0"/>
          </a:p>
          <a:p>
            <a:pPr lvl="8"/>
            <a:r>
              <a:rPr lang="en-US" sz="2400" dirty="0" smtClean="0">
                <a:hlinkClick r:id="rId2"/>
              </a:rPr>
              <a:t>The toilet that wouldn’t Flush</a:t>
            </a:r>
            <a:endParaRPr lang="en-US" sz="2400" dirty="0" smtClean="0"/>
          </a:p>
          <a:p>
            <a:pPr lvl="8"/>
            <a:r>
              <a:rPr lang="en-US" sz="2400" dirty="0" smtClean="0">
                <a:hlinkClick r:id="rId3"/>
              </a:rPr>
              <a:t>The dishwasher that wouldn’t wash</a:t>
            </a:r>
            <a:endParaRPr lang="en-US" sz="2400" dirty="0"/>
          </a:p>
          <a:p>
            <a:pPr lvl="8"/>
            <a:endParaRPr lang="en-US" dirty="0"/>
          </a:p>
        </p:txBody>
      </p:sp>
    </p:spTree>
    <p:extLst>
      <p:ext uri="{BB962C8B-B14F-4D97-AF65-F5344CB8AC3E}">
        <p14:creationId xmlns:p14="http://schemas.microsoft.com/office/powerpoint/2010/main" val="40153607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0011" r="9901"/>
          <a:stretch/>
        </p:blipFill>
        <p:spPr>
          <a:xfrm>
            <a:off x="0" y="0"/>
            <a:ext cx="9144000" cy="6850380"/>
          </a:xfrm>
          <a:prstGeom prst="rect">
            <a:avLst/>
          </a:prstGeom>
        </p:spPr>
      </p:pic>
      <p:sp>
        <p:nvSpPr>
          <p:cNvPr id="2" name="Title 1"/>
          <p:cNvSpPr>
            <a:spLocks noGrp="1"/>
          </p:cNvSpPr>
          <p:nvPr>
            <p:ph type="title"/>
          </p:nvPr>
        </p:nvSpPr>
        <p:spPr>
          <a:xfrm>
            <a:off x="962332" y="655227"/>
            <a:ext cx="7447935" cy="1414462"/>
          </a:xfrm>
        </p:spPr>
        <p:txBody>
          <a:bodyPr>
            <a:normAutofit/>
          </a:bodyPr>
          <a:lstStyle/>
          <a:p>
            <a:pPr algn="r" eaLnBrk="1" hangingPunct="1">
              <a:defRPr/>
            </a:pPr>
            <a:r>
              <a:rPr lang="en-US" sz="6700" b="1" dirty="0" err="1"/>
              <a:t>ReThink</a:t>
            </a:r>
            <a:endParaRPr lang="en-US" sz="5400" b="1" dirty="0"/>
          </a:p>
        </p:txBody>
      </p:sp>
      <p:sp>
        <p:nvSpPr>
          <p:cNvPr id="6" name="Rectangle 5"/>
          <p:cNvSpPr/>
          <p:nvPr/>
        </p:nvSpPr>
        <p:spPr>
          <a:xfrm>
            <a:off x="0" y="6158637"/>
            <a:ext cx="6858000" cy="646331"/>
          </a:xfrm>
          <a:prstGeom prst="rect">
            <a:avLst/>
          </a:prstGeom>
        </p:spPr>
        <p:txBody>
          <a:bodyPr wrap="square">
            <a:spAutoFit/>
          </a:bodyPr>
          <a:lstStyle/>
          <a:p>
            <a:r>
              <a:rPr lang="en-US" sz="1200" dirty="0"/>
              <a:t>https://</a:t>
            </a:r>
            <a:r>
              <a:rPr lang="en-US" sz="1200" dirty="0" err="1"/>
              <a:t>i.guim.co.uk</a:t>
            </a:r>
            <a:r>
              <a:rPr lang="en-US" sz="1200" dirty="0"/>
              <a:t>/</a:t>
            </a:r>
            <a:r>
              <a:rPr lang="en-US" sz="1200" dirty="0" err="1"/>
              <a:t>img</a:t>
            </a:r>
            <a:r>
              <a:rPr lang="en-US" sz="1200" dirty="0"/>
              <a:t>/static/sys-images/Guardian/Pix/pictures/2015/5/29/1432910465076/Bottle-of-water-007.jpg?w=620&amp;q=55&amp;auto=</a:t>
            </a:r>
            <a:r>
              <a:rPr lang="en-US" sz="1200" dirty="0" err="1"/>
              <a:t>format&amp;usm</a:t>
            </a:r>
            <a:r>
              <a:rPr lang="en-US" sz="1200" dirty="0"/>
              <a:t>=12&amp;fit=</a:t>
            </a:r>
            <a:r>
              <a:rPr lang="en-US" sz="1200" dirty="0" err="1"/>
              <a:t>max&amp;s</a:t>
            </a:r>
            <a:r>
              <a:rPr lang="en-US" sz="1200" dirty="0"/>
              <a:t>=c2354322a8e0723472689fddd1e509f8</a:t>
            </a:r>
          </a:p>
        </p:txBody>
      </p:sp>
    </p:spTree>
    <p:extLst>
      <p:ext uri="{BB962C8B-B14F-4D97-AF65-F5344CB8AC3E}">
        <p14:creationId xmlns:p14="http://schemas.microsoft.com/office/powerpoint/2010/main" val="12377338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a:t>Rethink Bottled Water</a:t>
            </a:r>
          </a:p>
        </p:txBody>
      </p:sp>
      <p:sp>
        <p:nvSpPr>
          <p:cNvPr id="3" name="Content Placeholder 2"/>
          <p:cNvSpPr>
            <a:spLocks noGrp="1"/>
          </p:cNvSpPr>
          <p:nvPr>
            <p:ph idx="1"/>
          </p:nvPr>
        </p:nvSpPr>
        <p:spPr/>
        <p:txBody>
          <a:bodyPr>
            <a:normAutofit lnSpcReduction="10000"/>
          </a:bodyPr>
          <a:lstStyle/>
          <a:p>
            <a:r>
              <a:rPr lang="en-US" sz="2800" dirty="0"/>
              <a:t>Remember</a:t>
            </a:r>
          </a:p>
          <a:p>
            <a:pPr lvl="1"/>
            <a:r>
              <a:rPr lang="en-US" sz="2400" dirty="0"/>
              <a:t>Tap water is better regulated than bottled water, has a smaller footprint, generates less pollution.</a:t>
            </a:r>
          </a:p>
          <a:p>
            <a:r>
              <a:rPr lang="en-US" sz="2800" dirty="0"/>
              <a:t>Action</a:t>
            </a:r>
          </a:p>
          <a:p>
            <a:pPr lvl="1"/>
            <a:r>
              <a:rPr lang="en-US" sz="2400" dirty="0"/>
              <a:t>Steve’s suggestion: Buy a bottle of water, refill it fifty times, recycle it.</a:t>
            </a:r>
          </a:p>
          <a:p>
            <a:r>
              <a:rPr lang="en-US" sz="2800" dirty="0"/>
              <a:t>Rethink</a:t>
            </a:r>
          </a:p>
          <a:p>
            <a:pPr lvl="1"/>
            <a:r>
              <a:rPr lang="en-US" sz="2400" dirty="0"/>
              <a:t>Why not try tap water?  Encourage others. Don’t provide bottled water in your home.</a:t>
            </a:r>
          </a:p>
          <a:p>
            <a:pPr lvl="1"/>
            <a:r>
              <a:rPr lang="en-US" sz="2400" dirty="0"/>
              <a:t>Redeem bottles—hey it’s 10 cents a pop!</a:t>
            </a:r>
          </a:p>
          <a:p>
            <a:pPr lvl="1"/>
            <a:endParaRPr lang="en-US" dirty="0"/>
          </a:p>
          <a:p>
            <a:pPr lvl="1"/>
            <a:endParaRPr lang="en-US" dirty="0"/>
          </a:p>
          <a:p>
            <a:pPr lvl="1"/>
            <a:endParaRPr lang="en-US" dirty="0"/>
          </a:p>
        </p:txBody>
      </p:sp>
    </p:spTree>
    <p:extLst>
      <p:ext uri="{BB962C8B-B14F-4D97-AF65-F5344CB8AC3E}">
        <p14:creationId xmlns:p14="http://schemas.microsoft.com/office/powerpoint/2010/main" val="150108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07694" y="3790051"/>
            <a:ext cx="6318504" cy="2827421"/>
          </a:xfrm>
        </p:spPr>
        <p:txBody>
          <a:bodyPr>
            <a:normAutofit lnSpcReduction="10000"/>
          </a:bodyPr>
          <a:lstStyle/>
          <a:p>
            <a:pPr lvl="0" algn="ctr" hangingPunct="0"/>
            <a:r>
              <a:rPr lang="en-US" dirty="0">
                <a:latin typeface="Arial" pitchFamily="18"/>
                <a:ea typeface="Microsoft YaHei" pitchFamily="2"/>
                <a:cs typeface="Mangal" pitchFamily="2"/>
              </a:rPr>
              <a:t>“</a:t>
            </a:r>
            <a:r>
              <a:rPr lang="en-US" sz="2800" dirty="0">
                <a:latin typeface="Arial" pitchFamily="18"/>
                <a:ea typeface="Microsoft YaHei" pitchFamily="2"/>
                <a:cs typeface="Mangal" pitchFamily="2"/>
              </a:rPr>
              <a:t>Arguments for or against bottled water are more than environmental or economic—they have deeper psychological, philosophical, and ideological implications and social subtexts.”  </a:t>
            </a:r>
          </a:p>
          <a:p>
            <a:pPr lvl="0" algn="ctr" hangingPunct="0">
              <a:buNone/>
            </a:pPr>
            <a:r>
              <a:rPr lang="en-US" sz="2800" dirty="0">
                <a:latin typeface="Arial" pitchFamily="18"/>
                <a:ea typeface="Microsoft YaHei" pitchFamily="2"/>
                <a:cs typeface="Mangal" pitchFamily="2"/>
              </a:rPr>
              <a:t>-Peter </a:t>
            </a:r>
            <a:r>
              <a:rPr lang="en-US" sz="2800" dirty="0" err="1">
                <a:latin typeface="Arial" pitchFamily="18"/>
                <a:ea typeface="Microsoft YaHei" pitchFamily="2"/>
                <a:cs typeface="Mangal" pitchFamily="2"/>
              </a:rPr>
              <a:t>Gleick</a:t>
            </a:r>
            <a:r>
              <a:rPr lang="en-US" sz="2800" dirty="0">
                <a:latin typeface="Arial" pitchFamily="18"/>
                <a:ea typeface="Microsoft YaHei" pitchFamily="2"/>
                <a:cs typeface="Mangal" pitchFamily="2"/>
              </a:rPr>
              <a:t>, </a:t>
            </a:r>
            <a:r>
              <a:rPr lang="en-US" sz="2800" i="1" dirty="0">
                <a:latin typeface="Arial" pitchFamily="18"/>
                <a:ea typeface="Microsoft YaHei" pitchFamily="2"/>
                <a:cs typeface="Mangal" pitchFamily="2"/>
              </a:rPr>
              <a:t>Bottled and Sold</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7694" y="332450"/>
            <a:ext cx="5739063" cy="3204835"/>
          </a:xfrm>
          <a:prstGeom prst="rect">
            <a:avLst/>
          </a:prstGeom>
        </p:spPr>
      </p:pic>
    </p:spTree>
    <p:extLst>
      <p:ext uri="{BB962C8B-B14F-4D97-AF65-F5344CB8AC3E}">
        <p14:creationId xmlns:p14="http://schemas.microsoft.com/office/powerpoint/2010/main" val="3127787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RETHINK WATER</a:t>
            </a:r>
            <a:br>
              <a:rPr lang="en-US" dirty="0"/>
            </a:br>
            <a:r>
              <a:rPr lang="en-US" dirty="0"/>
              <a:t>Save resources-Save Money!</a:t>
            </a:r>
          </a:p>
        </p:txBody>
      </p:sp>
      <p:sp>
        <p:nvSpPr>
          <p:cNvPr id="3" name="Content Placeholder 2"/>
          <p:cNvSpPr>
            <a:spLocks noGrp="1"/>
          </p:cNvSpPr>
          <p:nvPr>
            <p:ph idx="1"/>
          </p:nvPr>
        </p:nvSpPr>
        <p:spPr/>
        <p:txBody>
          <a:bodyPr/>
          <a:lstStyle/>
          <a:p>
            <a:endParaRPr lang="en-US"/>
          </a:p>
        </p:txBody>
      </p:sp>
      <p:sp>
        <p:nvSpPr>
          <p:cNvPr id="4" name="Title 1"/>
          <p:cNvSpPr txBox="1">
            <a:spLocks/>
          </p:cNvSpPr>
          <p:nvPr/>
        </p:nvSpPr>
        <p:spPr>
          <a:xfrm>
            <a:off x="1372654" y="585216"/>
            <a:ext cx="6685495" cy="1330961"/>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pPr fontAlgn="auto">
              <a:spcAft>
                <a:spcPts val="0"/>
              </a:spcAft>
            </a:pPr>
            <a:endParaRPr lang="en-US" dirty="0"/>
          </a:p>
        </p:txBody>
      </p:sp>
      <p:pic>
        <p:nvPicPr>
          <p:cNvPr id="5" name="Picture 2" descr="http://askhrgreen.org/wp-content/uploads/2012/04/TapVsBottledWa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267" y="2117345"/>
            <a:ext cx="8493961" cy="3728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77011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blogs.oregonstate.edu/bewell/files/2011/08/water-map-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750" y="0"/>
            <a:ext cx="10750550" cy="830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07694" y="3790051"/>
            <a:ext cx="6318504" cy="2827421"/>
          </a:xfrm>
        </p:spPr>
        <p:txBody>
          <a:bodyPr>
            <a:normAutofit lnSpcReduction="10000"/>
          </a:bodyPr>
          <a:lstStyle/>
          <a:p>
            <a:pPr lvl="0" algn="ctr" hangingPunct="0"/>
            <a:r>
              <a:rPr lang="en-US" dirty="0">
                <a:latin typeface="Arial" pitchFamily="18"/>
                <a:ea typeface="Microsoft YaHei" pitchFamily="2"/>
                <a:cs typeface="Mangal" pitchFamily="2"/>
              </a:rPr>
              <a:t>“</a:t>
            </a:r>
            <a:r>
              <a:rPr lang="en-US" sz="2800" dirty="0">
                <a:latin typeface="Arial" pitchFamily="18"/>
                <a:ea typeface="Microsoft YaHei" pitchFamily="2"/>
                <a:cs typeface="Mangal" pitchFamily="2"/>
              </a:rPr>
              <a:t>Arguments for or against bottled water are more than environmental or economic—they have deeper psychological, philosophical, and ideological implications and social subtexts.”  </a:t>
            </a:r>
          </a:p>
          <a:p>
            <a:pPr lvl="0" algn="ctr" hangingPunct="0">
              <a:buNone/>
            </a:pPr>
            <a:r>
              <a:rPr lang="en-US" sz="2800" dirty="0">
                <a:latin typeface="Arial" pitchFamily="18"/>
                <a:ea typeface="Microsoft YaHei" pitchFamily="2"/>
                <a:cs typeface="Mangal" pitchFamily="2"/>
              </a:rPr>
              <a:t>-Peter </a:t>
            </a:r>
            <a:r>
              <a:rPr lang="en-US" sz="2800" dirty="0" err="1">
                <a:latin typeface="Arial" pitchFamily="18"/>
                <a:ea typeface="Microsoft YaHei" pitchFamily="2"/>
                <a:cs typeface="Mangal" pitchFamily="2"/>
              </a:rPr>
              <a:t>Gleick</a:t>
            </a:r>
            <a:r>
              <a:rPr lang="en-US" sz="2800" dirty="0">
                <a:latin typeface="Arial" pitchFamily="18"/>
                <a:ea typeface="Microsoft YaHei" pitchFamily="2"/>
                <a:cs typeface="Mangal" pitchFamily="2"/>
              </a:rPr>
              <a:t>, </a:t>
            </a:r>
            <a:r>
              <a:rPr lang="en-US" sz="2800" i="1" dirty="0">
                <a:latin typeface="Arial" pitchFamily="18"/>
                <a:ea typeface="Microsoft YaHei" pitchFamily="2"/>
                <a:cs typeface="Mangal" pitchFamily="2"/>
              </a:rPr>
              <a:t>Bottled and Sold</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7694" y="332450"/>
            <a:ext cx="5739063" cy="3204835"/>
          </a:xfrm>
          <a:prstGeom prst="rect">
            <a:avLst/>
          </a:prstGeom>
        </p:spPr>
      </p:pic>
    </p:spTree>
    <p:extLst>
      <p:ext uri="{BB962C8B-B14F-4D97-AF65-F5344CB8AC3E}">
        <p14:creationId xmlns:p14="http://schemas.microsoft.com/office/powerpoint/2010/main" val="1196399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Topics Covered:</a:t>
            </a:r>
          </a:p>
        </p:txBody>
      </p:sp>
      <p:sp>
        <p:nvSpPr>
          <p:cNvPr id="3" name="Content Placeholder 2"/>
          <p:cNvSpPr>
            <a:spLocks noGrp="1"/>
          </p:cNvSpPr>
          <p:nvPr>
            <p:ph idx="1"/>
          </p:nvPr>
        </p:nvSpPr>
        <p:spPr/>
        <p:txBody>
          <a:bodyPr>
            <a:normAutofit/>
          </a:bodyPr>
          <a:lstStyle/>
          <a:p>
            <a:r>
              <a:rPr lang="en-US" sz="2800" dirty="0"/>
              <a:t>Bottled Water Benefits</a:t>
            </a:r>
          </a:p>
          <a:p>
            <a:r>
              <a:rPr lang="en-US" sz="2800" dirty="0"/>
              <a:t>Health Impacts</a:t>
            </a:r>
          </a:p>
          <a:p>
            <a:r>
              <a:rPr lang="en-US" sz="2800" dirty="0"/>
              <a:t>Environmental Impacts</a:t>
            </a:r>
          </a:p>
          <a:p>
            <a:r>
              <a:rPr lang="en-US" sz="2800" dirty="0"/>
              <a:t>Economic Impacts</a:t>
            </a:r>
          </a:p>
          <a:p>
            <a:r>
              <a:rPr lang="en-US" sz="2800" dirty="0"/>
              <a:t>Recent Backlash</a:t>
            </a:r>
          </a:p>
          <a:p>
            <a:r>
              <a:rPr lang="en-US" sz="2800" dirty="0"/>
              <a:t>Rethink</a:t>
            </a:r>
          </a:p>
        </p:txBody>
      </p:sp>
    </p:spTree>
    <p:extLst>
      <p:ext uri="{BB962C8B-B14F-4D97-AF65-F5344CB8AC3E}">
        <p14:creationId xmlns:p14="http://schemas.microsoft.com/office/powerpoint/2010/main" val="13973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alphaModFix amt="80000"/>
            <a:extLst>
              <a:ext uri="{28A0092B-C50C-407E-A947-70E740481C1C}">
                <a14:useLocalDpi xmlns:a14="http://schemas.microsoft.com/office/drawing/2010/main" val="0"/>
              </a:ext>
            </a:extLst>
          </a:blip>
          <a:srcRect l="14815" r="14984"/>
          <a:stretch/>
        </p:blipFill>
        <p:spPr>
          <a:xfrm>
            <a:off x="0" y="0"/>
            <a:ext cx="9144000" cy="6858000"/>
          </a:xfrm>
          <a:prstGeom prst="rect">
            <a:avLst/>
          </a:prstGeom>
        </p:spPr>
      </p:pic>
      <p:sp>
        <p:nvSpPr>
          <p:cNvPr id="2" name="Title 1"/>
          <p:cNvSpPr>
            <a:spLocks noGrp="1"/>
          </p:cNvSpPr>
          <p:nvPr>
            <p:ph type="title"/>
          </p:nvPr>
        </p:nvSpPr>
        <p:spPr>
          <a:xfrm>
            <a:off x="962332" y="655227"/>
            <a:ext cx="7447935" cy="1414462"/>
          </a:xfrm>
        </p:spPr>
        <p:txBody>
          <a:bodyPr>
            <a:normAutofit fontScale="90000"/>
          </a:bodyPr>
          <a:lstStyle/>
          <a:p>
            <a:pPr eaLnBrk="1" hangingPunct="1">
              <a:defRPr/>
            </a:pPr>
            <a:r>
              <a:rPr lang="en-US" sz="6700" b="1" dirty="0"/>
              <a:t>Bottled Water </a:t>
            </a:r>
            <a:br>
              <a:rPr lang="en-US" sz="6700" b="1" dirty="0"/>
            </a:br>
            <a:r>
              <a:rPr lang="en-US" sz="6700" b="1" dirty="0"/>
              <a:t>Benefits</a:t>
            </a:r>
            <a:endParaRPr lang="en-US" sz="5400" b="1" dirty="0"/>
          </a:p>
        </p:txBody>
      </p:sp>
      <p:sp>
        <p:nvSpPr>
          <p:cNvPr id="3" name="Rectangle 2"/>
          <p:cNvSpPr/>
          <p:nvPr/>
        </p:nvSpPr>
        <p:spPr>
          <a:xfrm>
            <a:off x="114299" y="6294381"/>
            <a:ext cx="4572000" cy="461665"/>
          </a:xfrm>
          <a:prstGeom prst="rect">
            <a:avLst/>
          </a:prstGeom>
        </p:spPr>
        <p:txBody>
          <a:bodyPr>
            <a:spAutoFit/>
          </a:bodyPr>
          <a:lstStyle/>
          <a:p>
            <a:r>
              <a:rPr lang="en-US" sz="1200" dirty="0"/>
              <a:t>http://www.foodandwaterwatch.org/sites/default/files/web_830x437_media-bottledwaterformiles1.jpg</a:t>
            </a:r>
          </a:p>
        </p:txBody>
      </p:sp>
    </p:spTree>
    <p:extLst>
      <p:ext uri="{BB962C8B-B14F-4D97-AF65-F5344CB8AC3E}">
        <p14:creationId xmlns:p14="http://schemas.microsoft.com/office/powerpoint/2010/main" val="1422989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Bottled water benefits</a:t>
            </a:r>
          </a:p>
        </p:txBody>
      </p:sp>
      <p:sp>
        <p:nvSpPr>
          <p:cNvPr id="3" name="Content Placeholder 2"/>
          <p:cNvSpPr>
            <a:spLocks noGrp="1"/>
          </p:cNvSpPr>
          <p:nvPr>
            <p:ph idx="1"/>
          </p:nvPr>
        </p:nvSpPr>
        <p:spPr>
          <a:xfrm>
            <a:off x="768096" y="2005783"/>
            <a:ext cx="7505749" cy="4023360"/>
          </a:xfrm>
        </p:spPr>
        <p:txBody>
          <a:bodyPr>
            <a:normAutofit/>
          </a:bodyPr>
          <a:lstStyle/>
          <a:p>
            <a:pPr lvl="1">
              <a:buFont typeface="Arial" panose="020B0604020202020204" pitchFamily="34" charset="0"/>
              <a:buChar char="•"/>
              <a:defRPr/>
            </a:pPr>
            <a:r>
              <a:rPr lang="en-US" sz="2800" dirty="0"/>
              <a:t>Disaster relief</a:t>
            </a:r>
          </a:p>
          <a:p>
            <a:pPr lvl="1">
              <a:buFont typeface="Arial" panose="020B0604020202020204" pitchFamily="34" charset="0"/>
              <a:buChar char="•"/>
              <a:defRPr/>
            </a:pPr>
            <a:r>
              <a:rPr lang="en-US" sz="2800" dirty="0"/>
              <a:t>Contaminated public/private water supply</a:t>
            </a:r>
          </a:p>
          <a:p>
            <a:pPr lvl="1">
              <a:buFont typeface="Arial" panose="020B0604020202020204" pitchFamily="34" charset="0"/>
              <a:buChar char="•"/>
              <a:defRPr/>
            </a:pPr>
            <a:r>
              <a:rPr lang="en-US" sz="2800" dirty="0"/>
              <a:t>Healthier than soda!</a:t>
            </a:r>
          </a:p>
          <a:p>
            <a:pPr lvl="1">
              <a:buFont typeface="Arial" panose="020B0604020202020204" pitchFamily="34" charset="0"/>
              <a:buChar char="•"/>
              <a:defRPr/>
            </a:pPr>
            <a:r>
              <a:rPr lang="en-US" sz="2800" dirty="0"/>
              <a:t>No access to any other supply</a:t>
            </a:r>
          </a:p>
        </p:txBody>
      </p:sp>
      <p:pic>
        <p:nvPicPr>
          <p:cNvPr id="6148" name="Picture 6" descr="http://www.redcross.org/images/MEDIA_CustomProductCatalog/m6840148_763x260-disaster-relie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 y="4540250"/>
            <a:ext cx="516890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5788" y="4529138"/>
            <a:ext cx="3249612"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Rectangle 4"/>
          <p:cNvSpPr>
            <a:spLocks noChangeArrowheads="1"/>
          </p:cNvSpPr>
          <p:nvPr/>
        </p:nvSpPr>
        <p:spPr bwMode="auto">
          <a:xfrm>
            <a:off x="204788" y="6305550"/>
            <a:ext cx="519588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 typeface="Wingdings" panose="05000000000000000000" pitchFamily="2" charset="2"/>
              <a:buNone/>
            </a:pPr>
            <a:r>
              <a:rPr lang="en-US" altLang="en-US" sz="1000" dirty="0"/>
              <a:t>http://www.redcross.org/news/article/Red-Cross-Shelters-and-Provides-Assistance-to-Storm-Victims</a:t>
            </a:r>
          </a:p>
          <a:p>
            <a:pPr>
              <a:spcBef>
                <a:spcPct val="0"/>
              </a:spcBef>
              <a:buClrTx/>
              <a:buSzTx/>
              <a:buFontTx/>
              <a:buNone/>
            </a:pPr>
            <a:endParaRPr lang="en-US" altLang="en-US" sz="10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D2B019A-A9A3-451A-B4BB-3DF8497BCEF1}"/>
              </a:ext>
            </a:extLst>
          </p:cNvPr>
          <p:cNvPicPr>
            <a:picLocks noChangeAspect="1"/>
          </p:cNvPicPr>
          <p:nvPr/>
        </p:nvPicPr>
        <p:blipFill>
          <a:blip r:embed="rId2"/>
          <a:stretch>
            <a:fillRect/>
          </a:stretch>
        </p:blipFill>
        <p:spPr>
          <a:xfrm>
            <a:off x="0" y="32004"/>
            <a:ext cx="9144000" cy="6793992"/>
          </a:xfrm>
          <a:prstGeom prst="rect">
            <a:avLst/>
          </a:prstGeom>
        </p:spPr>
      </p:pic>
    </p:spTree>
    <p:extLst>
      <p:ext uri="{BB962C8B-B14F-4D97-AF65-F5344CB8AC3E}">
        <p14:creationId xmlns:p14="http://schemas.microsoft.com/office/powerpoint/2010/main" val="1002884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Image result for bottled wa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4502" y="6690360"/>
            <a:ext cx="89498" cy="755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Why do we drink so much bottled water?</a:t>
            </a:r>
          </a:p>
        </p:txBody>
      </p:sp>
      <p:sp>
        <p:nvSpPr>
          <p:cNvPr id="3" name="Content Placeholder 2"/>
          <p:cNvSpPr>
            <a:spLocks noGrp="1"/>
          </p:cNvSpPr>
          <p:nvPr>
            <p:ph idx="1"/>
          </p:nvPr>
        </p:nvSpPr>
        <p:spPr/>
        <p:txBody>
          <a:bodyPr>
            <a:normAutofit/>
          </a:bodyPr>
          <a:lstStyle/>
          <a:p>
            <a:pPr>
              <a:buClr>
                <a:schemeClr val="tx1"/>
              </a:buClr>
              <a:defRPr/>
            </a:pPr>
            <a:r>
              <a:rPr lang="en-US" sz="2600" dirty="0"/>
              <a:t>Water is bottled and traded globally </a:t>
            </a:r>
          </a:p>
          <a:p>
            <a:pPr lvl="1">
              <a:buFont typeface="Arial" panose="020B0604020202020204" pitchFamily="34" charset="0"/>
              <a:buChar char="•"/>
              <a:defRPr/>
            </a:pPr>
            <a:r>
              <a:rPr lang="en-US" sz="2600" dirty="0"/>
              <a:t>1970s - 300 million gallons </a:t>
            </a:r>
          </a:p>
          <a:p>
            <a:pPr lvl="1">
              <a:buFont typeface="Arial" panose="020B0604020202020204" pitchFamily="34" charset="0"/>
              <a:buChar char="•"/>
              <a:defRPr/>
            </a:pPr>
            <a:r>
              <a:rPr lang="en-US" sz="2600" dirty="0"/>
              <a:t>2018 - 100 billion gallons (US 13.5 billion gallons)</a:t>
            </a:r>
          </a:p>
          <a:p>
            <a:pPr lvl="1">
              <a:buFont typeface="Arial" panose="020B0604020202020204" pitchFamily="34" charset="0"/>
              <a:buChar char="•"/>
              <a:defRPr/>
            </a:pPr>
            <a:endParaRPr lang="en-US" sz="1800" dirty="0"/>
          </a:p>
          <a:p>
            <a:pPr marL="128016" lvl="1" indent="0">
              <a:buNone/>
              <a:defRPr/>
            </a:pPr>
            <a:r>
              <a:rPr lang="en-US" sz="2600" dirty="0"/>
              <a:t>Companies are good at selling it</a:t>
            </a:r>
          </a:p>
          <a:p>
            <a:pPr lvl="2">
              <a:buFont typeface="Arial" panose="020B0604020202020204" pitchFamily="34" charset="0"/>
              <a:buChar char="•"/>
              <a:defRPr/>
            </a:pPr>
            <a:r>
              <a:rPr lang="en-US" sz="2600" dirty="0"/>
              <a:t>How? </a:t>
            </a:r>
          </a:p>
          <a:p>
            <a:pPr lvl="3">
              <a:buFont typeface="Arial" panose="020B0604020202020204" pitchFamily="34" charset="0"/>
              <a:buChar char="•"/>
              <a:defRPr/>
            </a:pPr>
            <a:r>
              <a:rPr lang="en-US" sz="2600" dirty="0"/>
              <a:t>Seduce us—Cool, healthy, fit people drink it</a:t>
            </a:r>
          </a:p>
          <a:p>
            <a:pPr lvl="3">
              <a:buFont typeface="Arial" panose="020B0604020202020204" pitchFamily="34" charset="0"/>
              <a:buChar char="•"/>
              <a:defRPr/>
            </a:pPr>
            <a:r>
              <a:rPr lang="en-US" sz="2600" dirty="0"/>
              <a:t>Scare us—Tap water is not safe.</a:t>
            </a:r>
          </a:p>
          <a:p>
            <a:pPr lvl="3">
              <a:buFont typeface="Arial" panose="020B0604020202020204" pitchFamily="34" charset="0"/>
              <a:buChar char="•"/>
              <a:defRPr/>
            </a:pPr>
            <a:r>
              <a:rPr lang="en-US" sz="2600" dirty="0"/>
              <a:t>Mislead us—Tap Water is inferior in every way</a:t>
            </a:r>
          </a:p>
          <a:p>
            <a:pPr lvl="3">
              <a:buFont typeface="Arial" panose="020B0604020202020204" pitchFamily="34" charset="0"/>
              <a:buChar char="•"/>
              <a:defRPr/>
            </a:pPr>
            <a:endParaRPr lang="en-US" sz="2600" dirty="0"/>
          </a:p>
          <a:p>
            <a:pPr lvl="3">
              <a:buFont typeface="Arial" panose="020B0604020202020204" pitchFamily="34" charset="0"/>
              <a:buChar char="•"/>
              <a:defRPr/>
            </a:pPr>
            <a:endParaRPr lang="en-US" sz="2600" dirty="0"/>
          </a:p>
        </p:txBody>
      </p:sp>
      <p:sp>
        <p:nvSpPr>
          <p:cNvPr id="4" name="Rectangle 3"/>
          <p:cNvSpPr/>
          <p:nvPr/>
        </p:nvSpPr>
        <p:spPr>
          <a:xfrm>
            <a:off x="1937865" y="4269957"/>
            <a:ext cx="4197752" cy="492443"/>
          </a:xfrm>
          <a:prstGeom prst="rect">
            <a:avLst/>
          </a:prstGeom>
        </p:spPr>
        <p:txBody>
          <a:bodyPr wrap="none">
            <a:spAutoFit/>
          </a:bodyPr>
          <a:lstStyle/>
          <a:p>
            <a:r>
              <a:rPr lang="en-US" sz="2600" dirty="0">
                <a:latin typeface="+mn-lt"/>
                <a:sym typeface="Wingdings" panose="05000000000000000000" pitchFamily="2" charset="2"/>
              </a:rPr>
              <a:t> </a:t>
            </a:r>
            <a:r>
              <a:rPr lang="en-US" sz="2600" dirty="0">
                <a:latin typeface="+mn-lt"/>
              </a:rPr>
              <a:t>MANUFACTURED DEMAND</a:t>
            </a:r>
          </a:p>
        </p:txBody>
      </p:sp>
    </p:spTree>
    <p:extLst>
      <p:ext uri="{BB962C8B-B14F-4D97-AF65-F5344CB8AC3E}">
        <p14:creationId xmlns:p14="http://schemas.microsoft.com/office/powerpoint/2010/main" val="2193271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s-MX" dirty="0"/>
          </a:p>
        </p:txBody>
      </p:sp>
      <p:sp>
        <p:nvSpPr>
          <p:cNvPr id="9" name="Content Placeholder 8"/>
          <p:cNvSpPr>
            <a:spLocks noGrp="1"/>
          </p:cNvSpPr>
          <p:nvPr>
            <p:ph idx="1"/>
          </p:nvPr>
        </p:nvSpPr>
        <p:spPr/>
        <p:txBody>
          <a:bodyPr/>
          <a:lstStyle/>
          <a:p>
            <a:pPr>
              <a:defRPr/>
            </a:pPr>
            <a:endParaRPr lang="en-US" dirty="0"/>
          </a:p>
        </p:txBody>
      </p:sp>
      <p:pic>
        <p:nvPicPr>
          <p:cNvPr id="3379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6375" y="3833813"/>
            <a:ext cx="2486025" cy="290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24138" y="3128963"/>
            <a:ext cx="3835400" cy="310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4" descr="http://www.dasani.com/wp-content/uploads/sites/2/2013/09/PHA_DASANI-WATER_carousel_980x550_091113_for_web-fixe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2375" y="527050"/>
            <a:ext cx="4306888"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6" descr="http://i.dailymail.co.uk/i/pix/2013/05/22/article-2329202-19F1318B000005DC-364_306x42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113" y="176213"/>
            <a:ext cx="2089150" cy="288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8" descr="http://adsoftheworld.com/files/images/Dasani3.preview.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425" y="3305175"/>
            <a:ext cx="2433638" cy="330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12" descr="http://1-ps.googleusercontent.com/hk/toLiOEzNv9Ld0XPwuJyYahxouR/www.magxone.com/uploads/2009/06/377x600xBeyonce-Crystal-Geyser-Water-Ad-3.jpg.pagespeed.ic.s21wJD1QbjM5aX7vXmAQ.jpg"/>
          <p:cNvPicPr>
            <a:picLocks noChangeAspect="1" noChangeArrowheads="1"/>
          </p:cNvPicPr>
          <p:nvPr/>
        </p:nvPicPr>
        <p:blipFill>
          <a:blip r:embed="rId8">
            <a:extLst>
              <a:ext uri="{28A0092B-C50C-407E-A947-70E740481C1C}">
                <a14:useLocalDpi xmlns:a14="http://schemas.microsoft.com/office/drawing/2010/main" val="0"/>
              </a:ext>
            </a:extLst>
          </a:blip>
          <a:srcRect r="15192" b="4848"/>
          <a:stretch>
            <a:fillRect/>
          </a:stretch>
        </p:blipFill>
        <p:spPr bwMode="auto">
          <a:xfrm>
            <a:off x="6938963" y="139700"/>
            <a:ext cx="2011362" cy="359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Integral</Template>
  <TotalTime>9190</TotalTime>
  <Words>1011</Words>
  <Application>Microsoft Office PowerPoint</Application>
  <PresentationFormat>On-screen Show (4:3)</PresentationFormat>
  <Paragraphs>164</Paragraphs>
  <Slides>35</Slides>
  <Notes>14</Notes>
  <HiddenSlides>0</HiddenSlides>
  <MMClips>0</MMClips>
  <ScaleCrop>false</ScaleCrop>
  <HeadingPairs>
    <vt:vector size="6" baseType="variant">
      <vt:variant>
        <vt:lpstr>Theme</vt:lpstr>
      </vt:variant>
      <vt:variant>
        <vt:i4>1</vt:i4>
      </vt:variant>
      <vt:variant>
        <vt:lpstr>Links</vt:lpstr>
      </vt:variant>
      <vt:variant>
        <vt:i4>1</vt:i4>
      </vt:variant>
      <vt:variant>
        <vt:lpstr>Slide Titles</vt:lpstr>
      </vt:variant>
      <vt:variant>
        <vt:i4>35</vt:i4>
      </vt:variant>
    </vt:vector>
  </HeadingPairs>
  <TitlesOfParts>
    <vt:vector size="37" baseType="lpstr">
      <vt:lpstr>Integral</vt:lpstr>
      <vt:lpstr>???</vt:lpstr>
      <vt:lpstr>Bottled Water and the Envrionment</vt:lpstr>
      <vt:lpstr>PowerPoint Presentation</vt:lpstr>
      <vt:lpstr>Donald Trump on Toilets* *From Trevor Noah “The Daily Show”</vt:lpstr>
      <vt:lpstr>Topics Covered:</vt:lpstr>
      <vt:lpstr>Bottled Water  Benefits</vt:lpstr>
      <vt:lpstr>Bottled water benefits</vt:lpstr>
      <vt:lpstr>PowerPoint Presentation</vt:lpstr>
      <vt:lpstr>Why do we drink so much bottled water?</vt:lpstr>
      <vt:lpstr>PowerPoint Presentation</vt:lpstr>
      <vt:lpstr>Who drinks bottled water?</vt:lpstr>
      <vt:lpstr>PowerPoint Presentation</vt:lpstr>
      <vt:lpstr>Health IMpacts</vt:lpstr>
      <vt:lpstr>   Regulations:  </vt:lpstr>
      <vt:lpstr>Corvallis Water &amp; SDWA</vt:lpstr>
      <vt:lpstr>PowerPoint Presentation</vt:lpstr>
      <vt:lpstr>Environmental  Impacts</vt:lpstr>
      <vt:lpstr>Life Cycle Impacts: Production  us =52 Billion 1 liter bottles/yr</vt:lpstr>
      <vt:lpstr>Life Cycle Impacts: Transport</vt:lpstr>
      <vt:lpstr>Life Cycle Impacts: Disposal</vt:lpstr>
      <vt:lpstr>Life Cycle Impacts: Disposal</vt:lpstr>
      <vt:lpstr>PowerPoint Presentation</vt:lpstr>
      <vt:lpstr>Life Cycle Impacts: Footprint</vt:lpstr>
      <vt:lpstr>Economic Impacts:  For You My Friend!</vt:lpstr>
      <vt:lpstr>Price differences</vt:lpstr>
      <vt:lpstr>Who Dominates the Market In Oregon?</vt:lpstr>
      <vt:lpstr>Recent  Backlash</vt:lpstr>
      <vt:lpstr>PowerPoint Presentation</vt:lpstr>
      <vt:lpstr>PowerPoint Presentation</vt:lpstr>
      <vt:lpstr>But…there is a New trend. Is this the answer?????</vt:lpstr>
      <vt:lpstr>ReThink</vt:lpstr>
      <vt:lpstr>Rethink Bottled Water</vt:lpstr>
      <vt:lpstr>PowerPoint Presentation</vt:lpstr>
      <vt:lpstr>RETHINK WATER Save resources-Save Money!</vt:lpstr>
      <vt:lpstr>PowerPoint Presentation</vt:lpstr>
      <vt:lpstr>PowerPoint Presentation</vt:lpstr>
    </vt:vector>
  </TitlesOfParts>
  <Company>Oregon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jarvisto</dc:creator>
  <cp:lastModifiedBy>cooks</cp:lastModifiedBy>
  <cp:revision>744</cp:revision>
  <cp:lastPrinted>1601-01-01T00:00:00Z</cp:lastPrinted>
  <dcterms:created xsi:type="dcterms:W3CDTF">2010-02-05T21:53:34Z</dcterms:created>
  <dcterms:modified xsi:type="dcterms:W3CDTF">2020-02-10T17:45:05Z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4</vt:i4>
  </property>
</Properties>
</file>