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8" r:id="rId1"/>
  </p:sldMasterIdLst>
  <p:notesMasterIdLst>
    <p:notesMasterId r:id="rId38"/>
  </p:notesMasterIdLst>
  <p:sldIdLst>
    <p:sldId id="380" r:id="rId2"/>
    <p:sldId id="417" r:id="rId3"/>
    <p:sldId id="426" r:id="rId4"/>
    <p:sldId id="375" r:id="rId5"/>
    <p:sldId id="383" r:id="rId6"/>
    <p:sldId id="404" r:id="rId7"/>
    <p:sldId id="392" r:id="rId8"/>
    <p:sldId id="382" r:id="rId9"/>
    <p:sldId id="395" r:id="rId10"/>
    <p:sldId id="324" r:id="rId11"/>
    <p:sldId id="333" r:id="rId12"/>
    <p:sldId id="338" r:id="rId13"/>
    <p:sldId id="362" r:id="rId14"/>
    <p:sldId id="400" r:id="rId15"/>
    <p:sldId id="325" r:id="rId16"/>
    <p:sldId id="421" r:id="rId17"/>
    <p:sldId id="422" r:id="rId18"/>
    <p:sldId id="424" r:id="rId19"/>
    <p:sldId id="337" r:id="rId20"/>
    <p:sldId id="396" r:id="rId21"/>
    <p:sldId id="425" r:id="rId22"/>
    <p:sldId id="427" r:id="rId23"/>
    <p:sldId id="402" r:id="rId24"/>
    <p:sldId id="296" r:id="rId25"/>
    <p:sldId id="393" r:id="rId26"/>
    <p:sldId id="398" r:id="rId27"/>
    <p:sldId id="428" r:id="rId28"/>
    <p:sldId id="352" r:id="rId29"/>
    <p:sldId id="415" r:id="rId30"/>
    <p:sldId id="405" r:id="rId31"/>
    <p:sldId id="429" r:id="rId32"/>
    <p:sldId id="420" r:id="rId33"/>
    <p:sldId id="401" r:id="rId34"/>
    <p:sldId id="369" r:id="rId35"/>
    <p:sldId id="409" r:id="rId36"/>
    <p:sldId id="413" r:id="rId37"/>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oks"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FFFF00"/>
    <a:srgbClr val="FF99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14" autoAdjust="0"/>
    <p:restoredTop sz="91049" autoAdjust="0"/>
  </p:normalViewPr>
  <p:slideViewPr>
    <p:cSldViewPr snapToGrid="0">
      <p:cViewPr>
        <p:scale>
          <a:sx n="100" d="100"/>
          <a:sy n="100" d="100"/>
        </p:scale>
        <p:origin x="-1262" y="240"/>
      </p:cViewPr>
      <p:guideLst>
        <p:guide orient="horz" pos="2160"/>
        <p:guide pos="2880"/>
      </p:guideLst>
    </p:cSldViewPr>
  </p:slideViewPr>
  <p:outlineViewPr>
    <p:cViewPr>
      <p:scale>
        <a:sx n="33" d="100"/>
        <a:sy n="33" d="100"/>
      </p:scale>
      <p:origin x="0" y="2451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856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57856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ea typeface="+mn-ea"/>
                <a:cs typeface="+mn-cs"/>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856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856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57856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fld id="{099FFCA3-065A-4A01-A99E-DA91F21E00AC}" type="slidenum">
              <a:rPr lang="en-US" altLang="en-US"/>
              <a:pPr/>
              <a:t>‹#›</a:t>
            </a:fld>
            <a:endParaRPr lang="en-US" altLang="en-US"/>
          </a:p>
        </p:txBody>
      </p:sp>
    </p:spTree>
    <p:extLst>
      <p:ext uri="{BB962C8B-B14F-4D97-AF65-F5344CB8AC3E}">
        <p14:creationId xmlns:p14="http://schemas.microsoft.com/office/powerpoint/2010/main" val="2608769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uromonitor.com/bottled-water-in-2011-building-on-a-rebound-in-growth/repor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History, production,</a:t>
            </a:r>
            <a:r>
              <a:rPr lang="en-US" baseline="0" dirty="0" smtClean="0"/>
              <a:t> impacts; become informed consumer; what’s in water, how it’s produced, where it goes, how its regulated</a:t>
            </a:r>
            <a:endParaRPr lang="en-US" dirty="0"/>
          </a:p>
        </p:txBody>
      </p:sp>
      <p:sp>
        <p:nvSpPr>
          <p:cNvPr id="4" name="Slide Number Placeholder 3"/>
          <p:cNvSpPr>
            <a:spLocks noGrp="1"/>
          </p:cNvSpPr>
          <p:nvPr>
            <p:ph type="sldNum" sz="quarter" idx="10"/>
          </p:nvPr>
        </p:nvSpPr>
        <p:spPr/>
        <p:txBody>
          <a:bodyPr/>
          <a:lstStyle/>
          <a:p>
            <a:fld id="{099FFCA3-065A-4A01-A99E-DA91F21E00AC}" type="slidenum">
              <a:rPr lang="en-US" altLang="en-US" smtClean="0"/>
              <a:pPr/>
              <a:t>1</a:t>
            </a:fld>
            <a:endParaRPr lang="en-US" altLang="en-US"/>
          </a:p>
        </p:txBody>
      </p:sp>
    </p:spTree>
    <p:extLst>
      <p:ext uri="{BB962C8B-B14F-4D97-AF65-F5344CB8AC3E}">
        <p14:creationId xmlns:p14="http://schemas.microsoft.com/office/powerpoint/2010/main" val="1343446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03392B-173B-4857-9430-2E325B034FFC}" type="slidenum">
              <a:rPr lang="en-US" altLang="en-US" sz="1300"/>
              <a:pPr>
                <a:spcBef>
                  <a:spcPct val="0"/>
                </a:spcBef>
              </a:pPr>
              <a:t>12</a:t>
            </a:fld>
            <a:endParaRPr lang="en-US" altLang="en-US" sz="13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ea typeface="ＭＳ Ｐゴシック" panose="020B0600070205080204" pitchFamily="34" charset="-128"/>
              </a:rPr>
              <a:t>Look up water report wherever you move!</a:t>
            </a: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r>
              <a:rPr lang="en-US" altLang="en-US" dirty="0" smtClean="0">
                <a:latin typeface="Arial" panose="020B0604020202020204" pitchFamily="34" charset="0"/>
                <a:ea typeface="ＭＳ Ｐゴシック" panose="020B0600070205080204" pitchFamily="34" charset="-128"/>
              </a:rPr>
              <a:t>FDA only tests for one quarter of these contaminants. It’s hard to see, but basically you’ve got your bacterial contaminants, household chemicals, agricultural chemicals, as well as inorganic chemicals like arsenic and other poisons. </a:t>
            </a:r>
          </a:p>
        </p:txBody>
      </p:sp>
    </p:spTree>
    <p:extLst>
      <p:ext uri="{BB962C8B-B14F-4D97-AF65-F5344CB8AC3E}">
        <p14:creationId xmlns:p14="http://schemas.microsoft.com/office/powerpoint/2010/main" val="1385468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11AFC55-63D2-4C58-B205-9292F02BEC65}" type="slidenum">
              <a:rPr lang="en-US" altLang="en-US" sz="1300"/>
              <a:pPr>
                <a:spcBef>
                  <a:spcPct val="0"/>
                </a:spcBef>
              </a:pPr>
              <a:t>13</a:t>
            </a:fld>
            <a:endParaRPr lang="en-US" altLang="en-US" sz="13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smtClean="0">
                <a:latin typeface="Arial" panose="020B0604020202020204" pitchFamily="34" charset="0"/>
                <a:ea typeface="ＭＳ Ｐゴシック" panose="020B0600070205080204" pitchFamily="34" charset="-128"/>
              </a:rPr>
              <a:t>Activity: boxed water? Spend about 5 </a:t>
            </a:r>
            <a:r>
              <a:rPr lang="en-US" altLang="en-US" dirty="0" err="1" smtClean="0">
                <a:latin typeface="Arial" panose="020B0604020202020204" pitchFamily="34" charset="0"/>
                <a:ea typeface="ＭＳ Ｐゴシック" panose="020B0600070205080204" pitchFamily="34" charset="-128"/>
              </a:rPr>
              <a:t>mins</a:t>
            </a:r>
            <a:endParaRPr lang="en-US" altLang="en-US" dirty="0" smtClean="0">
              <a:latin typeface="Arial" panose="020B0604020202020204" pitchFamily="34" charset="0"/>
              <a:ea typeface="ＭＳ Ｐゴシック" panose="020B0600070205080204" pitchFamily="34" charset="-128"/>
            </a:endParaRPr>
          </a:p>
          <a:p>
            <a:pPr>
              <a:spcBef>
                <a:spcPct val="0"/>
              </a:spcBef>
            </a:pPr>
            <a:endParaRPr lang="en-US" altLang="en-US" dirty="0" smtClean="0">
              <a:latin typeface="Arial" panose="020B0604020202020204" pitchFamily="34" charset="0"/>
              <a:ea typeface="ＭＳ Ｐゴシック" panose="020B0600070205080204" pitchFamily="34" charset="-128"/>
            </a:endParaRPr>
          </a:p>
          <a:p>
            <a:pPr>
              <a:spcBef>
                <a:spcPct val="0"/>
              </a:spcBef>
            </a:pPr>
            <a:r>
              <a:rPr lang="en-US" altLang="en-US" dirty="0" smtClean="0">
                <a:latin typeface="Arial" panose="020B0604020202020204" pitchFamily="34" charset="0"/>
                <a:ea typeface="ＭＳ Ｐゴシック" panose="020B0600070205080204" pitchFamily="34" charset="-128"/>
              </a:rPr>
              <a:t>Survey done in 2011</a:t>
            </a:r>
          </a:p>
          <a:p>
            <a:pPr>
              <a:lnSpc>
                <a:spcPct val="80000"/>
              </a:lnSpc>
              <a:buClr>
                <a:schemeClr val="tx1"/>
              </a:buClr>
              <a:buFont typeface="Wingdings" panose="05000000000000000000" pitchFamily="2" charset="2"/>
              <a:buNone/>
            </a:pPr>
            <a:r>
              <a:rPr lang="en-US" altLang="en-US" dirty="0" smtClean="0">
                <a:latin typeface="Arial" panose="020B0604020202020204" pitchFamily="34" charset="0"/>
                <a:ea typeface="ＭＳ Ｐゴシック" panose="020B0600070205080204" pitchFamily="34" charset="-128"/>
              </a:rPr>
              <a:t>http://</a:t>
            </a:r>
            <a:r>
              <a:rPr lang="en-US" altLang="en-US" dirty="0" err="1" smtClean="0">
                <a:latin typeface="Arial" panose="020B0604020202020204" pitchFamily="34" charset="0"/>
                <a:ea typeface="ＭＳ Ｐゴシック" panose="020B0600070205080204" pitchFamily="34" charset="-128"/>
              </a:rPr>
              <a:t>www.ewg.org</a:t>
            </a:r>
            <a:r>
              <a:rPr lang="en-US" altLang="en-US" dirty="0" smtClean="0">
                <a:latin typeface="Arial" panose="020B0604020202020204" pitchFamily="34" charset="0"/>
                <a:ea typeface="ＭＳ Ｐゴシック" panose="020B0600070205080204" pitchFamily="34" charset="-128"/>
              </a:rPr>
              <a:t>/research/ewg-bottled-water-scorecard-2011</a:t>
            </a:r>
          </a:p>
          <a:p>
            <a:pPr>
              <a:lnSpc>
                <a:spcPct val="80000"/>
              </a:lnSpc>
              <a:buClr>
                <a:schemeClr val="tx1"/>
              </a:buClr>
              <a:buFont typeface="Wingdings" panose="05000000000000000000" pitchFamily="2" charset="2"/>
              <a:buNone/>
            </a:pPr>
            <a:endParaRPr lang="en-US" altLang="en-US" dirty="0" smtClean="0">
              <a:latin typeface="Arial" panose="020B0604020202020204" pitchFamily="34" charset="0"/>
              <a:ea typeface="ＭＳ Ｐゴシック" panose="020B0600070205080204" pitchFamily="34" charset="-128"/>
            </a:endParaRPr>
          </a:p>
          <a:p>
            <a:pPr>
              <a:lnSpc>
                <a:spcPct val="80000"/>
              </a:lnSpc>
              <a:buClr>
                <a:schemeClr val="tx1"/>
              </a:buClr>
              <a:buFont typeface="Wingdings" panose="05000000000000000000" pitchFamily="2" charset="2"/>
              <a:buNone/>
            </a:pPr>
            <a:r>
              <a:rPr lang="en-US" altLang="en-US" dirty="0" smtClean="0">
                <a:latin typeface="Arial" panose="020B0604020202020204" pitchFamily="34" charset="0"/>
                <a:ea typeface="ＭＳ Ｐゴシック" panose="020B0600070205080204" pitchFamily="34" charset="-128"/>
              </a:rPr>
              <a:t>*Water Watch 2010 and BMC 2010 </a:t>
            </a:r>
          </a:p>
          <a:p>
            <a:pPr>
              <a:lnSpc>
                <a:spcPct val="80000"/>
              </a:lnSpc>
              <a:buClr>
                <a:schemeClr val="tx1"/>
              </a:buClr>
              <a:buFont typeface="Wingdings" panose="05000000000000000000" pitchFamily="2" charset="2"/>
              <a:buNone/>
            </a:pPr>
            <a:r>
              <a:rPr lang="en-US" altLang="en-US" dirty="0" smtClean="0">
                <a:latin typeface="Arial" panose="020B0604020202020204" pitchFamily="34" charset="0"/>
                <a:ea typeface="ＭＳ Ｐゴシック" panose="020B0600070205080204" pitchFamily="34" charset="-128"/>
              </a:rPr>
              <a:t>**</a:t>
            </a:r>
            <a:r>
              <a:rPr lang="en-US" altLang="en-US" dirty="0" err="1" smtClean="0">
                <a:latin typeface="Arial" panose="020B0604020202020204" pitchFamily="34" charset="0"/>
                <a:ea typeface="ＭＳ Ｐゴシック" panose="020B0600070205080204" pitchFamily="34" charset="-128"/>
              </a:rPr>
              <a:t>Gleick</a:t>
            </a:r>
            <a:r>
              <a:rPr lang="en-US" altLang="en-US" dirty="0" smtClean="0">
                <a:latin typeface="Arial" panose="020B0604020202020204" pitchFamily="34" charset="0"/>
                <a:ea typeface="ＭＳ Ｐゴシック" panose="020B0600070205080204" pitchFamily="34" charset="-128"/>
              </a:rPr>
              <a:t> 2009 </a:t>
            </a:r>
          </a:p>
          <a:p>
            <a:pPr>
              <a:lnSpc>
                <a:spcPct val="80000"/>
              </a:lnSpc>
              <a:buClr>
                <a:schemeClr val="tx1"/>
              </a:buClr>
              <a:buFont typeface="Wingdings" panose="05000000000000000000" pitchFamily="2" charset="2"/>
              <a:buNone/>
            </a:pPr>
            <a:r>
              <a:rPr lang="en-US" altLang="en-US" dirty="0" smtClean="0">
                <a:latin typeface="Arial" panose="020B0604020202020204" pitchFamily="34" charset="0"/>
                <a:ea typeface="ＭＳ Ｐゴシック" panose="020B0600070205080204" pitchFamily="34" charset="-128"/>
              </a:rPr>
              <a:t>EWG Bottled Water Scorecard</a:t>
            </a:r>
          </a:p>
          <a:p>
            <a:pPr>
              <a:lnSpc>
                <a:spcPct val="80000"/>
              </a:lnSpc>
              <a:buClr>
                <a:schemeClr val="tx1"/>
              </a:buClr>
              <a:buFont typeface="Wingdings" panose="05000000000000000000" pitchFamily="2" charset="2"/>
              <a:buNone/>
            </a:pPr>
            <a:r>
              <a:rPr lang="en-US" altLang="en-US" b="1" dirty="0" smtClean="0">
                <a:latin typeface="Arial" panose="020B0604020202020204" pitchFamily="34" charset="0"/>
                <a:ea typeface="ＭＳ Ｐゴシック" panose="020B0600070205080204" pitchFamily="34" charset="-128"/>
              </a:rPr>
              <a:t>It takes approximately 2000 times more energy to produce an equivalent amount of tap water**</a:t>
            </a:r>
          </a:p>
          <a:p>
            <a:pPr>
              <a:lnSpc>
                <a:spcPct val="80000"/>
              </a:lnSpc>
              <a:buClr>
                <a:schemeClr val="tx1"/>
              </a:buClr>
              <a:buFont typeface="Wingdings" panose="05000000000000000000" pitchFamily="2" charset="2"/>
              <a:buNone/>
            </a:pPr>
            <a:endParaRPr lang="en-US" altLang="en-US" dirty="0" smtClean="0">
              <a:latin typeface="Arial" panose="020B0604020202020204" pitchFamily="34" charset="0"/>
              <a:ea typeface="ＭＳ Ｐゴシック" panose="020B0600070205080204" pitchFamily="34" charset="-128"/>
            </a:endParaRPr>
          </a:p>
          <a:p>
            <a:pPr>
              <a:spcBef>
                <a:spcPct val="0"/>
              </a:spcBef>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64746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FFCA3-065A-4A01-A99E-DA91F21E00AC}" type="slidenum">
              <a:rPr lang="en-US" altLang="en-US" smtClean="0"/>
              <a:pPr/>
              <a:t>14</a:t>
            </a:fld>
            <a:endParaRPr lang="en-US" altLang="en-US"/>
          </a:p>
        </p:txBody>
      </p:sp>
    </p:spTree>
    <p:extLst>
      <p:ext uri="{BB962C8B-B14F-4D97-AF65-F5344CB8AC3E}">
        <p14:creationId xmlns:p14="http://schemas.microsoft.com/office/powerpoint/2010/main" val="892187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billion gallons of water is</a:t>
            </a:r>
            <a:r>
              <a:rPr lang="en-US" baseline="0" dirty="0" smtClean="0"/>
              <a:t> equal to over 100,000 </a:t>
            </a:r>
            <a:r>
              <a:rPr lang="en-US" baseline="0" dirty="0" err="1" smtClean="0"/>
              <a:t>olympic</a:t>
            </a:r>
            <a:r>
              <a:rPr lang="en-US" baseline="0" dirty="0" smtClean="0"/>
              <a:t> swimming pools! (50 m x 25 m x 2m)</a:t>
            </a:r>
            <a:endParaRPr lang="en-US" dirty="0"/>
          </a:p>
        </p:txBody>
      </p:sp>
      <p:sp>
        <p:nvSpPr>
          <p:cNvPr id="4" name="Slide Number Placeholder 3"/>
          <p:cNvSpPr>
            <a:spLocks noGrp="1"/>
          </p:cNvSpPr>
          <p:nvPr>
            <p:ph type="sldNum" sz="quarter" idx="10"/>
          </p:nvPr>
        </p:nvSpPr>
        <p:spPr/>
        <p:txBody>
          <a:bodyPr/>
          <a:lstStyle/>
          <a:p>
            <a:fld id="{099FFCA3-065A-4A01-A99E-DA91F21E00AC}" type="slidenum">
              <a:rPr lang="en-US" altLang="en-US" smtClean="0"/>
              <a:pPr/>
              <a:t>16</a:t>
            </a:fld>
            <a:endParaRPr lang="en-US" altLang="en-US"/>
          </a:p>
        </p:txBody>
      </p:sp>
    </p:spTree>
    <p:extLst>
      <p:ext uri="{BB962C8B-B14F-4D97-AF65-F5344CB8AC3E}">
        <p14:creationId xmlns:p14="http://schemas.microsoft.com/office/powerpoint/2010/main" val="371827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Explain biodegrade</a:t>
            </a:r>
            <a:r>
              <a:rPr lang="en-US" altLang="en-US" baseline="0" dirty="0" smtClean="0">
                <a:latin typeface="Arial" panose="020B0604020202020204" pitchFamily="34" charset="0"/>
                <a:ea typeface="ＭＳ Ｐゴシック" panose="020B0600070205080204" pitchFamily="34" charset="-128"/>
              </a:rPr>
              <a:t> vs </a:t>
            </a:r>
            <a:r>
              <a:rPr lang="en-US" altLang="en-US" baseline="0" dirty="0" err="1" smtClean="0">
                <a:latin typeface="Arial" panose="020B0604020202020204" pitchFamily="34" charset="0"/>
                <a:ea typeface="ＭＳ Ｐゴシック" panose="020B0600070205080204" pitchFamily="34" charset="-128"/>
              </a:rPr>
              <a:t>photodegrade</a:t>
            </a:r>
            <a:r>
              <a:rPr lang="en-US" altLang="en-US" baseline="0" dirty="0" smtClean="0">
                <a:latin typeface="Arial" panose="020B0604020202020204" pitchFamily="34" charset="0"/>
                <a:ea typeface="ＭＳ Ｐゴシック" panose="020B0600070205080204" pitchFamily="34" charset="-128"/>
              </a:rPr>
              <a:t>.</a:t>
            </a:r>
          </a:p>
          <a:p>
            <a:endParaRPr lang="en-US" altLang="en-US" dirty="0" smtClean="0">
              <a:latin typeface="Arial" panose="020B0604020202020204" pitchFamily="34" charset="0"/>
              <a:ea typeface="ＭＳ Ｐゴシック" panose="020B0600070205080204" pitchFamily="34" charset="-128"/>
            </a:endParaRPr>
          </a:p>
          <a:p>
            <a:r>
              <a:rPr lang="en-US" altLang="en-US" dirty="0" smtClean="0">
                <a:latin typeface="Arial" panose="020B0604020202020204" pitchFamily="34" charset="0"/>
                <a:ea typeface="ＭＳ Ｐゴシック" panose="020B0600070205080204" pitchFamily="34" charset="-128"/>
              </a:rPr>
              <a:t>Anyone ever heard of the Pacific garbage patch???</a:t>
            </a:r>
          </a:p>
          <a:p>
            <a:endParaRPr lang="en-US" altLang="en-US" dirty="0" smtClean="0">
              <a:latin typeface="Arial" panose="020B0604020202020204" pitchFamily="34" charset="0"/>
              <a:ea typeface="ＭＳ Ｐゴシック" panose="020B0600070205080204" pitchFamily="34" charset="-128"/>
            </a:endParaRPr>
          </a:p>
          <a:p>
            <a:pPr eaLnBrk="1" hangingPunct="1"/>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(LEFT) Volunteers in orange life vests row through a sea of floating debris and plastic bottles while trying to clear a clog at </a:t>
            </a:r>
            <a:r>
              <a:rPr lang="en-US" altLang="en-US" dirty="0" err="1" smtClean="0">
                <a:latin typeface="Arial" panose="020B0604020202020204" pitchFamily="34" charset="0"/>
                <a:ea typeface="ＭＳ Ｐゴシック" panose="020B0600070205080204" pitchFamily="34" charset="-128"/>
                <a:cs typeface="Arial" panose="020B0604020202020204" pitchFamily="34" charset="0"/>
              </a:rPr>
              <a:t>Vacha</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dam near </a:t>
            </a:r>
            <a:r>
              <a:rPr lang="en-US" altLang="en-US" dirty="0" err="1" smtClean="0">
                <a:latin typeface="Arial" panose="020B0604020202020204" pitchFamily="34" charset="0"/>
                <a:ea typeface="ＭＳ Ｐゴシック" panose="020B0600070205080204" pitchFamily="34" charset="-128"/>
                <a:cs typeface="Arial" panose="020B0604020202020204" pitchFamily="34" charset="0"/>
              </a:rPr>
              <a:t>Krichim</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Bulgaria.</a:t>
            </a:r>
          </a:p>
          <a:p>
            <a:pPr eaLnBrk="1" hangingPunct="1"/>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"Manufacturers say PET is green because it's 100 percent recyclable," says the Plastic Pollution Coalition's Russo. "But nobody's able to collect 100 percent of the plastic. The problem is that these bottles are meant to be thrown away."</a:t>
            </a:r>
          </a:p>
          <a:p>
            <a:pPr eaLnBrk="1" hangingPunct="1"/>
            <a:endParaRPr lang="es-MX" altLang="en-US" dirty="0" smtClean="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smtClean="0">
              <a:latin typeface="Arial" panose="020B0604020202020204" pitchFamily="34" charset="0"/>
              <a:ea typeface="ＭＳ Ｐゴシック" panose="020B0600070205080204" pitchFamily="34" charset="-128"/>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83330A-7EEA-43D8-A2B0-9B660809C819}" type="slidenum">
              <a:rPr lang="en-US" altLang="en-US" sz="1300"/>
              <a:pPr>
                <a:spcBef>
                  <a:spcPct val="0"/>
                </a:spcBef>
              </a:pPr>
              <a:t>19</a:t>
            </a:fld>
            <a:endParaRPr lang="en-US" altLang="en-US" sz="1300"/>
          </a:p>
        </p:txBody>
      </p:sp>
    </p:spTree>
    <p:extLst>
      <p:ext uri="{BB962C8B-B14F-4D97-AF65-F5344CB8AC3E}">
        <p14:creationId xmlns:p14="http://schemas.microsoft.com/office/powerpoint/2010/main" val="526458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Albatross starve</a:t>
            </a:r>
            <a:r>
              <a:rPr lang="en-US" baseline="0" dirty="0" smtClean="0"/>
              <a:t> to death because their stomachs are full of plastic so they don’t eat.</a:t>
            </a:r>
            <a:endParaRPr lang="en-US" dirty="0"/>
          </a:p>
        </p:txBody>
      </p:sp>
      <p:sp>
        <p:nvSpPr>
          <p:cNvPr id="4" name="Slide Number Placeholder 3"/>
          <p:cNvSpPr>
            <a:spLocks noGrp="1"/>
          </p:cNvSpPr>
          <p:nvPr>
            <p:ph type="sldNum" sz="quarter" idx="10"/>
          </p:nvPr>
        </p:nvSpPr>
        <p:spPr/>
        <p:txBody>
          <a:bodyPr/>
          <a:lstStyle/>
          <a:p>
            <a:fld id="{099FFCA3-065A-4A01-A99E-DA91F21E00AC}" type="slidenum">
              <a:rPr lang="en-US" altLang="en-US" smtClean="0"/>
              <a:pPr/>
              <a:t>20</a:t>
            </a:fld>
            <a:endParaRPr lang="en-US" altLang="en-US"/>
          </a:p>
        </p:txBody>
      </p:sp>
    </p:spTree>
    <p:extLst>
      <p:ext uri="{BB962C8B-B14F-4D97-AF65-F5344CB8AC3E}">
        <p14:creationId xmlns:p14="http://schemas.microsoft.com/office/powerpoint/2010/main" val="1022263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0FB2AC-CEB9-4F4B-92E6-C4010CA5B59A}" type="slidenum">
              <a:rPr lang="en-US" altLang="en-US" sz="1300"/>
              <a:pPr>
                <a:spcBef>
                  <a:spcPct val="0"/>
                </a:spcBef>
              </a:pPr>
              <a:t>24</a:t>
            </a:fld>
            <a:endParaRPr lang="en-US" altLang="en-US" sz="13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ea typeface="ＭＳ Ｐゴシック" panose="020B0600070205080204" pitchFamily="34" charset="-128"/>
              </a:rPr>
              <a:t>Should we leave this?? - </a:t>
            </a:r>
            <a:r>
              <a:rPr lang="en-US" altLang="en-US" dirty="0" err="1" smtClean="0">
                <a:latin typeface="Arial" panose="020B0604020202020204" pitchFamily="34" charset="0"/>
                <a:ea typeface="ＭＳ Ｐゴシック" panose="020B0600070205080204" pitchFamily="34" charset="-128"/>
              </a:rPr>
              <a:t>Melva</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04289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For info on this, go to: </a:t>
            </a:r>
          </a:p>
          <a:p>
            <a:r>
              <a:rPr lang="en-US" altLang="en-US" smtClean="0">
                <a:latin typeface="Arial" panose="020B0604020202020204" pitchFamily="34" charset="0"/>
                <a:ea typeface="ＭＳ Ｐゴシック" panose="020B0600070205080204" pitchFamily="34" charset="-128"/>
              </a:rPr>
              <a:t>http://www.oregonlive.com/environment/index.ssf/2015/01/bottled_water_wars_nestles_lat.html</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F45EC2E-6848-4B01-AF27-E929C18382FC}" type="slidenum">
              <a:rPr lang="en-US" altLang="en-US" sz="1300"/>
              <a:pPr>
                <a:spcBef>
                  <a:spcPct val="0"/>
                </a:spcBef>
              </a:pPr>
              <a:t>25</a:t>
            </a:fld>
            <a:endParaRPr lang="en-US" altLang="en-US" sz="1300"/>
          </a:p>
        </p:txBody>
      </p:sp>
    </p:spTree>
    <p:extLst>
      <p:ext uri="{BB962C8B-B14F-4D97-AF65-F5344CB8AC3E}">
        <p14:creationId xmlns:p14="http://schemas.microsoft.com/office/powerpoint/2010/main" val="3358602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FFCA3-065A-4A01-A99E-DA91F21E00AC}" type="slidenum">
              <a:rPr lang="en-US" altLang="en-US" smtClean="0"/>
              <a:pPr/>
              <a:t>26</a:t>
            </a:fld>
            <a:endParaRPr lang="en-US" altLang="en-US"/>
          </a:p>
        </p:txBody>
      </p:sp>
    </p:spTree>
    <p:extLst>
      <p:ext uri="{BB962C8B-B14F-4D97-AF65-F5344CB8AC3E}">
        <p14:creationId xmlns:p14="http://schemas.microsoft.com/office/powerpoint/2010/main" val="3670116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If bottled water companies can lie, why can’t we?</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37427D7-A5F7-464F-A113-5B53DFD89E2F}" type="slidenum">
              <a:rPr lang="en-US" altLang="en-US" sz="1300"/>
              <a:pPr>
                <a:spcBef>
                  <a:spcPct val="0"/>
                </a:spcBef>
              </a:pPr>
              <a:t>28</a:t>
            </a:fld>
            <a:endParaRPr lang="en-US" altLang="en-US" sz="1300"/>
          </a:p>
        </p:txBody>
      </p:sp>
    </p:spTree>
    <p:extLst>
      <p:ext uri="{BB962C8B-B14F-4D97-AF65-F5344CB8AC3E}">
        <p14:creationId xmlns:p14="http://schemas.microsoft.com/office/powerpoint/2010/main" val="3801086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FFCA3-065A-4A01-A99E-DA91F21E00AC}" type="slidenum">
              <a:rPr lang="en-US" altLang="en-US" smtClean="0"/>
              <a:pPr/>
              <a:t>2</a:t>
            </a:fld>
            <a:endParaRPr lang="en-US" altLang="en-US"/>
          </a:p>
        </p:txBody>
      </p:sp>
    </p:spTree>
    <p:extLst>
      <p:ext uri="{BB962C8B-B14F-4D97-AF65-F5344CB8AC3E}">
        <p14:creationId xmlns:p14="http://schemas.microsoft.com/office/powerpoint/2010/main" val="1935843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OSU’s initiative to offer filtered water to students with refillable bottles.</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70F0AC3-4B39-45DA-9C07-9967505B9041}" type="slidenum">
              <a:rPr lang="en-US" altLang="en-US" sz="1300"/>
              <a:pPr>
                <a:spcBef>
                  <a:spcPct val="0"/>
                </a:spcBef>
              </a:pPr>
              <a:t>34</a:t>
            </a:fld>
            <a:endParaRPr lang="en-US" altLang="en-US" sz="1300"/>
          </a:p>
        </p:txBody>
      </p:sp>
    </p:spTree>
    <p:extLst>
      <p:ext uri="{BB962C8B-B14F-4D97-AF65-F5344CB8AC3E}">
        <p14:creationId xmlns:p14="http://schemas.microsoft.com/office/powerpoint/2010/main" val="4142774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94212" name="Slide Number Placeholder 3"/>
          <p:cNvSpPr>
            <a:spLocks noGrp="1"/>
          </p:cNvSpPr>
          <p:nvPr>
            <p:ph type="sldNum" sz="quarter" idx="5"/>
          </p:nvPr>
        </p:nvSpPr>
        <p:spPr/>
        <p:txBody>
          <a:bodyPr/>
          <a:lstStyle>
            <a:lvl1pPr defTabSz="92868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868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868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868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868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ECC9C5D-FC37-4B54-A85D-C58077E1B927}" type="slidenum">
              <a:rPr lang="en-US" altLang="en-US"/>
              <a:pPr eaLnBrk="1" hangingPunct="1"/>
              <a:t>35</a:t>
            </a:fld>
            <a:endParaRPr lang="en-US" altLang="en-US"/>
          </a:p>
        </p:txBody>
      </p:sp>
    </p:spTree>
    <p:extLst>
      <p:ext uri="{BB962C8B-B14F-4D97-AF65-F5344CB8AC3E}">
        <p14:creationId xmlns:p14="http://schemas.microsoft.com/office/powerpoint/2010/main" val="4289286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Easy delivery!</a:t>
            </a:r>
          </a:p>
          <a:p>
            <a:r>
              <a:rPr lang="en-US" altLang="en-US" dirty="0" smtClean="0">
                <a:latin typeface="Arial" panose="020B0604020202020204" pitchFamily="34" charset="0"/>
                <a:ea typeface="ＭＳ Ｐゴシック" panose="020B0600070205080204" pitchFamily="34" charset="-128"/>
              </a:rPr>
              <a:t>Story about Minnesota</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BD38BC3-3C0F-473A-B412-55952EA0BA19}" type="slidenum">
              <a:rPr lang="en-US" altLang="en-US" sz="1300"/>
              <a:pPr>
                <a:spcBef>
                  <a:spcPct val="0"/>
                </a:spcBef>
              </a:pPr>
              <a:t>4</a:t>
            </a:fld>
            <a:endParaRPr lang="en-US" altLang="en-US" sz="1300"/>
          </a:p>
        </p:txBody>
      </p:sp>
    </p:spTree>
    <p:extLst>
      <p:ext uri="{BB962C8B-B14F-4D97-AF65-F5344CB8AC3E}">
        <p14:creationId xmlns:p14="http://schemas.microsoft.com/office/powerpoint/2010/main" val="424645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***Mention that carbonates sales are decreasing as bottled water consumption</a:t>
            </a:r>
            <a:r>
              <a:rPr lang="en-US" altLang="en-US" baseline="0"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 increases. In the near future, bottled water will surpass other drink sales.</a:t>
            </a:r>
            <a:endParaRPr lang="en-U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Don’t read below</a:t>
            </a:r>
            <a:r>
              <a:rPr lang="is-I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a:t>
            </a:r>
            <a:endParaRPr lang="en-U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After a pronounced slowdown in growth during the 2007-2009 recession years, bottled water sales bounced back in 2010 on a global scale, and are expected to contribute the greater share of overall soft drinks growth in the period to 2015. This report analyses the largest global soft drinks category by volume, identifying regional and category differences, and highlighting the challenges faced and opportunities ahead for bottled water manufacturers in a post-recession economy.</a:t>
            </a:r>
          </a:p>
          <a:p>
            <a:pPr eaLnBrk="1" hangingPunct="1"/>
            <a:endParaRPr lang="en-U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s-MX" altLang="en-US" dirty="0" smtClean="0">
                <a:latin typeface="Arial" panose="020B0604020202020204" pitchFamily="34" charset="0"/>
                <a:ea typeface="ＭＳ Ｐゴシック" panose="020B0600070205080204" pitchFamily="34" charset="-128"/>
                <a:cs typeface="Arial" panose="020B0604020202020204" pitchFamily="34" charset="0"/>
                <a:hlinkClick r:id="rId3"/>
              </a:rPr>
              <a:t>http://www.euromonitor.com/bottled-water-in-2011-building-on-a-rebound-in-growth/report</a:t>
            </a:r>
            <a:endParaRPr lang="es-MX" altLang="en-US"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s-MX" altLang="en-US"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s-MX" altLang="en-US" dirty="0" smtClean="0">
                <a:latin typeface="Arial" panose="020B0604020202020204" pitchFamily="34" charset="0"/>
                <a:ea typeface="ＭＳ Ｐゴシック" panose="020B0600070205080204" pitchFamily="34" charset="-128"/>
                <a:cs typeface="Arial" panose="020B0604020202020204" pitchFamily="34" charset="0"/>
              </a:rPr>
              <a:t>2015 Per </a:t>
            </a:r>
            <a:r>
              <a:rPr lang="es-MX" altLang="en-US" dirty="0" err="1" smtClean="0">
                <a:latin typeface="Arial" panose="020B0604020202020204" pitchFamily="34" charset="0"/>
                <a:ea typeface="ＭＳ Ｐゴシック" panose="020B0600070205080204" pitchFamily="34" charset="-128"/>
                <a:cs typeface="Arial" panose="020B0604020202020204" pitchFamily="34" charset="0"/>
              </a:rPr>
              <a:t>Capita</a:t>
            </a:r>
            <a:r>
              <a:rPr lang="es-MX" altLang="en-US" dirty="0" smtClean="0">
                <a:latin typeface="Arial" panose="020B0604020202020204" pitchFamily="34" charset="0"/>
                <a:ea typeface="ＭＳ Ｐゴシック" panose="020B0600070205080204" pitchFamily="34" charset="-128"/>
                <a:cs typeface="Arial" panose="020B0604020202020204" pitchFamily="34" charset="0"/>
              </a:rPr>
              <a:t> </a:t>
            </a:r>
            <a:r>
              <a:rPr lang="es-MX" altLang="en-US" dirty="0" err="1" smtClean="0">
                <a:latin typeface="Arial" panose="020B0604020202020204" pitchFamily="34" charset="0"/>
                <a:ea typeface="ＭＳ Ｐゴシック" panose="020B0600070205080204" pitchFamily="34" charset="-128"/>
                <a:cs typeface="Arial" panose="020B0604020202020204" pitchFamily="34" charset="0"/>
              </a:rPr>
              <a:t>Consumption</a:t>
            </a:r>
            <a:r>
              <a:rPr lang="es-MX" altLang="en-US" baseline="0" dirty="0" smtClean="0">
                <a:latin typeface="Arial" panose="020B0604020202020204" pitchFamily="34" charset="0"/>
                <a:ea typeface="ＭＳ Ｐゴシック" panose="020B0600070205080204" pitchFamily="34" charset="-128"/>
                <a:cs typeface="Arial" panose="020B0604020202020204" pitchFamily="34" charset="0"/>
              </a:rPr>
              <a:t> of </a:t>
            </a:r>
            <a:r>
              <a:rPr lang="es-MX" altLang="en-US" baseline="0" dirty="0" err="1" smtClean="0">
                <a:latin typeface="Arial" panose="020B0604020202020204" pitchFamily="34" charset="0"/>
                <a:ea typeface="ＭＳ Ｐゴシック" panose="020B0600070205080204" pitchFamily="34" charset="-128"/>
                <a:cs typeface="Arial" panose="020B0604020202020204" pitchFamily="34" charset="0"/>
              </a:rPr>
              <a:t>Bottled</a:t>
            </a:r>
            <a:r>
              <a:rPr lang="es-MX" altLang="en-US" baseline="0" dirty="0" smtClean="0">
                <a:latin typeface="Arial" panose="020B0604020202020204" pitchFamily="34" charset="0"/>
                <a:ea typeface="ＭＳ Ｐゴシック" panose="020B0600070205080204" pitchFamily="34" charset="-128"/>
                <a:cs typeface="Arial" panose="020B0604020202020204" pitchFamily="34" charset="0"/>
              </a:rPr>
              <a:t> </a:t>
            </a:r>
            <a:r>
              <a:rPr lang="es-MX" altLang="en-US" baseline="0" dirty="0" err="1" smtClean="0">
                <a:latin typeface="Arial" panose="020B0604020202020204" pitchFamily="34" charset="0"/>
                <a:ea typeface="ＭＳ Ｐゴシック" panose="020B0600070205080204" pitchFamily="34" charset="-128"/>
                <a:cs typeface="Arial" panose="020B0604020202020204" pitchFamily="34" charset="0"/>
              </a:rPr>
              <a:t>Water</a:t>
            </a:r>
            <a:r>
              <a:rPr lang="es-MX" altLang="en-US" baseline="0" dirty="0" smtClean="0">
                <a:latin typeface="Arial" panose="020B0604020202020204" pitchFamily="34" charset="0"/>
                <a:ea typeface="ＭＳ Ｐゴシック" panose="020B0600070205080204" pitchFamily="34" charset="-128"/>
                <a:cs typeface="Arial" panose="020B0604020202020204" pitchFamily="34" charset="0"/>
              </a:rPr>
              <a:t> in US = 36.2 </a:t>
            </a:r>
            <a:r>
              <a:rPr lang="es-MX" altLang="en-US" baseline="0" dirty="0" err="1" smtClean="0">
                <a:latin typeface="Arial" panose="020B0604020202020204" pitchFamily="34" charset="0"/>
                <a:ea typeface="ＭＳ Ｐゴシック" panose="020B0600070205080204" pitchFamily="34" charset="-128"/>
                <a:cs typeface="Arial" panose="020B0604020202020204" pitchFamily="34" charset="0"/>
              </a:rPr>
              <a:t>gallons</a:t>
            </a:r>
            <a:r>
              <a:rPr lang="es-MX" altLang="en-US" baseline="0" dirty="0" smtClean="0">
                <a:latin typeface="Arial" panose="020B0604020202020204" pitchFamily="34" charset="0"/>
                <a:ea typeface="ＭＳ Ｐゴシック" panose="020B0600070205080204" pitchFamily="34" charset="-128"/>
                <a:cs typeface="Arial" panose="020B0604020202020204" pitchFamily="34" charset="0"/>
              </a:rPr>
              <a:t>.</a:t>
            </a:r>
            <a:endParaRPr lang="es-MX" altLang="en-US"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s-MX"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smtClean="0">
              <a:latin typeface="Arial" panose="020B0604020202020204" pitchFamily="34" charset="0"/>
              <a:ea typeface="ＭＳ Ｐゴシック" panose="020B0600070205080204" pitchFamily="34"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7C5E2C1-8472-4C8D-A24A-6A916D2C399B}" type="slidenum">
              <a:rPr lang="en-US" altLang="en-US" sz="1300"/>
              <a:pPr>
                <a:spcBef>
                  <a:spcPct val="0"/>
                </a:spcBef>
              </a:pPr>
              <a:t>5</a:t>
            </a:fld>
            <a:endParaRPr lang="en-US" altLang="en-US" sz="1300"/>
          </a:p>
        </p:txBody>
      </p:sp>
    </p:spTree>
    <p:extLst>
      <p:ext uri="{BB962C8B-B14F-4D97-AF65-F5344CB8AC3E}">
        <p14:creationId xmlns:p14="http://schemas.microsoft.com/office/powerpoint/2010/main" val="2916827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FFCA3-065A-4A01-A99E-DA91F21E00AC}" type="slidenum">
              <a:rPr lang="en-US" altLang="en-US" smtClean="0"/>
              <a:pPr/>
              <a:t>6</a:t>
            </a:fld>
            <a:endParaRPr lang="en-US" altLang="en-US"/>
          </a:p>
        </p:txBody>
      </p:sp>
    </p:spTree>
    <p:extLst>
      <p:ext uri="{BB962C8B-B14F-4D97-AF65-F5344CB8AC3E}">
        <p14:creationId xmlns:p14="http://schemas.microsoft.com/office/powerpoint/2010/main" val="140487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All the money that goes into advertisement goes into the cost of the water!</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0234226-07E1-4446-ABDA-CD90473F0927}" type="slidenum">
              <a:rPr lang="en-US" altLang="en-US" sz="1300"/>
              <a:pPr>
                <a:spcBef>
                  <a:spcPct val="0"/>
                </a:spcBef>
              </a:pPr>
              <a:t>7</a:t>
            </a:fld>
            <a:endParaRPr lang="en-US" altLang="en-US" sz="1300"/>
          </a:p>
        </p:txBody>
      </p:sp>
    </p:spTree>
    <p:extLst>
      <p:ext uri="{BB962C8B-B14F-4D97-AF65-F5344CB8AC3E}">
        <p14:creationId xmlns:p14="http://schemas.microsoft.com/office/powerpoint/2010/main" val="4266093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While a large portion of the world desperately seek clean drinking water, the US and other developed countries spend billions on bottled water when perfectly clean water is readily available. </a:t>
            </a:r>
          </a:p>
          <a:p>
            <a:endParaRPr lang="en-US" altLang="en-US" dirty="0" smtClean="0">
              <a:latin typeface="Arial" panose="020B0604020202020204" pitchFamily="34" charset="0"/>
              <a:ea typeface="ＭＳ Ｐゴシック" panose="020B0600070205080204" pitchFamily="34" charset="-128"/>
            </a:endParaRPr>
          </a:p>
          <a:p>
            <a:r>
              <a:rPr lang="en-US" altLang="en-US" dirty="0" smtClean="0">
                <a:latin typeface="Arial" panose="020B0604020202020204" pitchFamily="34" charset="0"/>
                <a:ea typeface="ＭＳ Ｐゴシック" panose="020B0600070205080204" pitchFamily="34" charset="-128"/>
              </a:rPr>
              <a:t>Flip back and</a:t>
            </a:r>
            <a:r>
              <a:rPr lang="en-US" altLang="en-US" baseline="0" dirty="0" smtClean="0">
                <a:latin typeface="Arial" panose="020B0604020202020204" pitchFamily="34" charset="0"/>
                <a:ea typeface="ＭＳ Ｐゴシック" panose="020B0600070205080204" pitchFamily="34" charset="-128"/>
              </a:rPr>
              <a:t> forth </a:t>
            </a:r>
            <a:r>
              <a:rPr lang="en-US" altLang="en-US" baseline="0" dirty="0" err="1" smtClean="0">
                <a:latin typeface="Arial" panose="020B0604020202020204" pitchFamily="34" charset="0"/>
                <a:ea typeface="ＭＳ Ｐゴシック" panose="020B0600070205080204" pitchFamily="34" charset="-128"/>
              </a:rPr>
              <a:t>bw</a:t>
            </a:r>
            <a:r>
              <a:rPr lang="en-US" altLang="en-US" baseline="0" dirty="0" smtClean="0">
                <a:latin typeface="Arial" panose="020B0604020202020204" pitchFamily="34" charset="0"/>
                <a:ea typeface="ＭＳ Ｐゴシック" panose="020B0600070205080204" pitchFamily="34" charset="-128"/>
              </a:rPr>
              <a:t> two maps; look who needs water the most, and look who’s drinking the bottled water</a:t>
            </a:r>
            <a:endParaRPr lang="en-US" altLang="en-US" dirty="0" smtClean="0">
              <a:latin typeface="Arial" panose="020B0604020202020204" pitchFamily="34" charset="0"/>
              <a:ea typeface="ＭＳ Ｐゴシック" panose="020B0600070205080204" pitchFamily="34" charset="-128"/>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F54838F-62EC-4FE1-A90C-F28FBBAEF87E}" type="slidenum">
              <a:rPr lang="en-US" altLang="en-US" sz="1300"/>
              <a:pPr>
                <a:spcBef>
                  <a:spcPct val="0"/>
                </a:spcBef>
              </a:pPr>
              <a:t>8</a:t>
            </a:fld>
            <a:endParaRPr lang="en-US" altLang="en-US" sz="1300"/>
          </a:p>
        </p:txBody>
      </p:sp>
    </p:spTree>
    <p:extLst>
      <p:ext uri="{BB962C8B-B14F-4D97-AF65-F5344CB8AC3E}">
        <p14:creationId xmlns:p14="http://schemas.microsoft.com/office/powerpoint/2010/main" val="2139968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Darker the image,</a:t>
            </a:r>
            <a:r>
              <a:rPr lang="en-US" baseline="0" dirty="0" smtClean="0"/>
              <a:t> the less available water is</a:t>
            </a:r>
            <a:endParaRPr lang="en-US" dirty="0"/>
          </a:p>
        </p:txBody>
      </p:sp>
      <p:sp>
        <p:nvSpPr>
          <p:cNvPr id="4" name="Slide Number Placeholder 3"/>
          <p:cNvSpPr>
            <a:spLocks noGrp="1"/>
          </p:cNvSpPr>
          <p:nvPr>
            <p:ph type="sldNum" sz="quarter" idx="10"/>
          </p:nvPr>
        </p:nvSpPr>
        <p:spPr/>
        <p:txBody>
          <a:bodyPr/>
          <a:lstStyle/>
          <a:p>
            <a:fld id="{099FFCA3-065A-4A01-A99E-DA91F21E00AC}" type="slidenum">
              <a:rPr lang="en-US" altLang="en-US" smtClean="0"/>
              <a:pPr/>
              <a:t>9</a:t>
            </a:fld>
            <a:endParaRPr lang="en-US" altLang="en-US"/>
          </a:p>
        </p:txBody>
      </p:sp>
    </p:spTree>
    <p:extLst>
      <p:ext uri="{BB962C8B-B14F-4D97-AF65-F5344CB8AC3E}">
        <p14:creationId xmlns:p14="http://schemas.microsoft.com/office/powerpoint/2010/main" val="1616558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Check stats</a:t>
            </a:r>
          </a:p>
          <a:p>
            <a:endParaRPr lang="en-US" altLang="en-US" dirty="0" smtClean="0">
              <a:latin typeface="Arial" panose="020B0604020202020204" pitchFamily="34" charset="0"/>
              <a:ea typeface="ＭＳ Ｐゴシック" panose="020B0600070205080204" pitchFamily="34" charset="-128"/>
            </a:endParaRPr>
          </a:p>
          <a:p>
            <a:r>
              <a:rPr lang="en-US" altLang="en-US" dirty="0" smtClean="0">
                <a:latin typeface="Arial" panose="020B0604020202020204" pitchFamily="34" charset="0"/>
                <a:ea typeface="ＭＳ Ｐゴシック" panose="020B0600070205080204" pitchFamily="34" charset="-128"/>
              </a:rPr>
              <a:t>Different agencies – bottled water regulated as a food, tap water is actually regulated as water by the Safe Drinking Water Act</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80FAA00-0CDB-4618-85DE-EDCD8F7C4D46}" type="slidenum">
              <a:rPr lang="en-US" altLang="en-US" sz="1300"/>
              <a:pPr>
                <a:spcBef>
                  <a:spcPct val="0"/>
                </a:spcBef>
              </a:pPr>
              <a:t>11</a:t>
            </a:fld>
            <a:endParaRPr lang="en-US" altLang="en-US" sz="1300"/>
          </a:p>
        </p:txBody>
      </p:sp>
    </p:spTree>
    <p:extLst>
      <p:ext uri="{BB962C8B-B14F-4D97-AF65-F5344CB8AC3E}">
        <p14:creationId xmlns:p14="http://schemas.microsoft.com/office/powerpoint/2010/main" val="143520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ACF363D-8AE4-4B48-A476-B44202ADF9C4}"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587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AA275A-B037-4C38-AFD8-E6CF42213716}" type="slidenum">
              <a:rPr lang="en-US" altLang="en-US" smtClean="0"/>
              <a:pPr/>
              <a:t>‹#›</a:t>
            </a:fld>
            <a:endParaRPr lang="en-US" altLang="en-US"/>
          </a:p>
        </p:txBody>
      </p:sp>
    </p:spTree>
    <p:extLst>
      <p:ext uri="{BB962C8B-B14F-4D97-AF65-F5344CB8AC3E}">
        <p14:creationId xmlns:p14="http://schemas.microsoft.com/office/powerpoint/2010/main" val="117669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C646BC7-8078-4F38-B0B7-A35A53C070D0}" type="slidenum">
              <a:rPr lang="en-US" altLang="en-US" smtClean="0"/>
              <a:pPr/>
              <a:t>‹#›</a:t>
            </a:fld>
            <a:endParaRPr lang="en-US" alt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14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CF4C820-4C9B-4399-997A-972577618A16}" type="slidenum">
              <a:rPr lang="en-US" altLang="en-US" smtClean="0"/>
              <a:pPr/>
              <a:t>‹#›</a:t>
            </a:fld>
            <a:endParaRPr lang="en-US" altLang="en-US"/>
          </a:p>
        </p:txBody>
      </p:sp>
    </p:spTree>
    <p:extLst>
      <p:ext uri="{BB962C8B-B14F-4D97-AF65-F5344CB8AC3E}">
        <p14:creationId xmlns:p14="http://schemas.microsoft.com/office/powerpoint/2010/main" val="405433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9FB067A-BD67-49E0-82E4-8A20AB9A21F3}"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69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18B8BE9-6FBF-4249-8F9A-C089F5CAE40E}" type="slidenum">
              <a:rPr lang="en-US" altLang="en-US" smtClean="0"/>
              <a:pPr/>
              <a:t>‹#›</a:t>
            </a:fld>
            <a:endParaRPr lang="en-US" altLang="en-US"/>
          </a:p>
        </p:txBody>
      </p:sp>
    </p:spTree>
    <p:extLst>
      <p:ext uri="{BB962C8B-B14F-4D97-AF65-F5344CB8AC3E}">
        <p14:creationId xmlns:p14="http://schemas.microsoft.com/office/powerpoint/2010/main" val="370070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1BF89B33-C9EA-462B-8D49-F114364544EC}" type="slidenum">
              <a:rPr lang="en-US" altLang="en-US" smtClean="0"/>
              <a:pPr/>
              <a:t>‹#›</a:t>
            </a:fld>
            <a:endParaRPr lang="en-US" altLang="en-US"/>
          </a:p>
        </p:txBody>
      </p:sp>
    </p:spTree>
    <p:extLst>
      <p:ext uri="{BB962C8B-B14F-4D97-AF65-F5344CB8AC3E}">
        <p14:creationId xmlns:p14="http://schemas.microsoft.com/office/powerpoint/2010/main" val="395451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8EE9EBB-26BA-4BEA-BAFD-A49740782294}" type="slidenum">
              <a:rPr lang="en-US" altLang="en-US" smtClean="0"/>
              <a:pPr/>
              <a:t>‹#›</a:t>
            </a:fld>
            <a:endParaRPr lang="en-US" altLang="en-US"/>
          </a:p>
        </p:txBody>
      </p:sp>
    </p:spTree>
    <p:extLst>
      <p:ext uri="{BB962C8B-B14F-4D97-AF65-F5344CB8AC3E}">
        <p14:creationId xmlns:p14="http://schemas.microsoft.com/office/powerpoint/2010/main" val="3942295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0F21670D-C925-4771-AD27-96BE313F5CBB}" type="slidenum">
              <a:rPr lang="en-US" altLang="en-US" smtClean="0"/>
              <a:pPr/>
              <a:t>‹#›</a:t>
            </a:fld>
            <a:endParaRPr lang="en-US" altLang="en-US"/>
          </a:p>
        </p:txBody>
      </p:sp>
    </p:spTree>
    <p:extLst>
      <p:ext uri="{BB962C8B-B14F-4D97-AF65-F5344CB8AC3E}">
        <p14:creationId xmlns:p14="http://schemas.microsoft.com/office/powerpoint/2010/main" val="2862981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3DF19B7-793F-422C-B9A7-581860BF5143}" type="slidenum">
              <a:rPr lang="en-US" altLang="en-US" smtClean="0"/>
              <a:pPr/>
              <a:t>‹#›</a:t>
            </a:fld>
            <a:endParaRPr lang="en-US" altLang="en-US"/>
          </a:p>
        </p:txBody>
      </p:sp>
    </p:spTree>
    <p:extLst>
      <p:ext uri="{BB962C8B-B14F-4D97-AF65-F5344CB8AC3E}">
        <p14:creationId xmlns:p14="http://schemas.microsoft.com/office/powerpoint/2010/main" val="3837594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95C1FD3-D858-4E3A-BACB-B8ECBC8B2DEF}"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044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defRPr/>
            </a:pPr>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a:defRPr/>
            </a:pPr>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23E6155-233F-4319-B235-0B6B4CD19947}" type="slidenum">
              <a:rPr lang="en-US" altLang="en-US" smtClean="0"/>
              <a:pPr/>
              <a:t>‹#›</a:t>
            </a:fld>
            <a:endParaRPr lang="en-US" alt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207693"/>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bloomberg.com/slideshow/2012-10-02/the-life-of-a-plastic-water-bottle.html#slide15"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oleObject" Targ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72MCumz5lq4"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Bottled Water and the </a:t>
            </a:r>
            <a:r>
              <a:rPr lang="en-US" dirty="0" err="1" smtClean="0"/>
              <a:t>Envrionment</a:t>
            </a:r>
            <a:endParaRPr lang="en-US" dirty="0"/>
          </a:p>
        </p:txBody>
      </p:sp>
      <p:pic>
        <p:nvPicPr>
          <p:cNvPr id="3076" name="Picture 4" descr="http://peakwater.org/wp-content/uploads/2011/05/Bottled_w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6465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71503" y="2678021"/>
            <a:ext cx="5016500" cy="3785652"/>
          </a:xfrm>
          <a:prstGeom prst="rect">
            <a:avLst/>
          </a:prstGeom>
          <a:noFill/>
        </p:spPr>
        <p:txBody>
          <a:bodyPr>
            <a:spAutoFit/>
          </a:bodyPr>
          <a:lstStyle/>
          <a:p>
            <a:pPr algn="ctr" eaLnBrk="1" hangingPunct="1">
              <a:defRPr/>
            </a:pPr>
            <a:r>
              <a:rPr lang="en-US" sz="6000" b="1" spc="90" dirty="0" smtClean="0">
                <a:solidFill>
                  <a:schemeClr val="bg1"/>
                </a:solidFill>
                <a:effectLst>
                  <a:outerShdw blurRad="38100" dist="38100" dir="2700000" algn="tl">
                    <a:srgbClr val="000000">
                      <a:alpha val="43137"/>
                    </a:srgbClr>
                  </a:outerShdw>
                </a:effectLst>
                <a:latin typeface="Intergraph Architectural" pitchFamily="2" charset="0"/>
                <a:cs typeface="Arial" charset="0"/>
              </a:rPr>
              <a:t>Bottled </a:t>
            </a:r>
            <a:endParaRPr lang="en-US" sz="6000" b="1" spc="90" dirty="0">
              <a:solidFill>
                <a:schemeClr val="bg1"/>
              </a:solidFill>
              <a:effectLst>
                <a:outerShdw blurRad="38100" dist="38100" dir="2700000" algn="tl">
                  <a:srgbClr val="000000">
                    <a:alpha val="43137"/>
                  </a:srgbClr>
                </a:outerShdw>
              </a:effectLst>
              <a:latin typeface="Intergraph Architectural" pitchFamily="2" charset="0"/>
              <a:cs typeface="Arial" charset="0"/>
            </a:endParaRPr>
          </a:p>
          <a:p>
            <a:pPr algn="ctr" eaLnBrk="1" hangingPunct="1">
              <a:defRPr/>
            </a:pPr>
            <a:r>
              <a:rPr lang="en-US" sz="6000" b="1" spc="90" dirty="0">
                <a:solidFill>
                  <a:schemeClr val="bg1"/>
                </a:solidFill>
                <a:effectLst>
                  <a:outerShdw blurRad="38100" dist="38100" dir="2700000" algn="tl">
                    <a:srgbClr val="000000">
                      <a:alpha val="43137"/>
                    </a:srgbClr>
                  </a:outerShdw>
                </a:effectLst>
                <a:latin typeface="Intergraph Architectural" pitchFamily="2" charset="0"/>
                <a:cs typeface="Arial" charset="0"/>
              </a:rPr>
              <a:t>Water </a:t>
            </a:r>
          </a:p>
          <a:p>
            <a:pPr algn="ctr" eaLnBrk="1" hangingPunct="1">
              <a:defRPr/>
            </a:pPr>
            <a:r>
              <a:rPr lang="en-US" sz="6000" b="1" spc="90" dirty="0">
                <a:solidFill>
                  <a:schemeClr val="bg1"/>
                </a:solidFill>
                <a:effectLst>
                  <a:outerShdw blurRad="38100" dist="38100" dir="2700000" algn="tl">
                    <a:srgbClr val="000000">
                      <a:alpha val="43137"/>
                    </a:srgbClr>
                  </a:outerShdw>
                </a:effectLst>
                <a:latin typeface="Intergraph Architectural" pitchFamily="2" charset="0"/>
                <a:cs typeface="Arial" charset="0"/>
              </a:rPr>
              <a:t>and the</a:t>
            </a:r>
          </a:p>
          <a:p>
            <a:pPr algn="ctr" eaLnBrk="1" hangingPunct="1">
              <a:defRPr/>
            </a:pPr>
            <a:r>
              <a:rPr lang="en-US" sz="6000" b="1" spc="90" dirty="0" smtClean="0">
                <a:solidFill>
                  <a:schemeClr val="bg1"/>
                </a:solidFill>
                <a:effectLst>
                  <a:outerShdw blurRad="38100" dist="38100" dir="2700000" algn="tl">
                    <a:srgbClr val="000000">
                      <a:alpha val="43137"/>
                    </a:srgbClr>
                  </a:outerShdw>
                </a:effectLst>
                <a:latin typeface="Intergraph Architectural" pitchFamily="2" charset="0"/>
                <a:cs typeface="Arial" charset="0"/>
              </a:rPr>
              <a:t>Environment</a:t>
            </a:r>
            <a:endParaRPr lang="en-US" sz="6000" b="1" spc="90" dirty="0">
              <a:solidFill>
                <a:schemeClr val="bg1"/>
              </a:solidFill>
              <a:effectLst>
                <a:outerShdw blurRad="38100" dist="38100" dir="2700000" algn="tl">
                  <a:srgbClr val="000000">
                    <a:alpha val="43137"/>
                  </a:srgbClr>
                </a:outerShdw>
              </a:effectLst>
              <a:latin typeface="Intergraph Architectural" pitchFamily="2"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duotone>
              <a:prstClr val="black"/>
              <a:srgbClr val="D9C3A5">
                <a:tint val="50000"/>
                <a:satMod val="180000"/>
              </a:srgbClr>
            </a:duotone>
          </a:blip>
          <a:srcRect/>
          <a:stretch>
            <a:fillRect/>
          </a:stretch>
        </p:blipFill>
        <p:spPr bwMode="auto">
          <a:xfrm>
            <a:off x="-439188" y="0"/>
            <a:ext cx="10306050" cy="6858000"/>
          </a:xfrm>
          <a:prstGeom prst="rect">
            <a:avLst/>
          </a:prstGeom>
          <a:noFill/>
          <a:ln w="9525">
            <a:noFill/>
            <a:miter lim="800000"/>
            <a:headEnd/>
            <a:tailEnd/>
          </a:ln>
        </p:spPr>
      </p:pic>
      <p:sp>
        <p:nvSpPr>
          <p:cNvPr id="2" name="Title 1"/>
          <p:cNvSpPr>
            <a:spLocks noGrp="1"/>
          </p:cNvSpPr>
          <p:nvPr>
            <p:ph type="title"/>
          </p:nvPr>
        </p:nvSpPr>
        <p:spPr>
          <a:xfrm>
            <a:off x="1435735" y="327614"/>
            <a:ext cx="7447935" cy="1414462"/>
          </a:xfrm>
        </p:spPr>
        <p:txBody>
          <a:bodyPr/>
          <a:lstStyle/>
          <a:p>
            <a:pPr algn="r" eaLnBrk="1" hangingPunct="1">
              <a:defRPr/>
            </a:pPr>
            <a:r>
              <a:rPr lang="en-US" sz="4800" b="1" dirty="0" smtClean="0"/>
              <a:t>Health </a:t>
            </a:r>
            <a:r>
              <a:rPr lang="en-US" sz="4800" b="1" dirty="0" err="1" smtClean="0"/>
              <a:t>IMpacts</a:t>
            </a:r>
            <a:endParaRPr lang="en-US" sz="4800" b="1" dirty="0" smtClean="0"/>
          </a:p>
        </p:txBody>
      </p:sp>
      <p:sp>
        <p:nvSpPr>
          <p:cNvPr id="10244" name="Rectangle 4"/>
          <p:cNvSpPr>
            <a:spLocks noChangeArrowheads="1"/>
          </p:cNvSpPr>
          <p:nvPr/>
        </p:nvSpPr>
        <p:spPr bwMode="auto">
          <a:xfrm>
            <a:off x="0" y="6488113"/>
            <a:ext cx="31194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200"/>
              <a:t>http://media.readersdigest.com.au/dynamic</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34229" y="517482"/>
            <a:ext cx="6614838" cy="718651"/>
          </a:xfrm>
        </p:spPr>
        <p:txBody>
          <a:bodyPr>
            <a:normAutofit fontScale="90000"/>
          </a:bodyPr>
          <a:lstStyle/>
          <a:p>
            <a:pPr algn="ctr" eaLnBrk="1" hangingPunct="1">
              <a:defRPr/>
            </a:pPr>
            <a:r>
              <a:rPr lang="en-US" sz="3200" b="1" dirty="0" smtClean="0"/>
              <a:t/>
            </a:r>
            <a:br>
              <a:rPr lang="en-US" sz="3200" b="1" dirty="0" smtClean="0"/>
            </a:br>
            <a:r>
              <a:rPr lang="en-US" sz="3200" b="1" dirty="0" smtClean="0"/>
              <a:t/>
            </a:r>
            <a:br>
              <a:rPr lang="en-US" sz="3200" b="1" dirty="0" smtClean="0"/>
            </a:br>
            <a:r>
              <a:rPr lang="en-US" sz="3200" b="1" dirty="0" smtClean="0"/>
              <a:t> Regulations:</a:t>
            </a:r>
            <a:br>
              <a:rPr lang="en-US" sz="3200" b="1" dirty="0" smtClean="0"/>
            </a:br>
            <a:r>
              <a:rPr lang="en-US" b="1" dirty="0" smtClean="0"/>
              <a:t/>
            </a:r>
            <a:br>
              <a:rPr lang="en-US" b="1" dirty="0" smtClean="0"/>
            </a:br>
            <a:endParaRPr lang="en-US" dirty="0" smtClean="0"/>
          </a:p>
        </p:txBody>
      </p:sp>
      <p:sp>
        <p:nvSpPr>
          <p:cNvPr id="6" name="Text Placeholder 5"/>
          <p:cNvSpPr>
            <a:spLocks noGrp="1"/>
          </p:cNvSpPr>
          <p:nvPr>
            <p:ph type="body" idx="1"/>
          </p:nvPr>
        </p:nvSpPr>
        <p:spPr>
          <a:xfrm>
            <a:off x="624308" y="1171097"/>
            <a:ext cx="3566160" cy="1436635"/>
          </a:xfrm>
        </p:spPr>
        <p:txBody>
          <a:bodyPr>
            <a:normAutofit fontScale="85000" lnSpcReduction="10000"/>
          </a:bodyPr>
          <a:lstStyle/>
          <a:p>
            <a:pPr eaLnBrk="1" hangingPunct="1">
              <a:buFont typeface="Wingdings" charset="2"/>
              <a:buNone/>
              <a:defRPr/>
            </a:pPr>
            <a:r>
              <a:rPr lang="en-US" sz="3200" dirty="0" smtClean="0"/>
              <a:t>Tap Water: </a:t>
            </a:r>
            <a:r>
              <a:rPr lang="en-US" sz="2700" dirty="0" smtClean="0"/>
              <a:t>Regulated by the Environmental Protection Agency under the Safe Drinking Water Act</a:t>
            </a:r>
          </a:p>
        </p:txBody>
      </p:sp>
      <p:sp>
        <p:nvSpPr>
          <p:cNvPr id="7" name="Content Placeholder 6"/>
          <p:cNvSpPr>
            <a:spLocks noGrp="1"/>
          </p:cNvSpPr>
          <p:nvPr>
            <p:ph sz="half" idx="2"/>
          </p:nvPr>
        </p:nvSpPr>
        <p:spPr>
          <a:xfrm>
            <a:off x="675108" y="2704317"/>
            <a:ext cx="3566160" cy="3341572"/>
          </a:xfrm>
        </p:spPr>
        <p:txBody>
          <a:bodyPr>
            <a:noAutofit/>
          </a:bodyPr>
          <a:lstStyle/>
          <a:p>
            <a:pPr eaLnBrk="1" hangingPunct="1">
              <a:buFont typeface="Arial" panose="020B0604020202020204" pitchFamily="34" charset="0"/>
              <a:buChar char="•"/>
              <a:defRPr/>
            </a:pPr>
            <a:r>
              <a:rPr lang="en-US" sz="2200" u="sng" dirty="0" smtClean="0">
                <a:solidFill>
                  <a:srgbClr val="FF0000"/>
                </a:solidFill>
              </a:rPr>
              <a:t>Detailed quarterly consumer </a:t>
            </a:r>
            <a:r>
              <a:rPr lang="en-US" sz="2200" u="sng" dirty="0">
                <a:solidFill>
                  <a:srgbClr val="FF0000"/>
                </a:solidFill>
              </a:rPr>
              <a:t>r</a:t>
            </a:r>
            <a:r>
              <a:rPr lang="en-US" sz="2200" u="sng" dirty="0" smtClean="0">
                <a:solidFill>
                  <a:srgbClr val="FF0000"/>
                </a:solidFill>
              </a:rPr>
              <a:t>eports </a:t>
            </a:r>
            <a:r>
              <a:rPr lang="en-US" sz="2200" dirty="0" smtClean="0"/>
              <a:t>(water source, contaminant test violations) </a:t>
            </a:r>
          </a:p>
          <a:p>
            <a:pPr eaLnBrk="1" hangingPunct="1">
              <a:buFont typeface="Arial" panose="020B0604020202020204" pitchFamily="34" charset="0"/>
              <a:buChar char="•"/>
              <a:defRPr/>
            </a:pPr>
            <a:r>
              <a:rPr lang="en-US" sz="2200" dirty="0" smtClean="0"/>
              <a:t>Microbial tests </a:t>
            </a:r>
            <a:r>
              <a:rPr lang="en-US" sz="2200" u="sng" dirty="0" smtClean="0">
                <a:solidFill>
                  <a:srgbClr val="FF0000"/>
                </a:solidFill>
              </a:rPr>
              <a:t>several times per day</a:t>
            </a:r>
          </a:p>
          <a:p>
            <a:pPr eaLnBrk="1" hangingPunct="1">
              <a:buFont typeface="Arial" panose="020B0604020202020204" pitchFamily="34" charset="0"/>
              <a:buChar char="•"/>
              <a:defRPr/>
            </a:pPr>
            <a:r>
              <a:rPr lang="en-US" sz="2200" dirty="0" smtClean="0"/>
              <a:t>Tests for over 100 contaminants as required by the SDWA </a:t>
            </a:r>
          </a:p>
        </p:txBody>
      </p:sp>
      <p:sp>
        <p:nvSpPr>
          <p:cNvPr id="8" name="Text Placeholder 7"/>
          <p:cNvSpPr>
            <a:spLocks noGrp="1"/>
          </p:cNvSpPr>
          <p:nvPr>
            <p:ph type="body" sz="quarter" idx="3"/>
          </p:nvPr>
        </p:nvSpPr>
        <p:spPr>
          <a:xfrm>
            <a:off x="4849879" y="1425099"/>
            <a:ext cx="3566160" cy="822960"/>
          </a:xfrm>
        </p:spPr>
        <p:txBody>
          <a:bodyPr>
            <a:normAutofit fontScale="92500" lnSpcReduction="20000"/>
          </a:bodyPr>
          <a:lstStyle/>
          <a:p>
            <a:pPr eaLnBrk="1" hangingPunct="1">
              <a:buFont typeface="Wingdings" charset="2"/>
              <a:buNone/>
              <a:defRPr/>
            </a:pPr>
            <a:r>
              <a:rPr lang="en-US" sz="2700" dirty="0" smtClean="0"/>
              <a:t>Bottled Water: </a:t>
            </a:r>
            <a:r>
              <a:rPr lang="en-US" sz="2300" dirty="0" smtClean="0"/>
              <a:t>Regulated as a “food” by the Food and Drug Administration</a:t>
            </a:r>
          </a:p>
        </p:txBody>
      </p:sp>
      <p:sp>
        <p:nvSpPr>
          <p:cNvPr id="9" name="Content Placeholder 8"/>
          <p:cNvSpPr>
            <a:spLocks noGrp="1"/>
          </p:cNvSpPr>
          <p:nvPr>
            <p:ph sz="quarter" idx="4"/>
          </p:nvPr>
        </p:nvSpPr>
        <p:spPr>
          <a:xfrm>
            <a:off x="4832946" y="2704317"/>
            <a:ext cx="3566160" cy="3341572"/>
          </a:xfrm>
        </p:spPr>
        <p:txBody>
          <a:bodyPr>
            <a:normAutofit/>
          </a:bodyPr>
          <a:lstStyle/>
          <a:p>
            <a:pPr eaLnBrk="1" hangingPunct="1">
              <a:buFont typeface="Arial" panose="020B0604020202020204" pitchFamily="34" charset="0"/>
              <a:buChar char="•"/>
              <a:defRPr/>
            </a:pPr>
            <a:r>
              <a:rPr lang="en-US" sz="2200" u="sng" dirty="0" smtClean="0">
                <a:solidFill>
                  <a:srgbClr val="FF0000"/>
                </a:solidFill>
              </a:rPr>
              <a:t>No reports </a:t>
            </a:r>
            <a:r>
              <a:rPr lang="en-US" sz="2200" dirty="0" smtClean="0"/>
              <a:t>to consumers are required</a:t>
            </a:r>
          </a:p>
          <a:p>
            <a:pPr eaLnBrk="1" hangingPunct="1">
              <a:spcBef>
                <a:spcPts val="200"/>
              </a:spcBef>
              <a:buFont typeface="Arial" panose="020B0604020202020204" pitchFamily="34" charset="0"/>
              <a:buChar char="•"/>
              <a:defRPr/>
            </a:pPr>
            <a:endParaRPr lang="en-US" sz="2200" dirty="0" smtClean="0"/>
          </a:p>
          <a:p>
            <a:pPr eaLnBrk="1" hangingPunct="1">
              <a:buFont typeface="Arial" panose="020B0604020202020204" pitchFamily="34" charset="0"/>
              <a:buChar char="•"/>
              <a:defRPr/>
            </a:pPr>
            <a:r>
              <a:rPr lang="en-US" sz="2200" dirty="0" smtClean="0"/>
              <a:t>Microbial tests </a:t>
            </a:r>
            <a:r>
              <a:rPr lang="en-US" sz="2200" u="sng" dirty="0" smtClean="0">
                <a:solidFill>
                  <a:srgbClr val="FF0000"/>
                </a:solidFill>
              </a:rPr>
              <a:t>once per week</a:t>
            </a:r>
          </a:p>
          <a:p>
            <a:pPr eaLnBrk="1" hangingPunct="1">
              <a:spcBef>
                <a:spcPts val="200"/>
              </a:spcBef>
              <a:buFont typeface="Arial" panose="020B0604020202020204" pitchFamily="34" charset="0"/>
              <a:buChar char="•"/>
              <a:defRPr/>
            </a:pPr>
            <a:endParaRPr lang="en-US" sz="2200" u="sng" dirty="0" smtClean="0">
              <a:solidFill>
                <a:srgbClr val="FF0000"/>
              </a:solidFill>
            </a:endParaRPr>
          </a:p>
          <a:p>
            <a:pPr>
              <a:spcBef>
                <a:spcPts val="200"/>
              </a:spcBef>
              <a:buFont typeface="Arial" panose="020B0604020202020204" pitchFamily="34" charset="0"/>
              <a:buChar char="•"/>
              <a:defRPr/>
            </a:pPr>
            <a:r>
              <a:rPr lang="en-US" sz="2200" dirty="0" smtClean="0"/>
              <a:t>Tests for </a:t>
            </a:r>
            <a:r>
              <a:rPr lang="en-US" sz="2200" u="sng" dirty="0" smtClean="0">
                <a:solidFill>
                  <a:srgbClr val="FF0000"/>
                </a:solidFill>
              </a:rPr>
              <a:t>only ¼</a:t>
            </a:r>
            <a:r>
              <a:rPr lang="en-US" sz="2200" dirty="0" smtClean="0"/>
              <a:t> of the  contaminants listed by </a:t>
            </a:r>
            <a:r>
              <a:rPr lang="en-US" sz="2200" dirty="0"/>
              <a:t>SDWA </a:t>
            </a:r>
            <a:endParaRPr lang="en-US" sz="2200" dirty="0" smtClean="0"/>
          </a:p>
          <a:p>
            <a:pPr eaLnBrk="1" hangingPunct="1">
              <a:buFont typeface="Wingdings" charset="2"/>
              <a:buChar char="Ø"/>
              <a:defRPr/>
            </a:pPr>
            <a:endParaRPr lang="en-US" sz="2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normAutofit/>
          </a:bodyPr>
          <a:lstStyle/>
          <a:p>
            <a:pPr eaLnBrk="1" hangingPunct="1">
              <a:defRPr/>
            </a:pPr>
            <a:r>
              <a:rPr lang="en-US" sz="4000" b="1" dirty="0">
                <a:ea typeface="+mj-ea"/>
                <a:cs typeface="+mj-cs"/>
              </a:rPr>
              <a:t>Corvallis Water &amp; </a:t>
            </a:r>
            <a:r>
              <a:rPr lang="en-US" sz="4000" b="1" dirty="0">
                <a:solidFill>
                  <a:schemeClr val="accent1">
                    <a:lumMod val="60000"/>
                    <a:lumOff val="40000"/>
                  </a:schemeClr>
                </a:solidFill>
                <a:ea typeface="+mj-ea"/>
                <a:cs typeface="+mj-cs"/>
              </a:rPr>
              <a:t>SDWA</a:t>
            </a:r>
          </a:p>
        </p:txBody>
      </p:sp>
      <p:pic>
        <p:nvPicPr>
          <p:cNvPr id="1229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524167" y="1835245"/>
            <a:ext cx="7869668" cy="4572915"/>
          </a:xfrm>
        </p:spPr>
      </p:pic>
      <p:sp>
        <p:nvSpPr>
          <p:cNvPr id="12" name="Rectangle 11"/>
          <p:cNvSpPr/>
          <p:nvPr/>
        </p:nvSpPr>
        <p:spPr>
          <a:xfrm rot="848945">
            <a:off x="6477719" y="529616"/>
            <a:ext cx="2498479" cy="1015663"/>
          </a:xfrm>
          <a:prstGeom prst="rect">
            <a:avLst/>
          </a:prstGeom>
          <a:solidFill>
            <a:schemeClr val="bg2"/>
          </a:solidFill>
          <a:ln>
            <a:solidFill>
              <a:srgbClr val="FF0000"/>
            </a:solidFill>
          </a:ln>
        </p:spPr>
        <p:txBody>
          <a:bodyPr wrap="square">
            <a:spAutoFit/>
          </a:bodyPr>
          <a:lstStyle/>
          <a:p>
            <a:pPr algn="ctr"/>
            <a:r>
              <a:rPr lang="en-US" altLang="en-US" sz="2000" dirty="0">
                <a:latin typeface="+mn-lt"/>
              </a:rPr>
              <a:t>FDA only tests </a:t>
            </a:r>
            <a:endParaRPr lang="en-US" altLang="en-US" sz="2000" dirty="0" smtClean="0">
              <a:latin typeface="+mn-lt"/>
            </a:endParaRPr>
          </a:p>
          <a:p>
            <a:pPr algn="ctr"/>
            <a:r>
              <a:rPr lang="en-US" altLang="en-US" sz="2000" dirty="0" smtClean="0">
                <a:latin typeface="+mn-lt"/>
              </a:rPr>
              <a:t>for </a:t>
            </a:r>
            <a:r>
              <a:rPr lang="en-US" altLang="en-US" sz="2000" b="1" dirty="0" smtClean="0">
                <a:solidFill>
                  <a:srgbClr val="FF0000"/>
                </a:solidFill>
                <a:latin typeface="+mn-lt"/>
              </a:rPr>
              <a:t>¼</a:t>
            </a:r>
            <a:r>
              <a:rPr lang="en-US" altLang="en-US" sz="2000" dirty="0" smtClean="0">
                <a:latin typeface="+mn-lt"/>
              </a:rPr>
              <a:t> of </a:t>
            </a:r>
            <a:r>
              <a:rPr lang="en-US" altLang="en-US" sz="2000" dirty="0">
                <a:latin typeface="+mn-lt"/>
              </a:rPr>
              <a:t>these </a:t>
            </a:r>
            <a:endParaRPr lang="en-US" altLang="en-US" sz="2000" dirty="0" smtClean="0">
              <a:latin typeface="+mn-lt"/>
            </a:endParaRPr>
          </a:p>
          <a:p>
            <a:pPr algn="ctr"/>
            <a:r>
              <a:rPr lang="en-US" altLang="en-US" sz="2000" dirty="0" smtClean="0">
                <a:latin typeface="+mn-lt"/>
              </a:rPr>
              <a:t>contaminants </a:t>
            </a:r>
            <a:endParaRPr lang="en-US" sz="2000" dirty="0">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noAutofit/>
          </a:bodyPr>
          <a:lstStyle/>
          <a:p>
            <a:pPr>
              <a:defRPr/>
            </a:pPr>
            <a:r>
              <a:rPr lang="en-US" sz="3200" dirty="0" smtClean="0"/>
              <a:t>2011 Bottled Water survey</a:t>
            </a:r>
            <a:endParaRPr lang="en-US" sz="3200" dirty="0"/>
          </a:p>
        </p:txBody>
      </p:sp>
      <p:sp>
        <p:nvSpPr>
          <p:cNvPr id="3076" name="Rectangle 8"/>
          <p:cNvSpPr>
            <a:spLocks noGrp="1" noChangeArrowheads="1"/>
          </p:cNvSpPr>
          <p:nvPr>
            <p:ph idx="1"/>
          </p:nvPr>
        </p:nvSpPr>
        <p:spPr>
          <a:xfrm>
            <a:off x="768096" y="2286000"/>
            <a:ext cx="7690103" cy="4023360"/>
          </a:xfrm>
        </p:spPr>
        <p:txBody>
          <a:bodyPr>
            <a:normAutofit/>
          </a:bodyPr>
          <a:lstStyle/>
          <a:p>
            <a:pPr marL="0" indent="0">
              <a:lnSpc>
                <a:spcPct val="80000"/>
              </a:lnSpc>
              <a:buNone/>
              <a:defRPr/>
            </a:pPr>
            <a:r>
              <a:rPr lang="en-US" sz="2600" dirty="0" smtClean="0"/>
              <a:t>Out of a survey of 173 unique bottled water products: </a:t>
            </a:r>
          </a:p>
          <a:p>
            <a:pPr>
              <a:lnSpc>
                <a:spcPct val="80000"/>
              </a:lnSpc>
              <a:buFont typeface="Arial" panose="020B0604020202020204" pitchFamily="34" charset="0"/>
              <a:buChar char="•"/>
              <a:defRPr/>
            </a:pPr>
            <a:r>
              <a:rPr lang="en-US" sz="2600" dirty="0" smtClean="0"/>
              <a:t>18% fail to list the source </a:t>
            </a:r>
            <a:endParaRPr lang="en-US" sz="2600" dirty="0"/>
          </a:p>
          <a:p>
            <a:pPr>
              <a:lnSpc>
                <a:spcPct val="80000"/>
              </a:lnSpc>
              <a:buFont typeface="Arial" panose="020B0604020202020204" pitchFamily="34" charset="0"/>
              <a:buChar char="•"/>
              <a:defRPr/>
            </a:pPr>
            <a:r>
              <a:rPr lang="en-US" sz="2600" dirty="0" smtClean="0"/>
              <a:t>32% disclose nothing about the treatment or purity of the water</a:t>
            </a:r>
          </a:p>
          <a:p>
            <a:pPr>
              <a:lnSpc>
                <a:spcPct val="80000"/>
              </a:lnSpc>
              <a:buFont typeface="Arial" panose="020B0604020202020204" pitchFamily="34" charset="0"/>
              <a:buChar char="•"/>
              <a:defRPr/>
            </a:pPr>
            <a:r>
              <a:rPr lang="en-US" sz="2600" dirty="0" smtClean="0"/>
              <a:t>Only </a:t>
            </a:r>
            <a:r>
              <a:rPr lang="en-US" sz="2600" u="sng" dirty="0" smtClean="0"/>
              <a:t>two</a:t>
            </a:r>
            <a:r>
              <a:rPr lang="en-US" sz="2600" dirty="0" smtClean="0"/>
              <a:t> water brands listed source, treatment, and purity</a:t>
            </a:r>
          </a:p>
          <a:p>
            <a:pPr>
              <a:lnSpc>
                <a:spcPct val="80000"/>
              </a:lnSpc>
              <a:buFont typeface="Arial" panose="020B0604020202020204" pitchFamily="34" charset="0"/>
              <a:buChar char="•"/>
              <a:defRPr/>
            </a:pPr>
            <a:r>
              <a:rPr lang="en-US" sz="2600" dirty="0" smtClean="0"/>
              <a:t>Close to </a:t>
            </a:r>
            <a:r>
              <a:rPr lang="en-US" sz="2600" dirty="0" smtClean="0">
                <a:solidFill>
                  <a:schemeClr val="accent1"/>
                </a:solidFill>
              </a:rPr>
              <a:t>half </a:t>
            </a:r>
            <a:r>
              <a:rPr lang="en-US" sz="2600" dirty="0" smtClean="0"/>
              <a:t>of all bottled water is sourced from municipal tap water</a:t>
            </a:r>
          </a:p>
          <a:p>
            <a:pPr>
              <a:lnSpc>
                <a:spcPct val="80000"/>
              </a:lnSpc>
              <a:buFont typeface="Arial" panose="020B0604020202020204" pitchFamily="34" charset="0"/>
              <a:buChar char="•"/>
              <a:defRPr/>
            </a:pPr>
            <a:endParaRPr lang="en-US" sz="2400" dirty="0" smtClean="0"/>
          </a:p>
          <a:p>
            <a:pPr>
              <a:lnSpc>
                <a:spcPct val="80000"/>
              </a:lnSpc>
              <a:buFont typeface="Arial" panose="020B0604020202020204" pitchFamily="34" charset="0"/>
              <a:buChar char="•"/>
              <a:defRPr/>
            </a:pPr>
            <a:endParaRPr lang="en-US" sz="10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ttp://eatdrinkbetter.com/wp-content/uploads/2011/09/Tap-water-vs-Bottled-w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110" y="2046732"/>
            <a:ext cx="6504038" cy="392844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In conclusion…</a:t>
            </a:r>
            <a:endParaRPr lang="en-US" dirty="0"/>
          </a:p>
        </p:txBody>
      </p:sp>
    </p:spTree>
    <p:extLst>
      <p:ext uri="{BB962C8B-B14F-4D97-AF65-F5344CB8AC3E}">
        <p14:creationId xmlns:p14="http://schemas.microsoft.com/office/powerpoint/2010/main" val="2529143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32925" cy="754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0" y="1314450"/>
            <a:ext cx="8229600" cy="1951038"/>
          </a:xfrm>
        </p:spPr>
        <p:txBody>
          <a:bodyPr/>
          <a:lstStyle/>
          <a:p>
            <a:pPr algn="ctr" eaLnBrk="1" hangingPunct="1">
              <a:defRPr/>
            </a:pPr>
            <a:r>
              <a:rPr lang="en-US" sz="4800" b="1" dirty="0" smtClean="0">
                <a:solidFill>
                  <a:schemeClr val="bg1"/>
                </a:solidFill>
                <a:effectLst>
                  <a:outerShdw blurRad="38100" dist="38100" dir="2700000" algn="tl">
                    <a:srgbClr val="000000">
                      <a:alpha val="43137"/>
                    </a:srgbClr>
                  </a:outerShdw>
                </a:effectLst>
                <a:latin typeface="+mn-lt"/>
              </a:rPr>
              <a:t>Environmental </a:t>
            </a:r>
            <a:br>
              <a:rPr lang="en-US" sz="4800" b="1" dirty="0" smtClean="0">
                <a:solidFill>
                  <a:schemeClr val="bg1"/>
                </a:solidFill>
                <a:effectLst>
                  <a:outerShdw blurRad="38100" dist="38100" dir="2700000" algn="tl">
                    <a:srgbClr val="000000">
                      <a:alpha val="43137"/>
                    </a:srgbClr>
                  </a:outerShdw>
                </a:effectLst>
                <a:latin typeface="+mn-lt"/>
              </a:rPr>
            </a:br>
            <a:r>
              <a:rPr lang="en-US" sz="4800" b="1" dirty="0" smtClean="0">
                <a:solidFill>
                  <a:schemeClr val="bg1"/>
                </a:solidFill>
                <a:effectLst>
                  <a:outerShdw blurRad="38100" dist="38100" dir="2700000" algn="tl">
                    <a:srgbClr val="000000">
                      <a:alpha val="43137"/>
                    </a:srgbClr>
                  </a:outerShdw>
                </a:effectLst>
                <a:latin typeface="+mn-lt"/>
              </a:rPr>
              <a:t>Impacts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 Impacts: Production</a:t>
            </a:r>
            <a:endParaRPr lang="en-US" dirty="0"/>
          </a:p>
        </p:txBody>
      </p:sp>
      <p:sp>
        <p:nvSpPr>
          <p:cNvPr id="3" name="Content Placeholder 2"/>
          <p:cNvSpPr>
            <a:spLocks noGrp="1"/>
          </p:cNvSpPr>
          <p:nvPr>
            <p:ph idx="1"/>
          </p:nvPr>
        </p:nvSpPr>
        <p:spPr>
          <a:xfrm>
            <a:off x="768096" y="2286000"/>
            <a:ext cx="7626604" cy="4023360"/>
          </a:xfrm>
        </p:spPr>
        <p:txBody>
          <a:bodyPr>
            <a:normAutofit/>
          </a:bodyPr>
          <a:lstStyle/>
          <a:p>
            <a:pPr marL="0" indent="0">
              <a:buNone/>
            </a:pPr>
            <a:r>
              <a:rPr lang="en-US" sz="3700" b="1" dirty="0" smtClean="0"/>
              <a:t> </a:t>
            </a:r>
            <a:r>
              <a:rPr lang="en-US" sz="3700" b="1" u="sng" dirty="0" smtClean="0"/>
              <a:t>72 billion gallons of water</a:t>
            </a:r>
            <a:r>
              <a:rPr lang="en-US" sz="3700" b="1" dirty="0" smtClean="0"/>
              <a:t> </a:t>
            </a:r>
            <a:r>
              <a:rPr lang="en-US" sz="3400" dirty="0" smtClean="0"/>
              <a:t>and </a:t>
            </a:r>
          </a:p>
          <a:p>
            <a:r>
              <a:rPr lang="en-US" sz="3700" b="1" u="sng" dirty="0" smtClean="0"/>
              <a:t>900 million gallons of oil </a:t>
            </a:r>
            <a:r>
              <a:rPr lang="en-US" sz="3400" dirty="0" smtClean="0"/>
              <a:t>are required to manufacture empty PET bottles each year</a:t>
            </a:r>
          </a:p>
          <a:p>
            <a:pPr marL="0" indent="0">
              <a:buNone/>
            </a:pPr>
            <a:r>
              <a:rPr lang="en-US" sz="2400" dirty="0" smtClean="0"/>
              <a:t>(this is the equivalent of one day’s oil consumption in the US)</a:t>
            </a:r>
          </a:p>
          <a:p>
            <a:endParaRPr lang="en-US" sz="1200" dirty="0"/>
          </a:p>
          <a:p>
            <a:r>
              <a:rPr lang="en-US" sz="1200" dirty="0" smtClean="0"/>
              <a:t>*Emily </a:t>
            </a:r>
            <a:r>
              <a:rPr lang="en-US" sz="1200" dirty="0" err="1" smtClean="0"/>
              <a:t>Gursima</a:t>
            </a:r>
            <a:r>
              <a:rPr lang="en-US" sz="1200" dirty="0" smtClean="0"/>
              <a:t>, AP, 2003 </a:t>
            </a:r>
          </a:p>
          <a:p>
            <a:r>
              <a:rPr lang="en-US" sz="1200" dirty="0" smtClean="0"/>
              <a:t>**</a:t>
            </a:r>
            <a:r>
              <a:rPr lang="es-MX" altLang="en-US" sz="1200" dirty="0" smtClean="0">
                <a:hlinkClick r:id="rId3"/>
              </a:rPr>
              <a:t>http://www.bloomberg.com/slideshow/2012-10-02/the-life-of-a-plastic-water-bottle.html#slide15</a:t>
            </a:r>
            <a:endParaRPr lang="es-MX" altLang="en-US" sz="1200" dirty="0" smtClean="0"/>
          </a:p>
          <a:p>
            <a:endParaRPr lang="en-US" sz="1200" dirty="0"/>
          </a:p>
        </p:txBody>
      </p:sp>
    </p:spTree>
    <p:extLst>
      <p:ext uri="{BB962C8B-B14F-4D97-AF65-F5344CB8AC3E}">
        <p14:creationId xmlns:p14="http://schemas.microsoft.com/office/powerpoint/2010/main" val="19586804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 Impacts: Transport</a:t>
            </a:r>
            <a:endParaRPr lang="en-US" dirty="0"/>
          </a:p>
        </p:txBody>
      </p:sp>
      <p:sp>
        <p:nvSpPr>
          <p:cNvPr id="3" name="Content Placeholder 2"/>
          <p:cNvSpPr>
            <a:spLocks noGrp="1"/>
          </p:cNvSpPr>
          <p:nvPr>
            <p:ph idx="1"/>
          </p:nvPr>
        </p:nvSpPr>
        <p:spPr/>
        <p:txBody>
          <a:bodyPr>
            <a:normAutofit/>
          </a:bodyPr>
          <a:lstStyle/>
          <a:p>
            <a:pPr>
              <a:buFont typeface="Wingdings" charset="2"/>
              <a:buChar char="§"/>
            </a:pPr>
            <a:r>
              <a:rPr lang="en-US" sz="3400" dirty="0" smtClean="0"/>
              <a:t> A </a:t>
            </a:r>
            <a:r>
              <a:rPr lang="en-US" sz="3400" dirty="0"/>
              <a:t>billion bottles of water are transported </a:t>
            </a:r>
            <a:r>
              <a:rPr lang="en-US" sz="3400" b="1" i="1" dirty="0"/>
              <a:t>each week </a:t>
            </a:r>
            <a:r>
              <a:rPr lang="en-US" sz="3400" dirty="0"/>
              <a:t>in the US by Boat, Train, and Truck</a:t>
            </a:r>
            <a:endParaRPr lang="en-US" sz="3400" b="1" i="1" dirty="0"/>
          </a:p>
          <a:p>
            <a:pPr>
              <a:buFont typeface="Wingdings" charset="2"/>
              <a:buChar char="§"/>
            </a:pPr>
            <a:r>
              <a:rPr lang="en-US" sz="3400" dirty="0" smtClean="0"/>
              <a:t> That’s </a:t>
            </a:r>
            <a:r>
              <a:rPr lang="en-US" sz="3400" dirty="0"/>
              <a:t>18,200 tons Carbon Dioxide </a:t>
            </a:r>
            <a:r>
              <a:rPr lang="en-US" sz="3400" b="1" i="1" dirty="0"/>
              <a:t>each week</a:t>
            </a:r>
            <a:r>
              <a:rPr lang="en-US" sz="3400" dirty="0"/>
              <a:t> pumped into the air.</a:t>
            </a:r>
          </a:p>
        </p:txBody>
      </p:sp>
    </p:spTree>
    <p:extLst>
      <p:ext uri="{BB962C8B-B14F-4D97-AF65-F5344CB8AC3E}">
        <p14:creationId xmlns:p14="http://schemas.microsoft.com/office/powerpoint/2010/main" val="2202970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 Impacts: Disposal</a:t>
            </a:r>
            <a:endParaRPr lang="en-US" dirty="0"/>
          </a:p>
        </p:txBody>
      </p:sp>
      <p:sp>
        <p:nvSpPr>
          <p:cNvPr id="3" name="Content Placeholder 2"/>
          <p:cNvSpPr>
            <a:spLocks noGrp="1"/>
          </p:cNvSpPr>
          <p:nvPr>
            <p:ph idx="1"/>
          </p:nvPr>
        </p:nvSpPr>
        <p:spPr>
          <a:xfrm>
            <a:off x="768096" y="1879600"/>
            <a:ext cx="7893304" cy="4429760"/>
          </a:xfrm>
        </p:spPr>
        <p:txBody>
          <a:bodyPr>
            <a:normAutofit fontScale="92500" lnSpcReduction="10000"/>
          </a:bodyPr>
          <a:lstStyle/>
          <a:p>
            <a:pPr>
              <a:buFont typeface="Wingdings" charset="2"/>
              <a:buChar char="§"/>
            </a:pPr>
            <a:r>
              <a:rPr lang="en-US" sz="2800" dirty="0" smtClean="0"/>
              <a:t> </a:t>
            </a:r>
            <a:r>
              <a:rPr lang="en-US" sz="2800" dirty="0"/>
              <a:t> </a:t>
            </a:r>
            <a:r>
              <a:rPr lang="en-US" sz="2800" dirty="0" smtClean="0"/>
              <a:t>US </a:t>
            </a:r>
            <a:r>
              <a:rPr lang="en-US" sz="2800" dirty="0"/>
              <a:t>plastic bottle recycling </a:t>
            </a:r>
            <a:r>
              <a:rPr lang="en-US" sz="2800" dirty="0" smtClean="0"/>
              <a:t>rate: </a:t>
            </a:r>
          </a:p>
          <a:p>
            <a:pPr marL="0" indent="0">
              <a:buNone/>
            </a:pPr>
            <a:r>
              <a:rPr lang="en-US" sz="2800" dirty="0" smtClean="0"/>
              <a:t>	2015 </a:t>
            </a:r>
            <a:r>
              <a:rPr lang="en-US" sz="2800" dirty="0"/>
              <a:t>= 32%</a:t>
            </a:r>
          </a:p>
          <a:p>
            <a:pPr>
              <a:buFont typeface="Wingdings" charset="2"/>
              <a:buChar char="§"/>
            </a:pPr>
            <a:r>
              <a:rPr lang="en-US" sz="2800" dirty="0" smtClean="0"/>
              <a:t> Oregon plastic bottle recycle rates:  </a:t>
            </a:r>
          </a:p>
          <a:p>
            <a:pPr marL="0" indent="0">
              <a:buNone/>
            </a:pPr>
            <a:r>
              <a:rPr lang="en-US" sz="2800" dirty="0" smtClean="0"/>
              <a:t>	2012 = 71%</a:t>
            </a:r>
          </a:p>
          <a:p>
            <a:pPr marL="0" indent="0">
              <a:buNone/>
            </a:pPr>
            <a:r>
              <a:rPr lang="en-US" sz="2800" dirty="0"/>
              <a:t>	</a:t>
            </a:r>
            <a:r>
              <a:rPr lang="en-US" sz="2800" dirty="0" smtClean="0"/>
              <a:t>2015 = 64%</a:t>
            </a:r>
            <a:endParaRPr lang="en-US" sz="2800" b="1" i="1" dirty="0"/>
          </a:p>
          <a:p>
            <a:pPr>
              <a:buFont typeface="Wingdings" charset="2"/>
              <a:buChar char="§"/>
            </a:pPr>
            <a:r>
              <a:rPr lang="en-US" sz="2800" dirty="0" smtClean="0"/>
              <a:t> Consequently, the Oregon redemption rate goes to 10 cents on April 1, 2017.</a:t>
            </a:r>
            <a:endParaRPr lang="en-US" sz="2800" dirty="0"/>
          </a:p>
          <a:p>
            <a:endParaRPr lang="en-US" dirty="0" smtClean="0"/>
          </a:p>
          <a:p>
            <a:r>
              <a:rPr lang="en-US" sz="1300" dirty="0" smtClean="0"/>
              <a:t>*https://www.oregon.gov/OLCC/pages/bottle_bill.aspx</a:t>
            </a:r>
          </a:p>
          <a:p>
            <a:r>
              <a:rPr lang="en-US" sz="1300" dirty="0"/>
              <a:t>**http://www.plasticsrecycling.org/news-and-media/424-november-5-2015-plastic-bottle-recycling-rate-report-release</a:t>
            </a:r>
            <a:endParaRPr lang="en-US" sz="1300" dirty="0" smtClean="0"/>
          </a:p>
          <a:p>
            <a:endParaRPr lang="en-US" sz="1300" dirty="0"/>
          </a:p>
        </p:txBody>
      </p:sp>
    </p:spTree>
    <p:extLst>
      <p:ext uri="{BB962C8B-B14F-4D97-AF65-F5344CB8AC3E}">
        <p14:creationId xmlns:p14="http://schemas.microsoft.com/office/powerpoint/2010/main" val="738580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4"/>
          <p:cNvGraphicFramePr>
            <a:graphicFrameLocks noChangeAspect="1"/>
          </p:cNvGraphicFramePr>
          <p:nvPr>
            <p:extLst>
              <p:ext uri="{D42A27DB-BD31-4B8C-83A1-F6EECF244321}">
                <p14:modId xmlns:p14="http://schemas.microsoft.com/office/powerpoint/2010/main" val="2289316173"/>
              </p:ext>
            </p:extLst>
          </p:nvPr>
        </p:nvGraphicFramePr>
        <p:xfrm>
          <a:off x="4775200" y="3816350"/>
          <a:ext cx="4222750" cy="2541588"/>
        </p:xfrm>
        <a:graphic>
          <a:graphicData uri="http://schemas.openxmlformats.org/presentationml/2006/ole">
            <mc:AlternateContent xmlns:mc="http://schemas.openxmlformats.org/markup-compatibility/2006">
              <mc:Choice xmlns:v="urn:schemas-microsoft-com:vml" Requires="v">
                <p:oleObj spid="_x0000_s23678" name="Document" r:id="rId4" imgW="4762325" imgH="2743099" progId="Word.Document.12">
                  <p:link updateAutomatic="1"/>
                </p:oleObj>
              </mc:Choice>
              <mc:Fallback>
                <p:oleObj name="Document" r:id="rId4" imgW="4762325" imgH="2743099" progId="Word.Document.12">
                  <p:link updateAutomatic="1"/>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5200" y="3816350"/>
                        <a:ext cx="4222750"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55" name="Picture 2" descr="Water Wasteland "/>
          <p:cNvPicPr>
            <a:picLocks noChangeAspect="1" noChangeArrowheads="1"/>
          </p:cNvPicPr>
          <p:nvPr/>
        </p:nvPicPr>
        <p:blipFill>
          <a:blip r:embed="rId6">
            <a:extLst>
              <a:ext uri="{28A0092B-C50C-407E-A947-70E740481C1C}">
                <a14:useLocalDpi xmlns:a14="http://schemas.microsoft.com/office/drawing/2010/main" val="0"/>
              </a:ext>
            </a:extLst>
          </a:blip>
          <a:srcRect t="15593" r="6708" b="4036"/>
          <a:stretch>
            <a:fillRect/>
          </a:stretch>
        </p:blipFill>
        <p:spPr bwMode="auto">
          <a:xfrm>
            <a:off x="155575" y="3808413"/>
            <a:ext cx="4454525"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p:txBody>
          <a:bodyPr/>
          <a:lstStyle/>
          <a:p>
            <a:pPr eaLnBrk="1" hangingPunct="1">
              <a:defRPr/>
            </a:pPr>
            <a:r>
              <a:rPr lang="en-US" sz="4300" dirty="0" smtClean="0"/>
              <a:t>Life Cycle Impacts: Disposal</a:t>
            </a:r>
          </a:p>
        </p:txBody>
      </p:sp>
      <p:sp>
        <p:nvSpPr>
          <p:cNvPr id="3" name="Content Placeholder 2"/>
          <p:cNvSpPr>
            <a:spLocks noGrp="1"/>
          </p:cNvSpPr>
          <p:nvPr>
            <p:ph idx="1"/>
          </p:nvPr>
        </p:nvSpPr>
        <p:spPr>
          <a:xfrm>
            <a:off x="768096" y="1887794"/>
            <a:ext cx="7579491" cy="4067608"/>
          </a:xfrm>
        </p:spPr>
        <p:txBody>
          <a:bodyPr>
            <a:normAutofit/>
          </a:bodyPr>
          <a:lstStyle/>
          <a:p>
            <a:pPr>
              <a:buFont typeface="Wingdings" charset="2"/>
              <a:buChar char="§"/>
              <a:defRPr/>
            </a:pPr>
            <a:r>
              <a:rPr lang="en-US" sz="2400" dirty="0" smtClean="0"/>
              <a:t> Plastics do not biodegrade, they </a:t>
            </a:r>
            <a:r>
              <a:rPr lang="en-US" sz="2400" b="1" dirty="0" smtClean="0">
                <a:solidFill>
                  <a:schemeClr val="accent1"/>
                </a:solidFill>
              </a:rPr>
              <a:t>photodegrade</a:t>
            </a:r>
            <a:r>
              <a:rPr lang="en-US" sz="2400" dirty="0" smtClean="0">
                <a:solidFill>
                  <a:schemeClr val="accent1"/>
                </a:solidFill>
              </a:rPr>
              <a:t>  </a:t>
            </a:r>
          </a:p>
          <a:p>
            <a:pPr>
              <a:buFont typeface="Wingdings" charset="2"/>
              <a:buChar char="§"/>
              <a:defRPr/>
            </a:pPr>
            <a:r>
              <a:rPr lang="en-US" altLang="en-US" sz="2400" dirty="0" smtClean="0">
                <a:cs typeface="Arial" charset="0"/>
              </a:rPr>
              <a:t> Empty bottles eventually fill with water and sink. </a:t>
            </a:r>
          </a:p>
          <a:p>
            <a:pPr>
              <a:buFont typeface="Wingdings" charset="2"/>
              <a:buChar char="§"/>
              <a:defRPr/>
            </a:pPr>
            <a:r>
              <a:rPr lang="en-US" altLang="en-US" sz="2400" dirty="0" smtClean="0">
                <a:cs typeface="Arial" charset="0"/>
              </a:rPr>
              <a:t> The polystyrene bottle caps will float for decades.</a:t>
            </a:r>
          </a:p>
          <a:p>
            <a:pPr>
              <a:defRPr/>
            </a:pPr>
            <a:endParaRPr lang="en-US" sz="2400" dirty="0" smtClean="0"/>
          </a:p>
          <a:p>
            <a:pPr>
              <a:buFont typeface="Wingdings" charset="2"/>
              <a:buChar char="Ø"/>
              <a:defRPr/>
            </a:pPr>
            <a:endParaRPr lang="en-US" sz="2400" dirty="0" smtClean="0"/>
          </a:p>
        </p:txBody>
      </p:sp>
      <p:sp>
        <p:nvSpPr>
          <p:cNvPr id="23558" name="Rectangle 8"/>
          <p:cNvSpPr>
            <a:spLocks noChangeArrowheads="1"/>
          </p:cNvSpPr>
          <p:nvPr/>
        </p:nvSpPr>
        <p:spPr bwMode="auto">
          <a:xfrm>
            <a:off x="53975" y="6324600"/>
            <a:ext cx="4927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es-MX" altLang="en-US" sz="900"/>
              <a:t>www.bloomberg.com/slideshow/2012-10-02/the-life-of-a-plastic-water-bottle.html#slide15</a:t>
            </a:r>
            <a:r>
              <a:rPr lang="en-US" altLang="en-US" sz="900"/>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Covered:</a:t>
            </a:r>
            <a:endParaRPr lang="en-US" dirty="0"/>
          </a:p>
        </p:txBody>
      </p:sp>
      <p:sp>
        <p:nvSpPr>
          <p:cNvPr id="3" name="Content Placeholder 2"/>
          <p:cNvSpPr>
            <a:spLocks noGrp="1"/>
          </p:cNvSpPr>
          <p:nvPr>
            <p:ph idx="1"/>
          </p:nvPr>
        </p:nvSpPr>
        <p:spPr/>
        <p:txBody>
          <a:bodyPr>
            <a:normAutofit/>
          </a:bodyPr>
          <a:lstStyle/>
          <a:p>
            <a:r>
              <a:rPr lang="en-US" sz="2800" dirty="0" smtClean="0"/>
              <a:t>Bottled Water Benefits</a:t>
            </a:r>
          </a:p>
          <a:p>
            <a:r>
              <a:rPr lang="en-US" sz="2800" dirty="0" smtClean="0"/>
              <a:t>Health Impacts</a:t>
            </a:r>
          </a:p>
          <a:p>
            <a:r>
              <a:rPr lang="en-US" sz="2800" dirty="0" smtClean="0"/>
              <a:t>Environmental Impacts</a:t>
            </a:r>
          </a:p>
          <a:p>
            <a:r>
              <a:rPr lang="en-US" sz="2800" dirty="0" smtClean="0"/>
              <a:t>Economic Impacts</a:t>
            </a:r>
          </a:p>
          <a:p>
            <a:r>
              <a:rPr lang="en-US" sz="2800" dirty="0" smtClean="0"/>
              <a:t>Recent Backlash</a:t>
            </a:r>
          </a:p>
          <a:p>
            <a:r>
              <a:rPr lang="en-US" sz="2800" dirty="0" smtClean="0"/>
              <a:t>Rethink</a:t>
            </a:r>
            <a:endParaRPr lang="en-US" sz="2800" dirty="0"/>
          </a:p>
        </p:txBody>
      </p:sp>
    </p:spTree>
    <p:extLst>
      <p:ext uri="{BB962C8B-B14F-4D97-AF65-F5344CB8AC3E}">
        <p14:creationId xmlns:p14="http://schemas.microsoft.com/office/powerpoint/2010/main" val="13973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29" y="869388"/>
            <a:ext cx="8071309" cy="538393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908"/>
          <a:stretch/>
        </p:blipFill>
        <p:spPr>
          <a:xfrm>
            <a:off x="572728" y="677665"/>
            <a:ext cx="8071309" cy="5605148"/>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3256" r="2958" b="-750"/>
          <a:stretch/>
        </p:blipFill>
        <p:spPr>
          <a:xfrm>
            <a:off x="438665" y="692413"/>
            <a:ext cx="8205372" cy="564939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350" y="341751"/>
            <a:ext cx="8453491" cy="6330512"/>
          </a:xfrm>
          <a:prstGeom prst="rect">
            <a:avLst/>
          </a:prstGeom>
        </p:spPr>
      </p:pic>
    </p:spTree>
    <p:extLst>
      <p:ext uri="{BB962C8B-B14F-4D97-AF65-F5344CB8AC3E}">
        <p14:creationId xmlns:p14="http://schemas.microsoft.com/office/powerpoint/2010/main" val="12074796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 Impacts: Footprint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300" y="1930400"/>
            <a:ext cx="3110608" cy="43891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078" y="1930400"/>
            <a:ext cx="3104045" cy="4389120"/>
          </a:xfrm>
          <a:prstGeom prst="rect">
            <a:avLst/>
          </a:prstGeom>
        </p:spPr>
      </p:pic>
    </p:spTree>
    <p:extLst>
      <p:ext uri="{BB962C8B-B14F-4D97-AF65-F5344CB8AC3E}">
        <p14:creationId xmlns:p14="http://schemas.microsoft.com/office/powerpoint/2010/main" val="36260981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406" r="12555"/>
          <a:stretch/>
        </p:blipFill>
        <p:spPr>
          <a:xfrm>
            <a:off x="0" y="0"/>
            <a:ext cx="9144000" cy="6858000"/>
          </a:xfrm>
          <a:prstGeom prst="rect">
            <a:avLst/>
          </a:prstGeom>
        </p:spPr>
      </p:pic>
      <p:sp>
        <p:nvSpPr>
          <p:cNvPr id="2" name="Title 1"/>
          <p:cNvSpPr>
            <a:spLocks noGrp="1"/>
          </p:cNvSpPr>
          <p:nvPr>
            <p:ph type="title"/>
          </p:nvPr>
        </p:nvSpPr>
        <p:spPr>
          <a:xfrm>
            <a:off x="962332" y="655227"/>
            <a:ext cx="7447935" cy="1414462"/>
          </a:xfrm>
        </p:spPr>
        <p:txBody>
          <a:bodyPr>
            <a:normAutofit/>
          </a:bodyPr>
          <a:lstStyle/>
          <a:p>
            <a:pPr eaLnBrk="1" hangingPunct="1">
              <a:defRPr/>
            </a:pPr>
            <a:r>
              <a:rPr lang="en-US" sz="6700" b="1" dirty="0" smtClean="0"/>
              <a:t>Economic Impacts</a:t>
            </a:r>
            <a:endParaRPr lang="en-US" sz="5400" b="1" dirty="0" smtClean="0"/>
          </a:p>
        </p:txBody>
      </p:sp>
      <p:sp>
        <p:nvSpPr>
          <p:cNvPr id="6" name="Rectangle 5"/>
          <p:cNvSpPr/>
          <p:nvPr/>
        </p:nvSpPr>
        <p:spPr>
          <a:xfrm>
            <a:off x="50799" y="6344503"/>
            <a:ext cx="8359468" cy="461665"/>
          </a:xfrm>
          <a:prstGeom prst="rect">
            <a:avLst/>
          </a:prstGeom>
        </p:spPr>
        <p:txBody>
          <a:bodyPr wrap="square">
            <a:spAutoFit/>
          </a:bodyPr>
          <a:lstStyle/>
          <a:p>
            <a:r>
              <a:rPr lang="en-US" sz="1200" dirty="0"/>
              <a:t>http://a57.foxnews.com/</a:t>
            </a:r>
            <a:r>
              <a:rPr lang="en-US" sz="1200" dirty="0" err="1"/>
              <a:t>images.foxnews.com</a:t>
            </a:r>
            <a:r>
              <a:rPr lang="en-US" sz="1200" dirty="0"/>
              <a:t>/content/fox-news/health/2016/04/27/4000-sickened-in-spain-how-does-virus-get-into-bottled-water/_</a:t>
            </a:r>
            <a:r>
              <a:rPr lang="en-US" sz="1200" dirty="0" err="1"/>
              <a:t>jcr_content</a:t>
            </a:r>
            <a:r>
              <a:rPr lang="en-US" sz="1200" dirty="0"/>
              <a:t>/par/featured-media/media-0.img.jpg/876/493/1461758692549.jpg?ve=1&amp;tl=1</a:t>
            </a:r>
          </a:p>
        </p:txBody>
      </p:sp>
    </p:spTree>
    <p:extLst>
      <p:ext uri="{BB962C8B-B14F-4D97-AF65-F5344CB8AC3E}">
        <p14:creationId xmlns:p14="http://schemas.microsoft.com/office/powerpoint/2010/main" val="790460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0181" y="3710400"/>
            <a:ext cx="5462587"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Price differences</a:t>
            </a:r>
            <a:endParaRPr lang="en-US" dirty="0"/>
          </a:p>
        </p:txBody>
      </p:sp>
      <p:sp>
        <p:nvSpPr>
          <p:cNvPr id="3" name="Content Placeholder 2"/>
          <p:cNvSpPr>
            <a:spLocks noGrp="1"/>
          </p:cNvSpPr>
          <p:nvPr>
            <p:ph idx="1"/>
          </p:nvPr>
        </p:nvSpPr>
        <p:spPr>
          <a:xfrm>
            <a:off x="768096" y="2084831"/>
            <a:ext cx="6564507" cy="4773169"/>
          </a:xfrm>
        </p:spPr>
        <p:txBody>
          <a:bodyPr>
            <a:normAutofit lnSpcReduction="10000"/>
          </a:bodyPr>
          <a:lstStyle/>
          <a:p>
            <a:r>
              <a:rPr lang="en-US" sz="2600" dirty="0" smtClean="0"/>
              <a:t>Corvallis </a:t>
            </a:r>
            <a:r>
              <a:rPr lang="en-US" sz="2600" dirty="0"/>
              <a:t>Tap Water = </a:t>
            </a:r>
            <a:r>
              <a:rPr lang="en-US" sz="2600" dirty="0" smtClean="0"/>
              <a:t>3 gallons for a penny—300 gallons for a dollar</a:t>
            </a:r>
          </a:p>
          <a:p>
            <a:r>
              <a:rPr lang="en-US" sz="2600" dirty="0" smtClean="0"/>
              <a:t>Brita </a:t>
            </a:r>
            <a:r>
              <a:rPr lang="en-US" sz="2600" dirty="0"/>
              <a:t>Filter Pitcher ($25.00) and filter ($8.00) </a:t>
            </a:r>
            <a:endParaRPr lang="en-US" sz="2600" dirty="0" smtClean="0"/>
          </a:p>
          <a:p>
            <a:pPr lvl="1"/>
            <a:r>
              <a:rPr lang="en-US" sz="2600" dirty="0" smtClean="0"/>
              <a:t>The </a:t>
            </a:r>
            <a:r>
              <a:rPr lang="en-US" sz="2600" dirty="0"/>
              <a:t>filter alone gets us to $0.10 to $0.12 /gal.</a:t>
            </a:r>
          </a:p>
          <a:p>
            <a:r>
              <a:rPr lang="en-US" sz="2600" dirty="0" smtClean="0"/>
              <a:t>Bottled </a:t>
            </a:r>
            <a:r>
              <a:rPr lang="en-US" sz="2600" dirty="0"/>
              <a:t>Waters: </a:t>
            </a:r>
          </a:p>
          <a:p>
            <a:pPr lvl="1"/>
            <a:r>
              <a:rPr lang="en-US" sz="2600" dirty="0"/>
              <a:t>Mt. Shasta = $</a:t>
            </a:r>
            <a:r>
              <a:rPr lang="en-US" sz="2600" dirty="0" smtClean="0"/>
              <a:t>2.56/gal</a:t>
            </a:r>
          </a:p>
          <a:p>
            <a:pPr lvl="1"/>
            <a:r>
              <a:rPr lang="en-US" sz="2600" dirty="0" smtClean="0"/>
              <a:t>Dasani </a:t>
            </a:r>
            <a:r>
              <a:rPr lang="en-US" sz="2600" dirty="0"/>
              <a:t>= $3.38/gal</a:t>
            </a:r>
          </a:p>
          <a:p>
            <a:pPr lvl="1"/>
            <a:r>
              <a:rPr lang="en-US" sz="2600" dirty="0"/>
              <a:t>Aquafina = $</a:t>
            </a:r>
            <a:r>
              <a:rPr lang="en-US" sz="2600" dirty="0" smtClean="0"/>
              <a:t>3.77/gal</a:t>
            </a:r>
          </a:p>
          <a:p>
            <a:pPr lvl="1"/>
            <a:r>
              <a:rPr lang="en-US" sz="2600" dirty="0" smtClean="0"/>
              <a:t>Perrier </a:t>
            </a:r>
            <a:r>
              <a:rPr lang="en-US" sz="2600" dirty="0"/>
              <a:t>= $5.03/gal</a:t>
            </a:r>
          </a:p>
          <a:p>
            <a:pPr lvl="1"/>
            <a:r>
              <a:rPr lang="en-US" sz="2600" dirty="0"/>
              <a:t>Park City “Ice” Water </a:t>
            </a:r>
            <a:r>
              <a:rPr lang="en-US" sz="2600" dirty="0" smtClean="0"/>
              <a:t>                                                    = </a:t>
            </a:r>
            <a:r>
              <a:rPr lang="en-US" sz="2600" dirty="0"/>
              <a:t>$18.00/gal</a:t>
            </a:r>
          </a:p>
          <a:p>
            <a:endParaRPr lang="en-US" sz="2400" dirty="0"/>
          </a:p>
          <a:p>
            <a:endParaRPr lang="en-US" sz="2400" dirty="0"/>
          </a:p>
        </p:txBody>
      </p:sp>
      <p:pic>
        <p:nvPicPr>
          <p:cNvPr id="5" name="Picture 7" descr="http://upload.wikimedia.org/wikipedia/commons/thumb/0/0c/2010_cent_obverse.png/220px-2010_cent_obver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654" y="2284789"/>
            <a:ext cx="1226992" cy="122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7"/>
          <p:cNvCxnSpPr>
            <a:cxnSpLocks noChangeShapeType="1"/>
          </p:cNvCxnSpPr>
          <p:nvPr/>
        </p:nvCxnSpPr>
        <p:spPr bwMode="auto">
          <a:xfrm flipV="1">
            <a:off x="8058150" y="2284790"/>
            <a:ext cx="0" cy="612826"/>
          </a:xfrm>
          <a:prstGeom prst="line">
            <a:avLst/>
          </a:prstGeom>
          <a:noFill/>
          <a:ln w="60325" algn="ctr">
            <a:solidFill>
              <a:srgbClr val="C00000"/>
            </a:solidFill>
            <a:round/>
            <a:headEnd/>
            <a:tailEnd/>
          </a:ln>
          <a:extLst>
            <a:ext uri="{909E8E84-426E-40DD-AFC4-6F175D3DCCD1}">
              <a14:hiddenFill xmlns:a14="http://schemas.microsoft.com/office/drawing/2010/main">
                <a:noFill/>
              </a14:hiddenFill>
            </a:ext>
          </a:extLst>
        </p:spPr>
      </p:cxnSp>
      <p:cxnSp>
        <p:nvCxnSpPr>
          <p:cNvPr id="7" name="Straight Connector 8"/>
          <p:cNvCxnSpPr>
            <a:cxnSpLocks noChangeShapeType="1"/>
          </p:cNvCxnSpPr>
          <p:nvPr/>
        </p:nvCxnSpPr>
        <p:spPr bwMode="auto">
          <a:xfrm>
            <a:off x="8058150" y="2897616"/>
            <a:ext cx="374705" cy="473170"/>
          </a:xfrm>
          <a:prstGeom prst="line">
            <a:avLst/>
          </a:prstGeom>
          <a:noFill/>
          <a:ln w="60325" algn="ctr">
            <a:solidFill>
              <a:srgbClr val="C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181869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p:txBody>
          <a:bodyPr/>
          <a:lstStyle/>
          <a:p>
            <a:pPr eaLnBrk="1" hangingPunct="1">
              <a:defRPr/>
            </a:pPr>
            <a:r>
              <a:rPr lang="en-US" sz="4000" dirty="0">
                <a:ea typeface="+mj-ea"/>
                <a:cs typeface="+mj-cs"/>
              </a:rPr>
              <a:t>Who Dominates </a:t>
            </a:r>
            <a:r>
              <a:rPr lang="en-US" sz="4000" dirty="0" smtClean="0">
                <a:ea typeface="+mj-ea"/>
                <a:cs typeface="+mj-cs"/>
              </a:rPr>
              <a:t>the Market </a:t>
            </a:r>
            <a:r>
              <a:rPr lang="en-US" sz="4000" dirty="0">
                <a:ea typeface="+mj-ea"/>
                <a:cs typeface="+mj-cs"/>
              </a:rPr>
              <a:t>In Oregon?</a:t>
            </a:r>
          </a:p>
        </p:txBody>
      </p:sp>
      <p:sp>
        <p:nvSpPr>
          <p:cNvPr id="2" name="Content Placeholder 1"/>
          <p:cNvSpPr>
            <a:spLocks noGrp="1"/>
          </p:cNvSpPr>
          <p:nvPr>
            <p:ph sz="half" idx="2"/>
          </p:nvPr>
        </p:nvSpPr>
        <p:spPr>
          <a:xfrm>
            <a:off x="768096" y="2084832"/>
            <a:ext cx="7601789" cy="4023360"/>
          </a:xfrm>
        </p:spPr>
        <p:txBody>
          <a:bodyPr>
            <a:noAutofit/>
          </a:bodyPr>
          <a:lstStyle/>
          <a:p>
            <a:pPr>
              <a:buFont typeface="Wingdings" charset="2"/>
              <a:buChar char="§"/>
            </a:pPr>
            <a:r>
              <a:rPr lang="en-US" sz="2600" dirty="0" smtClean="0"/>
              <a:t> Nestle </a:t>
            </a:r>
            <a:r>
              <a:rPr lang="en-US" sz="2600" dirty="0"/>
              <a:t>= </a:t>
            </a:r>
            <a:r>
              <a:rPr lang="en-US" sz="2600" dirty="0" smtClean="0"/>
              <a:t>29%</a:t>
            </a:r>
          </a:p>
          <a:p>
            <a:pPr>
              <a:buFont typeface="Wingdings" charset="2"/>
              <a:buChar char="§"/>
            </a:pPr>
            <a:r>
              <a:rPr lang="en-US" sz="2600" dirty="0"/>
              <a:t> </a:t>
            </a:r>
            <a:r>
              <a:rPr lang="en-US" sz="2600" dirty="0" smtClean="0"/>
              <a:t>Crystal </a:t>
            </a:r>
            <a:r>
              <a:rPr lang="en-US" sz="2600" dirty="0"/>
              <a:t>Geyser (currently with </a:t>
            </a:r>
            <a:r>
              <a:rPr lang="en-US" sz="2600" dirty="0" err="1"/>
              <a:t>Dannon</a:t>
            </a:r>
            <a:r>
              <a:rPr lang="en-US" sz="2600" dirty="0"/>
              <a:t>)= </a:t>
            </a:r>
            <a:r>
              <a:rPr lang="en-US" sz="2600" dirty="0" smtClean="0"/>
              <a:t>20%</a:t>
            </a:r>
          </a:p>
          <a:p>
            <a:pPr>
              <a:buFont typeface="Wingdings" charset="2"/>
              <a:buChar char="§"/>
            </a:pPr>
            <a:r>
              <a:rPr lang="en-US" sz="2600" dirty="0"/>
              <a:t> </a:t>
            </a:r>
            <a:r>
              <a:rPr lang="en-US" sz="2600" dirty="0" smtClean="0"/>
              <a:t>Pepsi </a:t>
            </a:r>
            <a:r>
              <a:rPr lang="en-US" sz="2600" dirty="0"/>
              <a:t>= </a:t>
            </a:r>
            <a:r>
              <a:rPr lang="en-US" sz="2600" dirty="0" smtClean="0"/>
              <a:t>20%</a:t>
            </a:r>
          </a:p>
          <a:p>
            <a:pPr>
              <a:buFont typeface="Wingdings" charset="2"/>
              <a:buChar char="§"/>
            </a:pPr>
            <a:r>
              <a:rPr lang="en-US" sz="2600" dirty="0"/>
              <a:t> </a:t>
            </a:r>
            <a:r>
              <a:rPr lang="en-US" sz="2600" dirty="0" smtClean="0"/>
              <a:t>Coca-Cola </a:t>
            </a:r>
            <a:r>
              <a:rPr lang="en-US" sz="2600" dirty="0"/>
              <a:t>= </a:t>
            </a:r>
            <a:r>
              <a:rPr lang="en-US" sz="2600" dirty="0" smtClean="0"/>
              <a:t>18%</a:t>
            </a:r>
          </a:p>
          <a:p>
            <a:pPr>
              <a:buFont typeface="Wingdings" charset="2"/>
              <a:buChar char="§"/>
            </a:pPr>
            <a:r>
              <a:rPr lang="en-US" sz="2600" dirty="0"/>
              <a:t> </a:t>
            </a:r>
            <a:r>
              <a:rPr lang="en-US" sz="2600" dirty="0" smtClean="0"/>
              <a:t>Others </a:t>
            </a:r>
            <a:r>
              <a:rPr lang="en-US" sz="2600" dirty="0"/>
              <a:t>= EartH20 and other smaller bottlers who are our neighbors = 6%</a:t>
            </a:r>
          </a:p>
          <a:p>
            <a:r>
              <a:rPr lang="en-US" sz="2600" dirty="0"/>
              <a:t> </a:t>
            </a:r>
          </a:p>
          <a:p>
            <a:endParaRPr lang="en-US" sz="2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t>Nestlé's War in Cascade Locks, OR</a:t>
            </a:r>
            <a:endParaRPr lang="en-US" sz="4000" dirty="0"/>
          </a:p>
        </p:txBody>
      </p:sp>
      <p:sp>
        <p:nvSpPr>
          <p:cNvPr id="3" name="Content Placeholder 2"/>
          <p:cNvSpPr>
            <a:spLocks noGrp="1"/>
          </p:cNvSpPr>
          <p:nvPr>
            <p:ph idx="1"/>
          </p:nvPr>
        </p:nvSpPr>
        <p:spPr>
          <a:xfrm>
            <a:off x="635365" y="2212260"/>
            <a:ext cx="4450985" cy="4023360"/>
          </a:xfrm>
        </p:spPr>
        <p:txBody>
          <a:bodyPr>
            <a:normAutofit/>
          </a:bodyPr>
          <a:lstStyle/>
          <a:p>
            <a:pPr>
              <a:defRPr/>
            </a:pPr>
            <a:r>
              <a:rPr lang="en-US" dirty="0" smtClean="0"/>
              <a:t>Nestlé wants access to the gushing water from Oxbow Springs controlled by Oregon Department of Fish and Wildlife. The company proposes a plant to bottle 100 million gallons per year.</a:t>
            </a:r>
          </a:p>
          <a:p>
            <a:pPr lvl="1">
              <a:defRPr/>
            </a:pPr>
            <a:endParaRPr lang="en-US" sz="2000" dirty="0" smtClean="0"/>
          </a:p>
          <a:p>
            <a:pPr lvl="1">
              <a:defRPr/>
            </a:pPr>
            <a:r>
              <a:rPr lang="en-US" sz="2000" dirty="0" smtClean="0"/>
              <a:t>Cascade Locks desperately wants to get control of the water from ODFW so it can  sell it to Nestle to generate revenue.</a:t>
            </a:r>
          </a:p>
        </p:txBody>
      </p:sp>
      <p:pic>
        <p:nvPicPr>
          <p:cNvPr id="39941" name="Picture 4"/>
          <p:cNvPicPr>
            <a:picLocks noChangeAspect="1" noChangeArrowheads="1"/>
          </p:cNvPicPr>
          <p:nvPr/>
        </p:nvPicPr>
        <p:blipFill>
          <a:blip r:embed="rId3">
            <a:extLst>
              <a:ext uri="{28A0092B-C50C-407E-A947-70E740481C1C}">
                <a14:useLocalDpi xmlns:a14="http://schemas.microsoft.com/office/drawing/2010/main" val="0"/>
              </a:ext>
            </a:extLst>
          </a:blip>
          <a:srcRect l="38841" t="42802" r="39635" b="32661"/>
          <a:stretch>
            <a:fillRect/>
          </a:stretch>
        </p:blipFill>
        <p:spPr bwMode="auto">
          <a:xfrm>
            <a:off x="5484970" y="2206449"/>
            <a:ext cx="3378815" cy="311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11"/>
          <p:cNvSpPr>
            <a:spLocks noChangeArrowheads="1"/>
          </p:cNvSpPr>
          <p:nvPr/>
        </p:nvSpPr>
        <p:spPr bwMode="auto">
          <a:xfrm>
            <a:off x="0" y="6488113"/>
            <a:ext cx="5632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r>
              <a:rPr lang="en-US" altLang="en-US" sz="1000"/>
              <a:t>http://www.oregonlive.com/environment/index.ssf/2015/01/bottled_water_wars_nestles_lat.html</a:t>
            </a:r>
          </a:p>
        </p:txBody>
      </p:sp>
      <p:sp>
        <p:nvSpPr>
          <p:cNvPr id="8" name="Content Placeholder 2"/>
          <p:cNvSpPr txBox="1">
            <a:spLocks/>
          </p:cNvSpPr>
          <p:nvPr/>
        </p:nvSpPr>
        <p:spPr>
          <a:xfrm>
            <a:off x="635363" y="5381142"/>
            <a:ext cx="7726975" cy="185643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fontAlgn="auto">
              <a:defRPr/>
            </a:pP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defRPr/>
            </a:pPr>
            <a:r>
              <a:rPr lang="en-US" sz="4000" b="1" dirty="0" smtClean="0"/>
              <a:t>Nestlé's War in Cascade Locks, OR</a:t>
            </a:r>
            <a:endParaRPr lang="en-US" sz="4000" dirty="0"/>
          </a:p>
        </p:txBody>
      </p:sp>
      <p:sp>
        <p:nvSpPr>
          <p:cNvPr id="3" name="Content Placeholder 2"/>
          <p:cNvSpPr>
            <a:spLocks noGrp="1"/>
          </p:cNvSpPr>
          <p:nvPr>
            <p:ph idx="1"/>
          </p:nvPr>
        </p:nvSpPr>
        <p:spPr>
          <a:xfrm>
            <a:off x="591120" y="2084832"/>
            <a:ext cx="7740079" cy="4537194"/>
          </a:xfrm>
        </p:spPr>
        <p:txBody>
          <a:bodyPr>
            <a:normAutofit/>
          </a:bodyPr>
          <a:lstStyle/>
          <a:p>
            <a:pPr>
              <a:buFont typeface="Wingdings" charset="2"/>
              <a:buChar char="§"/>
              <a:defRPr/>
            </a:pPr>
            <a:r>
              <a:rPr lang="en-US" sz="2400" dirty="0" smtClean="0"/>
              <a:t> ODFW currently draws </a:t>
            </a:r>
            <a:r>
              <a:rPr lang="en-US" sz="2400" dirty="0"/>
              <a:t>water from </a:t>
            </a:r>
            <a:r>
              <a:rPr lang="en-US" sz="2400" dirty="0" smtClean="0"/>
              <a:t>Oxbow Spring for </a:t>
            </a:r>
            <a:r>
              <a:rPr lang="en-US" sz="2400" dirty="0"/>
              <a:t>a nearby salmon </a:t>
            </a:r>
            <a:r>
              <a:rPr lang="en-US" sz="2400" dirty="0" smtClean="0"/>
              <a:t>hatchery</a:t>
            </a:r>
            <a:endParaRPr lang="en-US" sz="2400" dirty="0"/>
          </a:p>
          <a:p>
            <a:pPr>
              <a:buFont typeface="Wingdings" charset="2"/>
              <a:buChar char="§"/>
              <a:defRPr/>
            </a:pPr>
            <a:r>
              <a:rPr lang="en-US" sz="2400" dirty="0"/>
              <a:t> </a:t>
            </a:r>
            <a:r>
              <a:rPr lang="en-US" sz="2400" dirty="0" smtClean="0"/>
              <a:t>In May 2016, Food &amp; Water Watch and Local Water Alliance got Measure 14-55 on Hood River County ballot, banning Nestle from withdrawing water.  Measure passed.</a:t>
            </a:r>
          </a:p>
          <a:p>
            <a:pPr>
              <a:buFont typeface="Wingdings" charset="2"/>
              <a:buChar char="§"/>
              <a:defRPr/>
            </a:pPr>
            <a:r>
              <a:rPr lang="en-US" sz="2400" dirty="0"/>
              <a:t> </a:t>
            </a:r>
            <a:r>
              <a:rPr lang="en-US" sz="2400" dirty="0" smtClean="0"/>
              <a:t>October 2016, Judge ruled that ODFW can transfer water to Cascade Locks.  But the issue of Hood River County vote prohibiting selling water out of the county is outstanding.</a:t>
            </a:r>
          </a:p>
          <a:p>
            <a:pPr>
              <a:defRPr/>
            </a:pPr>
            <a:endParaRPr lang="en-US" sz="2400" dirty="0"/>
          </a:p>
          <a:p>
            <a:endParaRPr lang="en-US" sz="2400" dirty="0"/>
          </a:p>
        </p:txBody>
      </p:sp>
    </p:spTree>
    <p:extLst>
      <p:ext uri="{BB962C8B-B14F-4D97-AF65-F5344CB8AC3E}">
        <p14:creationId xmlns:p14="http://schemas.microsoft.com/office/powerpoint/2010/main" val="290917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370" r="5696"/>
          <a:stretch/>
        </p:blipFill>
        <p:spPr>
          <a:xfrm>
            <a:off x="0" y="0"/>
            <a:ext cx="9144000" cy="6858000"/>
          </a:xfrm>
          <a:prstGeom prst="rect">
            <a:avLst/>
          </a:prstGeom>
        </p:spPr>
      </p:pic>
      <p:sp>
        <p:nvSpPr>
          <p:cNvPr id="2" name="Title 1"/>
          <p:cNvSpPr>
            <a:spLocks noGrp="1"/>
          </p:cNvSpPr>
          <p:nvPr>
            <p:ph type="title"/>
          </p:nvPr>
        </p:nvSpPr>
        <p:spPr>
          <a:xfrm>
            <a:off x="962332" y="655227"/>
            <a:ext cx="7447935" cy="1414462"/>
          </a:xfrm>
        </p:spPr>
        <p:txBody>
          <a:bodyPr>
            <a:normAutofit fontScale="90000"/>
          </a:bodyPr>
          <a:lstStyle/>
          <a:p>
            <a:pPr algn="r" eaLnBrk="1" hangingPunct="1">
              <a:defRPr/>
            </a:pPr>
            <a:r>
              <a:rPr lang="en-US" sz="6700" b="1" dirty="0" smtClean="0"/>
              <a:t>Recent </a:t>
            </a:r>
            <a:br>
              <a:rPr lang="en-US" sz="6700" b="1" dirty="0" smtClean="0"/>
            </a:br>
            <a:r>
              <a:rPr lang="en-US" sz="6700" b="1" dirty="0" smtClean="0"/>
              <a:t>Backlash</a:t>
            </a:r>
            <a:endParaRPr lang="en-US" sz="5400" b="1" dirty="0" smtClean="0"/>
          </a:p>
        </p:txBody>
      </p:sp>
      <p:sp>
        <p:nvSpPr>
          <p:cNvPr id="7" name="Rectangle 6"/>
          <p:cNvSpPr/>
          <p:nvPr/>
        </p:nvSpPr>
        <p:spPr>
          <a:xfrm>
            <a:off x="0" y="6396335"/>
            <a:ext cx="5892800" cy="461665"/>
          </a:xfrm>
          <a:prstGeom prst="rect">
            <a:avLst/>
          </a:prstGeom>
        </p:spPr>
        <p:txBody>
          <a:bodyPr wrap="square">
            <a:spAutoFit/>
          </a:bodyPr>
          <a:lstStyle/>
          <a:p>
            <a:r>
              <a:rPr lang="en-US" sz="1200" dirty="0"/>
              <a:t>https://static1.squarespace.com/static/5101685be4b00028821c175e/51023156e4b0145933797a00/51023156e4b0145933797a01/1359098202512/bottle-</a:t>
            </a:r>
            <a:r>
              <a:rPr lang="en-US" sz="1200" dirty="0" err="1"/>
              <a:t>pour.jpg</a:t>
            </a:r>
            <a:endParaRPr lang="en-US" sz="1200" dirty="0"/>
          </a:p>
        </p:txBody>
      </p:sp>
    </p:spTree>
    <p:extLst>
      <p:ext uri="{BB962C8B-B14F-4D97-AF65-F5344CB8AC3E}">
        <p14:creationId xmlns:p14="http://schemas.microsoft.com/office/powerpoint/2010/main" val="175249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6" name="Picture 16" descr="https://www.pdx.edu/insidepsu/sites/www.pdx.edu.insidepsu/files/water_bottle_statistic_v2.jpg"/>
          <p:cNvPicPr>
            <a:picLocks noChangeAspect="1" noChangeArrowheads="1"/>
          </p:cNvPicPr>
          <p:nvPr/>
        </p:nvPicPr>
        <p:blipFill rotWithShape="1">
          <a:blip r:embed="rId3">
            <a:extLst>
              <a:ext uri="{28A0092B-C50C-407E-A947-70E740481C1C}">
                <a14:useLocalDpi xmlns:a14="http://schemas.microsoft.com/office/drawing/2010/main" val="0"/>
              </a:ext>
            </a:extLst>
          </a:blip>
          <a:srcRect t="1731" b="2897"/>
          <a:stretch/>
        </p:blipFill>
        <p:spPr bwMode="auto">
          <a:xfrm>
            <a:off x="6601718" y="1460088"/>
            <a:ext cx="2492784" cy="533891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155234" y="230654"/>
            <a:ext cx="3767137" cy="1600761"/>
          </a:xfrm>
        </p:spPr>
        <p:txBody>
          <a:bodyPr>
            <a:noAutofit/>
          </a:bodyPr>
          <a:lstStyle/>
          <a:p>
            <a:pPr marL="0" indent="0">
              <a:buNone/>
              <a:defRPr/>
            </a:pPr>
            <a:r>
              <a:rPr lang="en-US" sz="1800" dirty="0" smtClean="0"/>
              <a:t>An </a:t>
            </a:r>
            <a:r>
              <a:rPr lang="en-US" sz="1800" dirty="0"/>
              <a:t>e</a:t>
            </a:r>
            <a:r>
              <a:rPr lang="en-US" sz="1800" dirty="0" smtClean="0"/>
              <a:t>stimated 70 U.S. universities have banned the sale of bottled water on campus- not OSU   </a:t>
            </a:r>
          </a:p>
          <a:p>
            <a:pPr marL="0" indent="0">
              <a:buNone/>
              <a:defRPr/>
            </a:pPr>
            <a:r>
              <a:rPr lang="en-US" sz="1800" dirty="0" smtClean="0"/>
              <a:t>*google fusion tables    	 	</a:t>
            </a:r>
          </a:p>
        </p:txBody>
      </p:sp>
      <p:pic>
        <p:nvPicPr>
          <p:cNvPr id="4096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652"/>
          <a:stretch/>
        </p:blipFill>
        <p:spPr bwMode="auto">
          <a:xfrm>
            <a:off x="4380423" y="230654"/>
            <a:ext cx="2221294" cy="302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482" y="1694327"/>
            <a:ext cx="1187161" cy="159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Rectangle 11"/>
          <p:cNvSpPr>
            <a:spLocks noChangeArrowheads="1"/>
          </p:cNvSpPr>
          <p:nvPr/>
        </p:nvSpPr>
        <p:spPr bwMode="auto">
          <a:xfrm>
            <a:off x="0" y="6488113"/>
            <a:ext cx="278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t>http://takebackthetap.org/</a:t>
            </a:r>
          </a:p>
        </p:txBody>
      </p:sp>
      <p:pic>
        <p:nvPicPr>
          <p:cNvPr id="40970" name="Picture 11" descr="http://paulinasdailydoseofart.files.wordpress.com/2012/11/511ba-filter-for-good-campaig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46" y="3551097"/>
            <a:ext cx="3795095" cy="283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12" descr="Image result for take back the ta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7"/>
          <a:stretch>
            <a:fillRect/>
          </a:stretch>
        </p:blipFill>
        <p:spPr>
          <a:xfrm>
            <a:off x="155234" y="1695073"/>
            <a:ext cx="2696468" cy="1563038"/>
          </a:xfrm>
          <a:prstGeom prst="rect">
            <a:avLst/>
          </a:prstGeom>
          <a:ln w="6350">
            <a:solidFill>
              <a:schemeClr val="tx1"/>
            </a:solidFill>
          </a:ln>
        </p:spPr>
      </p:pic>
      <p:pic>
        <p:nvPicPr>
          <p:cNvPr id="15" name="Picture 14" descr="http://chandlerwrites.com/images/kaiserad.jpg"/>
          <p:cNvPicPr>
            <a:picLocks noChangeAspect="1" noChangeArrowheads="1"/>
          </p:cNvPicPr>
          <p:nvPr/>
        </p:nvPicPr>
        <p:blipFill rotWithShape="1">
          <a:blip r:embed="rId8">
            <a:extLst>
              <a:ext uri="{28A0092B-C50C-407E-A947-70E740481C1C}">
                <a14:useLocalDpi xmlns:a14="http://schemas.microsoft.com/office/drawing/2010/main" val="0"/>
              </a:ext>
            </a:extLst>
          </a:blip>
          <a:srcRect l="1" t="2780" r="3169" b="1969"/>
          <a:stretch/>
        </p:blipFill>
        <p:spPr bwMode="auto">
          <a:xfrm>
            <a:off x="4093273" y="3440363"/>
            <a:ext cx="2444653" cy="32701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ottled water makes puppies go bl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709" y="160596"/>
            <a:ext cx="4721224" cy="63890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bottled water makes puppies go bl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Image result for bottled water makes puppies go bli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result for bottled water makes puppies go bli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result for bottled water makes puppies go blin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Image result for bottled water makes puppies go blind"/>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99088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80000"/>
            <a:extLst>
              <a:ext uri="{28A0092B-C50C-407E-A947-70E740481C1C}">
                <a14:useLocalDpi xmlns:a14="http://schemas.microsoft.com/office/drawing/2010/main" val="0"/>
              </a:ext>
            </a:extLst>
          </a:blip>
          <a:srcRect l="14815" r="14984"/>
          <a:stretch/>
        </p:blipFill>
        <p:spPr>
          <a:xfrm>
            <a:off x="0" y="0"/>
            <a:ext cx="9144000" cy="6858000"/>
          </a:xfrm>
          <a:prstGeom prst="rect">
            <a:avLst/>
          </a:prstGeom>
        </p:spPr>
      </p:pic>
      <p:sp>
        <p:nvSpPr>
          <p:cNvPr id="2" name="Title 1"/>
          <p:cNvSpPr>
            <a:spLocks noGrp="1"/>
          </p:cNvSpPr>
          <p:nvPr>
            <p:ph type="title"/>
          </p:nvPr>
        </p:nvSpPr>
        <p:spPr>
          <a:xfrm>
            <a:off x="962332" y="655227"/>
            <a:ext cx="7447935" cy="1414462"/>
          </a:xfrm>
        </p:spPr>
        <p:txBody>
          <a:bodyPr>
            <a:normAutofit fontScale="90000"/>
          </a:bodyPr>
          <a:lstStyle/>
          <a:p>
            <a:pPr eaLnBrk="1" hangingPunct="1">
              <a:defRPr/>
            </a:pPr>
            <a:r>
              <a:rPr lang="en-US" sz="6700" b="1" dirty="0" smtClean="0"/>
              <a:t>Bottled Water </a:t>
            </a:r>
            <a:br>
              <a:rPr lang="en-US" sz="6700" b="1" dirty="0" smtClean="0"/>
            </a:br>
            <a:r>
              <a:rPr lang="en-US" sz="6700" b="1" dirty="0" smtClean="0"/>
              <a:t>Benefits</a:t>
            </a:r>
            <a:endParaRPr lang="en-US" sz="5400" b="1" dirty="0" smtClean="0"/>
          </a:p>
        </p:txBody>
      </p:sp>
      <p:sp>
        <p:nvSpPr>
          <p:cNvPr id="3" name="Rectangle 2"/>
          <p:cNvSpPr/>
          <p:nvPr/>
        </p:nvSpPr>
        <p:spPr>
          <a:xfrm>
            <a:off x="114299" y="6294381"/>
            <a:ext cx="4572000" cy="461665"/>
          </a:xfrm>
          <a:prstGeom prst="rect">
            <a:avLst/>
          </a:prstGeom>
        </p:spPr>
        <p:txBody>
          <a:bodyPr>
            <a:spAutoFit/>
          </a:bodyPr>
          <a:lstStyle/>
          <a:p>
            <a:r>
              <a:rPr lang="en-US" sz="1200" dirty="0"/>
              <a:t>http://</a:t>
            </a:r>
            <a:r>
              <a:rPr lang="en-US" sz="1200" dirty="0" err="1"/>
              <a:t>www.foodandwaterwatch.org</a:t>
            </a:r>
            <a:r>
              <a:rPr lang="en-US" sz="1200" dirty="0"/>
              <a:t>/sites/default/files/web_830x437_media-bottledwaterformiles1.jpg</a:t>
            </a:r>
          </a:p>
        </p:txBody>
      </p:sp>
    </p:spTree>
    <p:extLst>
      <p:ext uri="{BB962C8B-B14F-4D97-AF65-F5344CB8AC3E}">
        <p14:creationId xmlns:p14="http://schemas.microsoft.com/office/powerpoint/2010/main" val="1422989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descr="https://jenandtommy.files.wordpress.com/2009/04/product21.jpg"/>
          <p:cNvPicPr>
            <a:picLocks noChangeAspect="1" noChangeArrowheads="1"/>
          </p:cNvPicPr>
          <p:nvPr/>
        </p:nvPicPr>
        <p:blipFill rotWithShape="1">
          <a:blip r:embed="rId2">
            <a:extLst>
              <a:ext uri="{28A0092B-C50C-407E-A947-70E740481C1C}">
                <a14:useLocalDpi xmlns:a14="http://schemas.microsoft.com/office/drawing/2010/main" val="0"/>
              </a:ext>
            </a:extLst>
          </a:blip>
          <a:srcRect l="7517" r="9890"/>
          <a:stretch/>
        </p:blipFill>
        <p:spPr bwMode="auto">
          <a:xfrm>
            <a:off x="3610386" y="1523937"/>
            <a:ext cx="5152613" cy="49933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But…there is a New trend. Is this the answer?????</a:t>
            </a:r>
            <a:endParaRPr lang="en-US" dirty="0"/>
          </a:p>
        </p:txBody>
      </p:sp>
      <p:pic>
        <p:nvPicPr>
          <p:cNvPr id="7" name="Content Placeholder 6"/>
          <p:cNvPicPr>
            <a:picLocks noGrp="1" noChangeAspect="1"/>
          </p:cNvPicPr>
          <p:nvPr>
            <p:ph idx="1"/>
          </p:nvPr>
        </p:nvPicPr>
        <p:blipFill rotWithShape="1">
          <a:blip r:embed="rId3"/>
          <a:srcRect l="23667" t="16052" r="21344" b="-2169"/>
          <a:stretch/>
        </p:blipFill>
        <p:spPr>
          <a:xfrm>
            <a:off x="155575" y="2563904"/>
            <a:ext cx="3454812" cy="3691192"/>
          </a:xfrm>
          <a:prstGeom prst="rect">
            <a:avLst/>
          </a:prstGeom>
        </p:spPr>
      </p:pic>
      <p:sp>
        <p:nvSpPr>
          <p:cNvPr id="4" name="AutoShape 2" descr="Image result for backlash against bottled wa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824286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011" r="9901"/>
          <a:stretch/>
        </p:blipFill>
        <p:spPr>
          <a:xfrm>
            <a:off x="0" y="0"/>
            <a:ext cx="9144000" cy="6850380"/>
          </a:xfrm>
          <a:prstGeom prst="rect">
            <a:avLst/>
          </a:prstGeom>
        </p:spPr>
      </p:pic>
      <p:sp>
        <p:nvSpPr>
          <p:cNvPr id="2" name="Title 1"/>
          <p:cNvSpPr>
            <a:spLocks noGrp="1"/>
          </p:cNvSpPr>
          <p:nvPr>
            <p:ph type="title"/>
          </p:nvPr>
        </p:nvSpPr>
        <p:spPr>
          <a:xfrm>
            <a:off x="962332" y="655227"/>
            <a:ext cx="7447935" cy="1414462"/>
          </a:xfrm>
        </p:spPr>
        <p:txBody>
          <a:bodyPr>
            <a:normAutofit/>
          </a:bodyPr>
          <a:lstStyle/>
          <a:p>
            <a:pPr algn="r" eaLnBrk="1" hangingPunct="1">
              <a:defRPr/>
            </a:pPr>
            <a:r>
              <a:rPr lang="en-US" sz="6700" b="1" dirty="0" err="1" smtClean="0"/>
              <a:t>ReThink</a:t>
            </a:r>
            <a:endParaRPr lang="en-US" sz="5400" b="1" dirty="0" smtClean="0"/>
          </a:p>
        </p:txBody>
      </p:sp>
      <p:sp>
        <p:nvSpPr>
          <p:cNvPr id="6" name="Rectangle 5"/>
          <p:cNvSpPr/>
          <p:nvPr/>
        </p:nvSpPr>
        <p:spPr>
          <a:xfrm>
            <a:off x="0" y="6158637"/>
            <a:ext cx="6858000" cy="646331"/>
          </a:xfrm>
          <a:prstGeom prst="rect">
            <a:avLst/>
          </a:prstGeom>
        </p:spPr>
        <p:txBody>
          <a:bodyPr wrap="square">
            <a:spAutoFit/>
          </a:bodyPr>
          <a:lstStyle/>
          <a:p>
            <a:r>
              <a:rPr lang="en-US" sz="1200" dirty="0"/>
              <a:t>https://</a:t>
            </a:r>
            <a:r>
              <a:rPr lang="en-US" sz="1200" dirty="0" err="1"/>
              <a:t>i.guim.co.uk</a:t>
            </a:r>
            <a:r>
              <a:rPr lang="en-US" sz="1200" dirty="0"/>
              <a:t>/</a:t>
            </a:r>
            <a:r>
              <a:rPr lang="en-US" sz="1200" dirty="0" err="1"/>
              <a:t>img</a:t>
            </a:r>
            <a:r>
              <a:rPr lang="en-US" sz="1200" dirty="0"/>
              <a:t>/static/sys-images/Guardian/Pix/pictures/2015/5/29/1432910465076/Bottle-of-water-007.jpg?w=620&amp;q=55&amp;auto=</a:t>
            </a:r>
            <a:r>
              <a:rPr lang="en-US" sz="1200" dirty="0" err="1"/>
              <a:t>format&amp;usm</a:t>
            </a:r>
            <a:r>
              <a:rPr lang="en-US" sz="1200" dirty="0"/>
              <a:t>=12&amp;fit=</a:t>
            </a:r>
            <a:r>
              <a:rPr lang="en-US" sz="1200" dirty="0" err="1"/>
              <a:t>max&amp;s</a:t>
            </a:r>
            <a:r>
              <a:rPr lang="en-US" sz="1200" dirty="0"/>
              <a:t>=c2354322a8e0723472689fddd1e509f8</a:t>
            </a:r>
          </a:p>
        </p:txBody>
      </p:sp>
    </p:spTree>
    <p:extLst>
      <p:ext uri="{BB962C8B-B14F-4D97-AF65-F5344CB8AC3E}">
        <p14:creationId xmlns:p14="http://schemas.microsoft.com/office/powerpoint/2010/main" val="12377338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Rethink Bottled Water</a:t>
            </a:r>
            <a:endParaRPr lang="en-US" dirty="0"/>
          </a:p>
        </p:txBody>
      </p:sp>
      <p:sp>
        <p:nvSpPr>
          <p:cNvPr id="3" name="Content Placeholder 2"/>
          <p:cNvSpPr>
            <a:spLocks noGrp="1"/>
          </p:cNvSpPr>
          <p:nvPr>
            <p:ph idx="1"/>
          </p:nvPr>
        </p:nvSpPr>
        <p:spPr/>
        <p:txBody>
          <a:bodyPr/>
          <a:lstStyle/>
          <a:p>
            <a:r>
              <a:rPr lang="en-US" sz="2800" dirty="0" smtClean="0"/>
              <a:t>Remember</a:t>
            </a:r>
          </a:p>
          <a:p>
            <a:pPr lvl="1"/>
            <a:r>
              <a:rPr lang="en-US" sz="2400" dirty="0" smtClean="0"/>
              <a:t>Tap water is better regulated than bottled water, has a smaller footprint, generates less pollution.</a:t>
            </a:r>
          </a:p>
          <a:p>
            <a:r>
              <a:rPr lang="en-US" sz="2800" dirty="0" smtClean="0"/>
              <a:t>Action</a:t>
            </a:r>
            <a:endParaRPr lang="en-US" sz="2800" dirty="0"/>
          </a:p>
          <a:p>
            <a:pPr lvl="1"/>
            <a:r>
              <a:rPr lang="en-US" sz="2400" dirty="0"/>
              <a:t>Buy a bottle of water, refill it fifty times, recycle it.</a:t>
            </a:r>
          </a:p>
          <a:p>
            <a:r>
              <a:rPr lang="en-US" sz="2800" dirty="0"/>
              <a:t>Rethink</a:t>
            </a:r>
          </a:p>
          <a:p>
            <a:pPr lvl="1"/>
            <a:r>
              <a:rPr lang="en-US" sz="2400" dirty="0"/>
              <a:t>Why not try tap water?  Encourage others. Don’t provide bottled water in your home</a:t>
            </a:r>
            <a:r>
              <a:rPr lang="en-US" sz="2400" dirty="0" smtClean="0"/>
              <a:t>.</a:t>
            </a:r>
          </a:p>
          <a:p>
            <a:pPr lvl="1"/>
            <a:r>
              <a:rPr lang="en-US" sz="2400" dirty="0" smtClean="0"/>
              <a:t>Recycle yours and other’s bottles.</a:t>
            </a:r>
            <a:endParaRPr lang="en-US" sz="2400" dirty="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150108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RETHINK WATER</a:t>
            </a:r>
            <a:br>
              <a:rPr lang="en-US" dirty="0" smtClean="0"/>
            </a:br>
            <a:r>
              <a:rPr lang="en-US" dirty="0" smtClean="0"/>
              <a:t>Save resources-Save Money!</a:t>
            </a:r>
            <a:endParaRPr lang="en-US" dirty="0"/>
          </a:p>
        </p:txBody>
      </p:sp>
      <p:sp>
        <p:nvSpPr>
          <p:cNvPr id="3" name="Content Placeholder 2"/>
          <p:cNvSpPr>
            <a:spLocks noGrp="1"/>
          </p:cNvSpPr>
          <p:nvPr>
            <p:ph idx="1"/>
          </p:nvPr>
        </p:nvSpPr>
        <p:spPr/>
        <p:txBody>
          <a:bodyPr/>
          <a:lstStyle/>
          <a:p>
            <a:endParaRPr lang="en-US"/>
          </a:p>
        </p:txBody>
      </p:sp>
      <p:sp>
        <p:nvSpPr>
          <p:cNvPr id="4" name="Title 1"/>
          <p:cNvSpPr txBox="1">
            <a:spLocks/>
          </p:cNvSpPr>
          <p:nvPr/>
        </p:nvSpPr>
        <p:spPr>
          <a:xfrm>
            <a:off x="1372654" y="585216"/>
            <a:ext cx="6685495" cy="1330961"/>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fontAlgn="auto">
              <a:spcAft>
                <a:spcPts val="0"/>
              </a:spcAft>
            </a:pPr>
            <a:endParaRPr lang="en-US" dirty="0"/>
          </a:p>
        </p:txBody>
      </p:sp>
      <p:pic>
        <p:nvPicPr>
          <p:cNvPr id="5" name="Picture 2" descr="http://askhrgreen.org/wp-content/uploads/2012/04/TapVsBottledWa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67" y="2117345"/>
            <a:ext cx="8493961" cy="372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7011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blogs.oregonstate.edu/bewell/files/2011/08/water-map-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0"/>
            <a:ext cx="10750550" cy="830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0383" y="2395054"/>
            <a:ext cx="5829300" cy="1463675"/>
          </a:xfrm>
        </p:spPr>
        <p:txBody>
          <a:bodyPr>
            <a:normAutofit/>
          </a:bodyPr>
          <a:lstStyle/>
          <a:p>
            <a:pPr algn="ctr">
              <a:defRPr/>
            </a:pPr>
            <a:r>
              <a:rPr lang="en-US" sz="8000" dirty="0" smtClean="0"/>
              <a:t>“</a:t>
            </a:r>
            <a:r>
              <a:rPr lang="en-US" sz="8000" dirty="0" smtClean="0">
                <a:hlinkClick r:id="rId3"/>
              </a:rPr>
              <a:t>Tapped</a:t>
            </a:r>
            <a:r>
              <a:rPr lang="en-US" sz="8000" dirty="0" smtClean="0"/>
              <a:t>”</a:t>
            </a:r>
            <a:endParaRPr lang="en-US" sz="8000" dirty="0"/>
          </a:p>
        </p:txBody>
      </p:sp>
      <p:sp>
        <p:nvSpPr>
          <p:cNvPr id="3" name="Subtitle 2"/>
          <p:cNvSpPr>
            <a:spLocks noGrp="1"/>
          </p:cNvSpPr>
          <p:nvPr>
            <p:ph type="body" idx="4294967295"/>
          </p:nvPr>
        </p:nvSpPr>
        <p:spPr>
          <a:xfrm>
            <a:off x="2937013" y="3663604"/>
            <a:ext cx="3096039" cy="390249"/>
          </a:xfrm>
        </p:spPr>
        <p:txBody>
          <a:bodyPr>
            <a:normAutofit/>
          </a:bodyPr>
          <a:lstStyle/>
          <a:p>
            <a:pPr>
              <a:defRPr/>
            </a:pPr>
            <a:r>
              <a:rPr lang="en-US" dirty="0" smtClean="0"/>
              <a:t>Documentary Movie Trailer</a:t>
            </a:r>
            <a:endParaRPr lang="en-US" dirty="0"/>
          </a:p>
        </p:txBody>
      </p:sp>
    </p:spTree>
    <p:extLst>
      <p:ext uri="{BB962C8B-B14F-4D97-AF65-F5344CB8AC3E}">
        <p14:creationId xmlns:p14="http://schemas.microsoft.com/office/powerpoint/2010/main" val="3666127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7694" y="3790051"/>
            <a:ext cx="6318504" cy="2827421"/>
          </a:xfrm>
        </p:spPr>
        <p:txBody>
          <a:bodyPr>
            <a:normAutofit lnSpcReduction="10000"/>
          </a:bodyPr>
          <a:lstStyle/>
          <a:p>
            <a:pPr lvl="0" algn="ctr" hangingPunct="0"/>
            <a:r>
              <a:rPr lang="en-US" dirty="0">
                <a:latin typeface="Arial" pitchFamily="18"/>
                <a:ea typeface="Microsoft YaHei" pitchFamily="2"/>
                <a:cs typeface="Mangal" pitchFamily="2"/>
              </a:rPr>
              <a:t>“</a:t>
            </a:r>
            <a:r>
              <a:rPr lang="en-US" sz="2800" dirty="0">
                <a:latin typeface="Arial" pitchFamily="18"/>
                <a:ea typeface="Microsoft YaHei" pitchFamily="2"/>
                <a:cs typeface="Mangal" pitchFamily="2"/>
              </a:rPr>
              <a:t>Arguments for or against </a:t>
            </a:r>
            <a:r>
              <a:rPr lang="en-US" sz="2800" dirty="0" smtClean="0">
                <a:latin typeface="Arial" pitchFamily="18"/>
                <a:ea typeface="Microsoft YaHei" pitchFamily="2"/>
                <a:cs typeface="Mangal" pitchFamily="2"/>
              </a:rPr>
              <a:t>bottled </a:t>
            </a:r>
            <a:r>
              <a:rPr lang="en-US" sz="2800" dirty="0">
                <a:latin typeface="Arial" pitchFamily="18"/>
                <a:ea typeface="Microsoft YaHei" pitchFamily="2"/>
                <a:cs typeface="Mangal" pitchFamily="2"/>
              </a:rPr>
              <a:t>water are more than environmental or economic—they have deeper psychological, philosophical, and ideological implications and social subtexts.”  </a:t>
            </a:r>
          </a:p>
          <a:p>
            <a:pPr lvl="0" algn="ctr" hangingPunct="0">
              <a:buNone/>
            </a:pPr>
            <a:r>
              <a:rPr lang="en-US" sz="2800" dirty="0">
                <a:latin typeface="Arial" pitchFamily="18"/>
                <a:ea typeface="Microsoft YaHei" pitchFamily="2"/>
                <a:cs typeface="Mangal" pitchFamily="2"/>
              </a:rPr>
              <a:t>-Peter </a:t>
            </a:r>
            <a:r>
              <a:rPr lang="en-US" sz="2800" dirty="0" err="1">
                <a:latin typeface="Arial" pitchFamily="18"/>
                <a:ea typeface="Microsoft YaHei" pitchFamily="2"/>
                <a:cs typeface="Mangal" pitchFamily="2"/>
              </a:rPr>
              <a:t>Gleick</a:t>
            </a:r>
            <a:r>
              <a:rPr lang="en-US" sz="2800" dirty="0">
                <a:latin typeface="Arial" pitchFamily="18"/>
                <a:ea typeface="Microsoft YaHei" pitchFamily="2"/>
                <a:cs typeface="Mangal" pitchFamily="2"/>
              </a:rPr>
              <a:t>, </a:t>
            </a:r>
            <a:r>
              <a:rPr lang="en-US" sz="2800" i="1" dirty="0">
                <a:latin typeface="Arial" pitchFamily="18"/>
                <a:ea typeface="Microsoft YaHei" pitchFamily="2"/>
                <a:cs typeface="Mangal" pitchFamily="2"/>
              </a:rPr>
              <a:t>Bottled and Sold</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694" y="332450"/>
            <a:ext cx="5739063" cy="3204835"/>
          </a:xfrm>
          <a:prstGeom prst="rect">
            <a:avLst/>
          </a:prstGeom>
        </p:spPr>
      </p:pic>
    </p:spTree>
    <p:extLst>
      <p:ext uri="{BB962C8B-B14F-4D97-AF65-F5344CB8AC3E}">
        <p14:creationId xmlns:p14="http://schemas.microsoft.com/office/powerpoint/2010/main" val="1196399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t>Bottled water benefits</a:t>
            </a:r>
            <a:endParaRPr lang="en-US" dirty="0" smtClean="0"/>
          </a:p>
        </p:txBody>
      </p:sp>
      <p:sp>
        <p:nvSpPr>
          <p:cNvPr id="3" name="Content Placeholder 2"/>
          <p:cNvSpPr>
            <a:spLocks noGrp="1"/>
          </p:cNvSpPr>
          <p:nvPr>
            <p:ph idx="1"/>
          </p:nvPr>
        </p:nvSpPr>
        <p:spPr>
          <a:xfrm>
            <a:off x="768096" y="2005783"/>
            <a:ext cx="7505749" cy="4023360"/>
          </a:xfrm>
        </p:spPr>
        <p:txBody>
          <a:bodyPr>
            <a:normAutofit/>
          </a:bodyPr>
          <a:lstStyle/>
          <a:p>
            <a:pPr lvl="1">
              <a:buFont typeface="Arial" panose="020B0604020202020204" pitchFamily="34" charset="0"/>
              <a:buChar char="•"/>
              <a:defRPr/>
            </a:pPr>
            <a:r>
              <a:rPr lang="en-US" sz="2800" smtClean="0"/>
              <a:t>Disaster relief</a:t>
            </a:r>
          </a:p>
          <a:p>
            <a:pPr lvl="1">
              <a:buFont typeface="Arial" panose="020B0604020202020204" pitchFamily="34" charset="0"/>
              <a:buChar char="•"/>
              <a:defRPr/>
            </a:pPr>
            <a:r>
              <a:rPr lang="en-US" sz="2800" smtClean="0"/>
              <a:t>Contaminated public/private water supply</a:t>
            </a:r>
          </a:p>
          <a:p>
            <a:pPr lvl="1">
              <a:buFont typeface="Arial" panose="020B0604020202020204" pitchFamily="34" charset="0"/>
              <a:buChar char="•"/>
              <a:defRPr/>
            </a:pPr>
            <a:r>
              <a:rPr lang="en-US" sz="2800" smtClean="0"/>
              <a:t>Healthier than soda!</a:t>
            </a:r>
          </a:p>
          <a:p>
            <a:pPr lvl="1">
              <a:buFont typeface="Arial" panose="020B0604020202020204" pitchFamily="34" charset="0"/>
              <a:buChar char="•"/>
              <a:defRPr/>
            </a:pPr>
            <a:r>
              <a:rPr lang="en-US" sz="2800" smtClean="0"/>
              <a:t>No access to any other supply</a:t>
            </a:r>
            <a:endParaRPr lang="en-US" sz="2800" dirty="0" smtClean="0"/>
          </a:p>
        </p:txBody>
      </p:sp>
      <p:pic>
        <p:nvPicPr>
          <p:cNvPr id="6148" name="Picture 6" descr="http://www.redcross.org/images/MEDIA_CustomProductCatalog/m6840148_763x260-disaster-reli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4540250"/>
            <a:ext cx="51689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788" y="4529138"/>
            <a:ext cx="3249612"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4"/>
          <p:cNvSpPr>
            <a:spLocks noChangeArrowheads="1"/>
          </p:cNvSpPr>
          <p:nvPr/>
        </p:nvSpPr>
        <p:spPr bwMode="auto">
          <a:xfrm>
            <a:off x="204788" y="6305550"/>
            <a:ext cx="51958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 typeface="Wingdings" panose="05000000000000000000" pitchFamily="2" charset="2"/>
              <a:buNone/>
            </a:pPr>
            <a:r>
              <a:rPr lang="en-US" altLang="en-US" sz="1000"/>
              <a:t>http://www.redcross.org/news/article/Red-Cross-Shelters-and-Provides-Assistance-to-Storm-Victims</a:t>
            </a:r>
          </a:p>
          <a:p>
            <a:pPr>
              <a:spcBef>
                <a:spcPct val="0"/>
              </a:spcBef>
              <a:buClrTx/>
              <a:buSzTx/>
              <a:buFontTx/>
              <a:buNone/>
            </a:pPr>
            <a:endParaRPr lang="en-US" altLang="en-US" sz="10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5" y="585216"/>
            <a:ext cx="7737729" cy="1499616"/>
          </a:xfrm>
        </p:spPr>
        <p:txBody>
          <a:bodyPr>
            <a:normAutofit/>
          </a:bodyPr>
          <a:lstStyle/>
          <a:p>
            <a:pPr algn="ctr">
              <a:defRPr/>
            </a:pPr>
            <a:r>
              <a:rPr lang="en-US" sz="2000" dirty="0"/>
              <a:t>Per capita consumption of bottled water in the </a:t>
            </a:r>
            <a:r>
              <a:rPr lang="en-US" sz="2000" dirty="0" smtClean="0"/>
              <a:t>us</a:t>
            </a:r>
            <a:br>
              <a:rPr lang="en-US" sz="2000" dirty="0" smtClean="0"/>
            </a:br>
            <a:r>
              <a:rPr lang="en-US" sz="2000" dirty="0" smtClean="0"/>
              <a:t>1999 </a:t>
            </a:r>
            <a:r>
              <a:rPr lang="en-US" sz="2000" dirty="0"/>
              <a:t>to </a:t>
            </a:r>
            <a:r>
              <a:rPr lang="en-US" sz="2000" dirty="0" smtClean="0"/>
              <a:t>2013</a:t>
            </a:r>
            <a:endParaRPr lang="en-US" sz="2000" dirty="0"/>
          </a:p>
        </p:txBody>
      </p:sp>
      <p:pic>
        <p:nvPicPr>
          <p:cNvPr id="819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208" t="28473" r="19583" b="28720"/>
          <a:stretch/>
        </p:blipFill>
        <p:spPr bwMode="auto">
          <a:xfrm>
            <a:off x="524525" y="1883289"/>
            <a:ext cx="8017001" cy="462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rot="16200000">
            <a:off x="-430358" y="3916611"/>
            <a:ext cx="2222981" cy="276999"/>
          </a:xfrm>
          <a:prstGeom prst="rect">
            <a:avLst/>
          </a:prstGeom>
          <a:solidFill>
            <a:schemeClr val="bg1"/>
          </a:solidFill>
        </p:spPr>
        <p:txBody>
          <a:bodyPr wrap="none">
            <a:spAutoFit/>
          </a:bodyPr>
          <a:lstStyle/>
          <a:p>
            <a:pPr eaLnBrk="1" hangingPunct="1">
              <a:defRPr/>
            </a:pPr>
            <a:r>
              <a:rPr lang="en-US" sz="1200" dirty="0">
                <a:solidFill>
                  <a:schemeClr val="accent4">
                    <a:lumMod val="50000"/>
                  </a:schemeClr>
                </a:solidFill>
                <a:latin typeface="Calibri" panose="020F0502020204030204" pitchFamily="34" charset="0"/>
                <a:cs typeface="Arial" charset="0"/>
              </a:rPr>
              <a:t>Per capita consumption </a:t>
            </a:r>
            <a:r>
              <a:rPr lang="en-US" sz="1200" dirty="0" smtClean="0">
                <a:solidFill>
                  <a:schemeClr val="accent4">
                    <a:lumMod val="50000"/>
                  </a:schemeClr>
                </a:solidFill>
                <a:latin typeface="Calibri" panose="020F0502020204030204" pitchFamily="34" charset="0"/>
                <a:cs typeface="Arial" charset="0"/>
              </a:rPr>
              <a:t>(gallons)</a:t>
            </a:r>
            <a:endParaRPr lang="en-US" sz="1200" dirty="0">
              <a:solidFill>
                <a:schemeClr val="accent4">
                  <a:lumMod val="50000"/>
                </a:schemeClr>
              </a:solidFill>
              <a:latin typeface="Calibri" panose="020F0502020204030204" pitchFamily="34" charset="0"/>
              <a:cs typeface="Arial" charset="0"/>
            </a:endParaRPr>
          </a:p>
        </p:txBody>
      </p:sp>
      <p:sp>
        <p:nvSpPr>
          <p:cNvPr id="8197" name="Rectangle 4"/>
          <p:cNvSpPr>
            <a:spLocks noChangeArrowheads="1"/>
          </p:cNvSpPr>
          <p:nvPr/>
        </p:nvSpPr>
        <p:spPr bwMode="auto">
          <a:xfrm>
            <a:off x="886952" y="6506561"/>
            <a:ext cx="760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buFont typeface="Wingdings" panose="05000000000000000000" pitchFamily="2" charset="2"/>
              <a:buNone/>
            </a:pPr>
            <a:r>
              <a:rPr lang="es-MX" altLang="en-US" sz="1000" dirty="0"/>
              <a:t>http://</a:t>
            </a:r>
            <a:r>
              <a:rPr lang="es-MX" altLang="en-US" sz="900" dirty="0"/>
              <a:t>www.statista.com/statistics/183377/per-capita-consumption-of-bottled-water-in-the-us-since-1999</a:t>
            </a:r>
            <a:r>
              <a:rPr lang="es-MX" altLang="en-US" sz="1000" dirty="0"/>
              <a:t>/</a:t>
            </a:r>
            <a:endParaRPr lang="en-US" altLang="en-US" sz="1000" dirty="0"/>
          </a:p>
          <a:p>
            <a:pPr>
              <a:spcBef>
                <a:spcPct val="0"/>
              </a:spcBef>
              <a:buClrTx/>
              <a:buSzTx/>
              <a:buFontTx/>
              <a:buNone/>
            </a:pPr>
            <a:endParaRPr lang="en-US" altLang="en-US" sz="1000" dirty="0"/>
          </a:p>
        </p:txBody>
      </p:sp>
      <p:cxnSp>
        <p:nvCxnSpPr>
          <p:cNvPr id="9" name="Straight Arrow Connector 8"/>
          <p:cNvCxnSpPr>
            <a:cxnSpLocks noChangeShapeType="1"/>
          </p:cNvCxnSpPr>
          <p:nvPr/>
        </p:nvCxnSpPr>
        <p:spPr bwMode="auto">
          <a:xfrm flipV="1">
            <a:off x="2766552" y="3690780"/>
            <a:ext cx="2438400" cy="1927225"/>
          </a:xfrm>
          <a:prstGeom prst="straightConnector1">
            <a:avLst/>
          </a:prstGeom>
          <a:noFill/>
          <a:ln w="444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7" name="Rectangle 16"/>
          <p:cNvSpPr>
            <a:spLocks noChangeArrowheads="1"/>
          </p:cNvSpPr>
          <p:nvPr/>
        </p:nvSpPr>
        <p:spPr bwMode="auto">
          <a:xfrm>
            <a:off x="5542932" y="2780064"/>
            <a:ext cx="1317625" cy="898525"/>
          </a:xfrm>
          <a:prstGeom prst="rect">
            <a:avLst/>
          </a:prstGeom>
          <a:noFill/>
          <a:ln w="41275" algn="ctr">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1800"/>
          </a:p>
        </p:txBody>
      </p:sp>
      <p:sp>
        <p:nvSpPr>
          <p:cNvPr id="21" name="TextBox 20"/>
          <p:cNvSpPr txBox="1">
            <a:spLocks noChangeArrowheads="1"/>
          </p:cNvSpPr>
          <p:nvPr/>
        </p:nvSpPr>
        <p:spPr bwMode="auto">
          <a:xfrm>
            <a:off x="5573095" y="2848327"/>
            <a:ext cx="1281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dirty="0">
                <a:solidFill>
                  <a:srgbClr val="FF9933"/>
                </a:solidFill>
                <a:latin typeface="Impact" panose="020B0806030902050204" pitchFamily="34" charset="0"/>
              </a:rPr>
              <a:t>WHY?</a:t>
            </a:r>
          </a:p>
        </p:txBody>
      </p:sp>
      <p:sp>
        <p:nvSpPr>
          <p:cNvPr id="27" name="TextBox 6"/>
          <p:cNvSpPr txBox="1">
            <a:spLocks noChangeArrowheads="1"/>
          </p:cNvSpPr>
          <p:nvPr/>
        </p:nvSpPr>
        <p:spPr bwMode="auto">
          <a:xfrm>
            <a:off x="6607277" y="3755957"/>
            <a:ext cx="1952356" cy="1862048"/>
          </a:xfrm>
          <a:prstGeom prst="rect">
            <a:avLst/>
          </a:prstGeom>
          <a:noFill/>
          <a:ln w="9525">
            <a:noFill/>
            <a:miter lim="800000"/>
            <a:headEnd/>
            <a:tailEnd/>
          </a:ln>
        </p:spPr>
        <p:txBody>
          <a:bodyPr wrap="square">
            <a:spAutoFit/>
          </a:bodyPr>
          <a:lstStyle/>
          <a:p>
            <a:pPr algn="ctr">
              <a:defRPr/>
            </a:pPr>
            <a:r>
              <a:rPr lang="en-US" altLang="en-US" sz="2300" b="1" dirty="0" smtClean="0">
                <a:solidFill>
                  <a:schemeClr val="bg2">
                    <a:lumMod val="50000"/>
                  </a:schemeClr>
                </a:solidFill>
                <a:latin typeface="+mj-lt"/>
                <a:cs typeface="Arial" charset="0"/>
              </a:rPr>
              <a:t>What does this tell us about consumption of bottled water in the US??</a:t>
            </a:r>
            <a:endParaRPr lang="en-US" altLang="en-US" sz="2300" dirty="0">
              <a:latin typeface="+mj-lt"/>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Image result for bottled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632" y="3898733"/>
            <a:ext cx="3495368" cy="29510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Why do we drink so much bottled water?</a:t>
            </a:r>
            <a:endParaRPr lang="en-US" dirty="0"/>
          </a:p>
        </p:txBody>
      </p:sp>
      <p:sp>
        <p:nvSpPr>
          <p:cNvPr id="3" name="Content Placeholder 2"/>
          <p:cNvSpPr>
            <a:spLocks noGrp="1"/>
          </p:cNvSpPr>
          <p:nvPr>
            <p:ph idx="1"/>
          </p:nvPr>
        </p:nvSpPr>
        <p:spPr/>
        <p:txBody>
          <a:bodyPr>
            <a:normAutofit/>
          </a:bodyPr>
          <a:lstStyle/>
          <a:p>
            <a:pPr>
              <a:buClr>
                <a:schemeClr val="tx1"/>
              </a:buClr>
              <a:defRPr/>
            </a:pPr>
            <a:r>
              <a:rPr lang="en-US" sz="2600" dirty="0" smtClean="0"/>
              <a:t>Water is bottled </a:t>
            </a:r>
            <a:r>
              <a:rPr lang="en-US" sz="2600" dirty="0"/>
              <a:t>and traded globally </a:t>
            </a:r>
          </a:p>
          <a:p>
            <a:pPr lvl="1">
              <a:buFont typeface="Arial" panose="020B0604020202020204" pitchFamily="34" charset="0"/>
              <a:buChar char="•"/>
              <a:defRPr/>
            </a:pPr>
            <a:r>
              <a:rPr lang="en-US" sz="2600" dirty="0"/>
              <a:t>1970s - 300 million gallons </a:t>
            </a:r>
          </a:p>
          <a:p>
            <a:pPr lvl="1">
              <a:buFont typeface="Arial" panose="020B0604020202020204" pitchFamily="34" charset="0"/>
              <a:buChar char="•"/>
              <a:defRPr/>
            </a:pPr>
            <a:r>
              <a:rPr lang="en-US" sz="2600" dirty="0" smtClean="0"/>
              <a:t>2016 </a:t>
            </a:r>
            <a:r>
              <a:rPr lang="en-US" sz="2600" dirty="0"/>
              <a:t>- </a:t>
            </a:r>
            <a:r>
              <a:rPr lang="en-US" sz="2600" dirty="0" smtClean="0"/>
              <a:t>75 </a:t>
            </a:r>
            <a:r>
              <a:rPr lang="en-US" sz="2600" dirty="0"/>
              <a:t>billion gallons </a:t>
            </a:r>
            <a:r>
              <a:rPr lang="en-US" sz="2600" dirty="0" smtClean="0"/>
              <a:t>(US 12 billion gallons)</a:t>
            </a:r>
          </a:p>
          <a:p>
            <a:pPr lvl="1">
              <a:buFont typeface="Arial" panose="020B0604020202020204" pitchFamily="34" charset="0"/>
              <a:buChar char="•"/>
              <a:defRPr/>
            </a:pPr>
            <a:endParaRPr lang="en-US" sz="1800" dirty="0"/>
          </a:p>
          <a:p>
            <a:pPr marL="128016" lvl="1" indent="0">
              <a:buNone/>
              <a:defRPr/>
            </a:pPr>
            <a:r>
              <a:rPr lang="en-US" sz="2600" dirty="0" smtClean="0"/>
              <a:t>Companies are good at selling it</a:t>
            </a:r>
          </a:p>
          <a:p>
            <a:pPr lvl="2">
              <a:buFont typeface="Arial" panose="020B0604020202020204" pitchFamily="34" charset="0"/>
              <a:buChar char="•"/>
              <a:defRPr/>
            </a:pPr>
            <a:r>
              <a:rPr lang="en-US" sz="2600" dirty="0" smtClean="0"/>
              <a:t>How? </a:t>
            </a:r>
          </a:p>
          <a:p>
            <a:pPr lvl="3">
              <a:buFont typeface="Arial" panose="020B0604020202020204" pitchFamily="34" charset="0"/>
              <a:buChar char="•"/>
              <a:defRPr/>
            </a:pPr>
            <a:r>
              <a:rPr lang="en-US" sz="2600" dirty="0" smtClean="0"/>
              <a:t>Marketing and advertisement</a:t>
            </a:r>
            <a:endParaRPr lang="en-US" sz="2600" dirty="0"/>
          </a:p>
        </p:txBody>
      </p:sp>
      <p:sp>
        <p:nvSpPr>
          <p:cNvPr id="4" name="Rectangle 3"/>
          <p:cNvSpPr/>
          <p:nvPr/>
        </p:nvSpPr>
        <p:spPr>
          <a:xfrm>
            <a:off x="1937865" y="4269957"/>
            <a:ext cx="4197752" cy="492443"/>
          </a:xfrm>
          <a:prstGeom prst="rect">
            <a:avLst/>
          </a:prstGeom>
        </p:spPr>
        <p:txBody>
          <a:bodyPr wrap="none">
            <a:spAutoFit/>
          </a:bodyPr>
          <a:lstStyle/>
          <a:p>
            <a:r>
              <a:rPr lang="en-US" sz="2600" dirty="0" smtClean="0">
                <a:latin typeface="+mn-lt"/>
                <a:sym typeface="Wingdings" panose="05000000000000000000" pitchFamily="2" charset="2"/>
              </a:rPr>
              <a:t> </a:t>
            </a:r>
            <a:r>
              <a:rPr lang="en-US" sz="2600" dirty="0" smtClean="0">
                <a:latin typeface="+mn-lt"/>
              </a:rPr>
              <a:t>MANUFACTURED DEMAND</a:t>
            </a:r>
            <a:endParaRPr lang="en-US" sz="2600" dirty="0">
              <a:latin typeface="+mn-lt"/>
            </a:endParaRPr>
          </a:p>
        </p:txBody>
      </p:sp>
    </p:spTree>
    <p:extLst>
      <p:ext uri="{BB962C8B-B14F-4D97-AF65-F5344CB8AC3E}">
        <p14:creationId xmlns:p14="http://schemas.microsoft.com/office/powerpoint/2010/main" val="2193271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s-MX"/>
          </a:p>
        </p:txBody>
      </p:sp>
      <p:sp>
        <p:nvSpPr>
          <p:cNvPr id="9" name="Content Placeholder 8"/>
          <p:cNvSpPr>
            <a:spLocks noGrp="1"/>
          </p:cNvSpPr>
          <p:nvPr>
            <p:ph idx="1"/>
          </p:nvPr>
        </p:nvSpPr>
        <p:spPr/>
        <p:txBody>
          <a:bodyPr/>
          <a:lstStyle/>
          <a:p>
            <a:pPr>
              <a:defRPr/>
            </a:pPr>
            <a:endParaRPr lang="en-US" dirty="0"/>
          </a:p>
        </p:txBody>
      </p:sp>
      <p:pic>
        <p:nvPicPr>
          <p:cNvPr id="3379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6375" y="3833813"/>
            <a:ext cx="248602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4138" y="3128963"/>
            <a:ext cx="383540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descr="http://www.dasani.com/wp-content/uploads/sites/2/2013/09/PHA_DASANI-WATER_carousel_980x550_091113_for_web-fix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375" y="527050"/>
            <a:ext cx="4306888"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6" descr="http://i.dailymail.co.uk/i/pix/2013/05/22/article-2329202-19F1318B000005DC-364_306x42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113" y="176213"/>
            <a:ext cx="2089150"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http://adsoftheworld.com/files/images/Dasani3.previe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25" y="3305175"/>
            <a:ext cx="2433638"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2" descr="http://1-ps.googleusercontent.com/hk/toLiOEzNv9Ld0XPwuJyYahxouR/www.magxone.com/uploads/2009/06/377x600xBeyonce-Crystal-Geyser-Water-Ad-3.jpg.pagespeed.ic.s21wJD1QbjM5aX7vXmAQ.jpg"/>
          <p:cNvPicPr>
            <a:picLocks noChangeAspect="1" noChangeArrowheads="1"/>
          </p:cNvPicPr>
          <p:nvPr/>
        </p:nvPicPr>
        <p:blipFill>
          <a:blip r:embed="rId8">
            <a:extLst>
              <a:ext uri="{28A0092B-C50C-407E-A947-70E740481C1C}">
                <a14:useLocalDpi xmlns:a14="http://schemas.microsoft.com/office/drawing/2010/main" val="0"/>
              </a:ext>
            </a:extLst>
          </a:blip>
          <a:srcRect r="15192" b="4848"/>
          <a:stretch>
            <a:fillRect/>
          </a:stretch>
        </p:blipFill>
        <p:spPr bwMode="auto">
          <a:xfrm>
            <a:off x="6938963" y="139700"/>
            <a:ext cx="2011362"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200" dirty="0" smtClean="0"/>
              <a:t>Who drinks bottled water?</a:t>
            </a:r>
            <a:endParaRPr lang="en-US" sz="3200" dirty="0"/>
          </a:p>
        </p:txBody>
      </p:sp>
      <p:pic>
        <p:nvPicPr>
          <p:cNvPr id="7172" name="Picture 1"/>
          <p:cNvPicPr>
            <a:picLocks noChangeAspect="1"/>
          </p:cNvPicPr>
          <p:nvPr/>
        </p:nvPicPr>
        <p:blipFill rotWithShape="1">
          <a:blip r:embed="rId3">
            <a:extLst>
              <a:ext uri="{28A0092B-C50C-407E-A947-70E740481C1C}">
                <a14:useLocalDpi xmlns:a14="http://schemas.microsoft.com/office/drawing/2010/main" val="0"/>
              </a:ext>
            </a:extLst>
          </a:blip>
          <a:srcRect t="3933" b="9694"/>
          <a:stretch/>
        </p:blipFill>
        <p:spPr bwMode="auto">
          <a:xfrm>
            <a:off x="925554" y="1873041"/>
            <a:ext cx="7309572" cy="47364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73" name="Rectangle 4"/>
          <p:cNvSpPr>
            <a:spLocks noChangeArrowheads="1"/>
          </p:cNvSpPr>
          <p:nvPr/>
        </p:nvSpPr>
        <p:spPr bwMode="auto">
          <a:xfrm>
            <a:off x="925554" y="6614244"/>
            <a:ext cx="47852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anose="05000000000000000000" pitchFamily="2" charset="2"/>
              <a:buNone/>
            </a:pPr>
            <a:r>
              <a:rPr lang="es-MX" altLang="en-US" sz="1000" dirty="0"/>
              <a:t>http://</a:t>
            </a:r>
            <a:r>
              <a:rPr lang="es-MX" altLang="en-US" sz="900" dirty="0"/>
              <a:t>www.euromonitor.com/bottled-water-in-2011-building-on-a-rebound-in-growth/report</a:t>
            </a:r>
          </a:p>
        </p:txBody>
      </p:sp>
      <p:sp>
        <p:nvSpPr>
          <p:cNvPr id="4" name="Rectangle 3"/>
          <p:cNvSpPr/>
          <p:nvPr/>
        </p:nvSpPr>
        <p:spPr>
          <a:xfrm>
            <a:off x="1076634" y="1962386"/>
            <a:ext cx="7020990" cy="646331"/>
          </a:xfrm>
          <a:prstGeom prst="rect">
            <a:avLst/>
          </a:prstGeom>
          <a:solidFill>
            <a:schemeClr val="bg1"/>
          </a:solidFill>
        </p:spPr>
        <p:txBody>
          <a:bodyPr wrap="square">
            <a:spAutoFit/>
          </a:bodyPr>
          <a:lstStyle/>
          <a:p>
            <a:pPr algn="ctr"/>
            <a:r>
              <a:rPr lang="en-US" sz="300" dirty="0" smtClean="0">
                <a:latin typeface="+mj-lt"/>
              </a:rPr>
              <a:t>3</a:t>
            </a:r>
          </a:p>
          <a:p>
            <a:pPr algn="ctr"/>
            <a:r>
              <a:rPr lang="en-US" sz="2400" dirty="0" smtClean="0">
                <a:latin typeface="+mj-lt"/>
              </a:rPr>
              <a:t>2010 World Total Volume Consumption of Bottled Water </a:t>
            </a:r>
          </a:p>
          <a:p>
            <a:endParaRPr lang="en-US" sz="300" dirty="0" smtClean="0">
              <a:latin typeface="+mj-lt"/>
            </a:endParaRPr>
          </a:p>
          <a:p>
            <a:endParaRPr lang="en-US" sz="300" dirty="0">
              <a:latin typeface="+mj-lt"/>
            </a:endParaRPr>
          </a:p>
          <a:p>
            <a:endParaRPr lang="en-US" sz="300" dirty="0" smtClean="0">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5" y="585216"/>
            <a:ext cx="7889207" cy="1499616"/>
          </a:xfrm>
        </p:spPr>
        <p:txBody>
          <a:bodyPr>
            <a:normAutofit/>
          </a:bodyPr>
          <a:lstStyle/>
          <a:p>
            <a:r>
              <a:rPr lang="en-US" sz="4300" dirty="0" smtClean="0"/>
              <a:t>Not everyone has access to clean water</a:t>
            </a:r>
            <a:endParaRPr lang="en-US" sz="4300" dirty="0"/>
          </a:p>
        </p:txBody>
      </p:sp>
      <p:sp>
        <p:nvSpPr>
          <p:cNvPr id="3" name="Content Placeholder 2"/>
          <p:cNvSpPr>
            <a:spLocks noGrp="1"/>
          </p:cNvSpPr>
          <p:nvPr>
            <p:ph idx="1"/>
          </p:nvPr>
        </p:nvSpPr>
        <p:spPr/>
        <p:txBody>
          <a:bodyPr/>
          <a:lstStyle/>
          <a:p>
            <a:endParaRPr lang="en-US"/>
          </a:p>
        </p:txBody>
      </p:sp>
      <p:pic>
        <p:nvPicPr>
          <p:cNvPr id="4" name="Picture 10" descr="http://blueplanetnetwork.org/img/whywate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183" y="1924885"/>
            <a:ext cx="8354359" cy="471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6792172" y="6594277"/>
            <a:ext cx="19543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900" dirty="0"/>
              <a:t>http://blueplanetnetwork.org/water/</a:t>
            </a:r>
          </a:p>
        </p:txBody>
      </p:sp>
    </p:spTree>
    <p:extLst>
      <p:ext uri="{BB962C8B-B14F-4D97-AF65-F5344CB8AC3E}">
        <p14:creationId xmlns:p14="http://schemas.microsoft.com/office/powerpoint/2010/main" val="34896285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9018</TotalTime>
  <Words>1421</Words>
  <Application>Microsoft Office PowerPoint</Application>
  <PresentationFormat>On-screen Show (4:3)</PresentationFormat>
  <Paragraphs>208</Paragraphs>
  <Slides>36</Slides>
  <Notes>21</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36</vt:i4>
      </vt:variant>
    </vt:vector>
  </HeadingPairs>
  <TitlesOfParts>
    <vt:vector size="38" baseType="lpstr">
      <vt:lpstr>Integral</vt:lpstr>
      <vt:lpstr>???</vt:lpstr>
      <vt:lpstr>Bottled Water and the Envrionment</vt:lpstr>
      <vt:lpstr>Topics Covered:</vt:lpstr>
      <vt:lpstr>Bottled Water  Benefits</vt:lpstr>
      <vt:lpstr>Bottled water benefits</vt:lpstr>
      <vt:lpstr>Per capita consumption of bottled water in the us 1999 to 2013</vt:lpstr>
      <vt:lpstr>Why do we drink so much bottled water?</vt:lpstr>
      <vt:lpstr>PowerPoint Presentation</vt:lpstr>
      <vt:lpstr>Who drinks bottled water?</vt:lpstr>
      <vt:lpstr>Not everyone has access to clean water</vt:lpstr>
      <vt:lpstr>Health IMpacts</vt:lpstr>
      <vt:lpstr>   Regulations:  </vt:lpstr>
      <vt:lpstr>Corvallis Water &amp; SDWA</vt:lpstr>
      <vt:lpstr>2011 Bottled Water survey</vt:lpstr>
      <vt:lpstr>In conclusion…</vt:lpstr>
      <vt:lpstr>Environmental  Impacts</vt:lpstr>
      <vt:lpstr>Life Cycle Impacts: Production</vt:lpstr>
      <vt:lpstr>Life Cycle Impacts: Transport</vt:lpstr>
      <vt:lpstr>Life Cycle Impacts: Disposal</vt:lpstr>
      <vt:lpstr>Life Cycle Impacts: Disposal</vt:lpstr>
      <vt:lpstr>PowerPoint Presentation</vt:lpstr>
      <vt:lpstr>Life Cycle Impacts: Footprint</vt:lpstr>
      <vt:lpstr>Economic Impacts</vt:lpstr>
      <vt:lpstr>Price differences</vt:lpstr>
      <vt:lpstr>Who Dominates the Market In Oregon?</vt:lpstr>
      <vt:lpstr>Nestlé's War in Cascade Locks, OR</vt:lpstr>
      <vt:lpstr>Nestlé's War in Cascade Locks, OR</vt:lpstr>
      <vt:lpstr>Recent  Backlash</vt:lpstr>
      <vt:lpstr>PowerPoint Presentation</vt:lpstr>
      <vt:lpstr>PowerPoint Presentation</vt:lpstr>
      <vt:lpstr>But…there is a New trend. Is this the answer?????</vt:lpstr>
      <vt:lpstr>ReThink</vt:lpstr>
      <vt:lpstr>Rethink Bottled Water</vt:lpstr>
      <vt:lpstr>RETHINK WATER Save resources-Save Money!</vt:lpstr>
      <vt:lpstr>PowerPoint Presentation</vt:lpstr>
      <vt:lpstr>“Tapped”</vt:lpstr>
      <vt:lpstr>PowerPoint Presentation</vt:lpstr>
    </vt:vector>
  </TitlesOfParts>
  <Company>Oregon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jarvisto</dc:creator>
  <cp:lastModifiedBy>cooks</cp:lastModifiedBy>
  <cp:revision>724</cp:revision>
  <cp:lastPrinted>1601-01-01T00:00:00Z</cp:lastPrinted>
  <dcterms:created xsi:type="dcterms:W3CDTF">2010-02-05T21:53:34Z</dcterms:created>
  <dcterms:modified xsi:type="dcterms:W3CDTF">2017-02-13T21:08:46Z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