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25" r:id="rId3"/>
    <p:sldId id="326" r:id="rId4"/>
    <p:sldId id="312" r:id="rId5"/>
    <p:sldId id="327" r:id="rId6"/>
    <p:sldId id="332" r:id="rId7"/>
    <p:sldId id="331" r:id="rId8"/>
    <p:sldId id="333" r:id="rId9"/>
    <p:sldId id="447" r:id="rId10"/>
    <p:sldId id="442" r:id="rId11"/>
    <p:sldId id="446" r:id="rId12"/>
    <p:sldId id="313" r:id="rId13"/>
    <p:sldId id="334" r:id="rId14"/>
    <p:sldId id="335" r:id="rId15"/>
    <p:sldId id="314" r:id="rId16"/>
    <p:sldId id="315" r:id="rId17"/>
    <p:sldId id="338" r:id="rId18"/>
    <p:sldId id="336" r:id="rId19"/>
    <p:sldId id="339" r:id="rId20"/>
    <p:sldId id="340" r:id="rId21"/>
    <p:sldId id="341" r:id="rId22"/>
    <p:sldId id="316" r:id="rId23"/>
    <p:sldId id="342" r:id="rId24"/>
    <p:sldId id="317" r:id="rId25"/>
    <p:sldId id="343" r:id="rId26"/>
    <p:sldId id="344" r:id="rId27"/>
    <p:sldId id="345" r:id="rId28"/>
    <p:sldId id="350" r:id="rId29"/>
    <p:sldId id="352" r:id="rId30"/>
    <p:sldId id="443" r:id="rId31"/>
    <p:sldId id="444" r:id="rId32"/>
    <p:sldId id="445" r:id="rId33"/>
    <p:sldId id="353" r:id="rId34"/>
    <p:sldId id="322" r:id="rId35"/>
    <p:sldId id="354" r:id="rId36"/>
    <p:sldId id="355" r:id="rId37"/>
    <p:sldId id="356" r:id="rId38"/>
    <p:sldId id="323" r:id="rId39"/>
    <p:sldId id="357" r:id="rId40"/>
    <p:sldId id="358" r:id="rId41"/>
    <p:sldId id="359" r:id="rId42"/>
    <p:sldId id="360" r:id="rId43"/>
    <p:sldId id="361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0" autoAdjust="0"/>
    <p:restoredTop sz="94660"/>
  </p:normalViewPr>
  <p:slideViewPr>
    <p:cSldViewPr>
      <p:cViewPr>
        <p:scale>
          <a:sx n="57" d="100"/>
          <a:sy n="57" d="100"/>
        </p:scale>
        <p:origin x="-2069" y="-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E2641-307A-473B-A116-447B09743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E5B26-1950-40E3-9C28-9FF7C4B08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37A90-55E6-4B7A-84D3-38A81C587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FBD6-2A43-41E9-A2FB-536591B35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2C13-82C2-4A00-ACC8-664F5386C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9C4BC-EC30-4E53-B130-4A1B7655F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7E6BF-90AD-4A7F-9916-E1BC4E4A3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76BA-CBC4-4E42-85E9-D389BD145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5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97FEE-0CE9-4167-9B47-CC4D3B596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3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90D0-31F2-46B3-A0D5-95BC8432E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6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41B52-54B1-4755-BD30-760B1522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D923-8093-414D-BD40-398B7B752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ceantoday.noaa.gov/happenowdeadzon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mtClean="0"/>
              <a:t>Hugely productive (for 60 years only)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Gulf of Mexico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pPr lvl="5"/>
            <a:endParaRPr lang="en-US" altLang="en-US" dirty="0" smtClean="0"/>
          </a:p>
          <a:p>
            <a:pPr lvl="5"/>
            <a:endParaRPr lang="en-US" altLang="en-US" dirty="0"/>
          </a:p>
          <a:p>
            <a:pPr lvl="5"/>
            <a:endParaRPr lang="en-US" altLang="en-US" dirty="0" smtClean="0"/>
          </a:p>
          <a:p>
            <a:pPr marL="2286000" lvl="5" indent="0">
              <a:buNone/>
            </a:pPr>
            <a:r>
              <a:rPr lang="en-US" altLang="en-US" dirty="0" smtClean="0"/>
              <a:t>		</a:t>
            </a:r>
            <a:r>
              <a:rPr lang="en-US" altLang="en-US" sz="2800" dirty="0" smtClean="0">
                <a:hlinkClick r:id="rId2"/>
              </a:rPr>
              <a:t>Dead Zone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Integrated Pest Management</a:t>
            </a:r>
          </a:p>
          <a:p>
            <a:pPr lvl="1" eaLnBrk="1" hangingPunct="1"/>
            <a:r>
              <a:rPr lang="en-US" altLang="en-US" dirty="0" smtClean="0"/>
              <a:t>Precision in addressing a pest:</a:t>
            </a:r>
          </a:p>
          <a:p>
            <a:pPr lvl="2" eaLnBrk="1" hangingPunct="1"/>
            <a:r>
              <a:rPr lang="en-US" altLang="en-US" dirty="0" smtClean="0"/>
              <a:t>A specific </a:t>
            </a:r>
            <a:r>
              <a:rPr lang="en-US" altLang="en-US" b="1" i="1" u="sng" dirty="0" smtClean="0"/>
              <a:t>pest</a:t>
            </a:r>
          </a:p>
          <a:p>
            <a:pPr lvl="2" eaLnBrk="1" hangingPunct="1"/>
            <a:r>
              <a:rPr lang="en-US" altLang="en-US" dirty="0" smtClean="0"/>
              <a:t>A specific </a:t>
            </a:r>
            <a:r>
              <a:rPr lang="en-US" altLang="en-US" b="1" i="1" u="sng" dirty="0" smtClean="0"/>
              <a:t>time</a:t>
            </a:r>
            <a:r>
              <a:rPr lang="en-US" altLang="en-US" dirty="0" smtClean="0"/>
              <a:t> in pest’s life cycle</a:t>
            </a:r>
          </a:p>
          <a:p>
            <a:pPr lvl="2" eaLnBrk="1" hangingPunct="1"/>
            <a:r>
              <a:rPr lang="en-US" altLang="en-US" dirty="0" smtClean="0"/>
              <a:t>A specific </a:t>
            </a:r>
            <a:r>
              <a:rPr lang="en-US" altLang="en-US" b="1" i="1" u="sng" dirty="0" smtClean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4187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Integrated Pest Management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mtClean="0"/>
              <a:t>Less Synthetic Chemicals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Integrated Pest Management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smtClean="0"/>
              <a:t>Less Synthetic Chemicals</a:t>
            </a:r>
          </a:p>
          <a:p>
            <a:pPr lvl="2" eaLnBrk="1" hangingPunct="1"/>
            <a:r>
              <a:rPr lang="en-US" altLang="en-US" smtClean="0"/>
              <a:t>More knowledgeable farmers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Integrated Pest Management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Less Synthetic Chemicals</a:t>
            </a:r>
          </a:p>
          <a:p>
            <a:pPr lvl="2" eaLnBrk="1" hangingPunct="1"/>
            <a:r>
              <a:rPr lang="en-US" altLang="en-US" sz="1800" smtClean="0"/>
              <a:t>More knowledgeable farmers</a:t>
            </a:r>
          </a:p>
          <a:p>
            <a:pPr lvl="1" eaLnBrk="1" hangingPunct="1"/>
            <a:r>
              <a:rPr lang="en-US" altLang="en-US" sz="2400" smtClean="0"/>
              <a:t>Drawbacks</a:t>
            </a:r>
          </a:p>
          <a:p>
            <a:pPr lvl="2" eaLnBrk="1" hangingPunct="1"/>
            <a:r>
              <a:rPr lang="en-US" altLang="en-US" smtClean="0"/>
              <a:t>Still some chemicals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Integrated Pest Management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Less Synthetic Chemicals</a:t>
            </a:r>
          </a:p>
          <a:p>
            <a:pPr lvl="2" eaLnBrk="1" hangingPunct="1"/>
            <a:r>
              <a:rPr lang="en-US" altLang="en-US" sz="1800" smtClean="0"/>
              <a:t>More knowledgeable farmers</a:t>
            </a:r>
          </a:p>
          <a:p>
            <a:pPr lvl="1" eaLnBrk="1" hangingPunct="1"/>
            <a:r>
              <a:rPr lang="en-US" altLang="en-US" sz="2400" smtClean="0"/>
              <a:t>Drawbacks</a:t>
            </a:r>
          </a:p>
          <a:p>
            <a:pPr lvl="2" eaLnBrk="1" hangingPunct="1"/>
            <a:r>
              <a:rPr lang="en-US" altLang="en-US" sz="1800" smtClean="0"/>
              <a:t>Still some chemicals</a:t>
            </a:r>
          </a:p>
          <a:p>
            <a:pPr lvl="2" eaLnBrk="1" hangingPunct="1"/>
            <a:r>
              <a:rPr lang="en-US" altLang="en-US" smtClean="0"/>
              <a:t>Otherwise same as “Conventional” 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 </a:t>
            </a:r>
          </a:p>
          <a:p>
            <a:pPr eaLnBrk="1" hangingPunct="1"/>
            <a:r>
              <a:rPr lang="en-US" altLang="en-US" smtClean="0"/>
              <a:t>(Some call it “Beyond Organic”)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mtClean="0"/>
              <a:t>Less Synthetic Chemicals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“Beyond Organic”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Less Synthetic Chemicals</a:t>
            </a:r>
          </a:p>
          <a:p>
            <a:pPr lvl="2" eaLnBrk="1" hangingPunct="1"/>
            <a:r>
              <a:rPr lang="en-US" altLang="en-US" smtClean="0"/>
              <a:t>Consideration for fish and wildlife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“Beyond Organic”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Less Synthetic Chemicals</a:t>
            </a:r>
          </a:p>
          <a:p>
            <a:pPr lvl="2" eaLnBrk="1" hangingPunct="1"/>
            <a:r>
              <a:rPr lang="en-US" altLang="en-US" sz="1800" b="1" smtClean="0"/>
              <a:t>Consideration for fish and wildlife</a:t>
            </a:r>
          </a:p>
          <a:p>
            <a:pPr lvl="2" eaLnBrk="1" hangingPunct="1"/>
            <a:r>
              <a:rPr lang="en-US" altLang="en-US" smtClean="0"/>
              <a:t>Consideration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“Beyond Organic”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Less Synthetic Chemicals</a:t>
            </a:r>
          </a:p>
          <a:p>
            <a:pPr lvl="2" eaLnBrk="1" hangingPunct="1"/>
            <a:r>
              <a:rPr lang="en-US" altLang="en-US" sz="1800" b="1" smtClean="0"/>
              <a:t>Consideration for fish and wildlife</a:t>
            </a:r>
          </a:p>
          <a:p>
            <a:pPr lvl="2" eaLnBrk="1" hangingPunct="1"/>
            <a:r>
              <a:rPr lang="en-US" altLang="en-US" sz="1800" b="1" smtClean="0"/>
              <a:t>Consideration for water</a:t>
            </a:r>
          </a:p>
          <a:p>
            <a:pPr lvl="2" eaLnBrk="1" hangingPunct="1"/>
            <a:r>
              <a:rPr lang="en-US" altLang="en-US" smtClean="0"/>
              <a:t>Consideration for worker welfare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 (for sixty years)</a:t>
            </a:r>
          </a:p>
          <a:p>
            <a:pPr lvl="2" eaLnBrk="1" hangingPunct="1"/>
            <a:r>
              <a:rPr lang="en-US" altLang="en-US" smtClean="0"/>
              <a:t>It’s traditional—everyone understands it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“Beyond Organic”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Less Synthetic Chemicals</a:t>
            </a:r>
          </a:p>
          <a:p>
            <a:pPr lvl="2" eaLnBrk="1" hangingPunct="1"/>
            <a:r>
              <a:rPr lang="en-US" altLang="en-US" sz="1800" b="1" smtClean="0"/>
              <a:t>Consideration for fish and wildlife</a:t>
            </a:r>
          </a:p>
          <a:p>
            <a:pPr lvl="2" eaLnBrk="1" hangingPunct="1"/>
            <a:r>
              <a:rPr lang="en-US" altLang="en-US" sz="1800" b="1" smtClean="0"/>
              <a:t>Consideration for water</a:t>
            </a:r>
          </a:p>
          <a:p>
            <a:pPr lvl="2" eaLnBrk="1" hangingPunct="1"/>
            <a:r>
              <a:rPr lang="en-US" altLang="en-US" sz="1800" b="1" smtClean="0"/>
              <a:t>Consideration for worker welfare</a:t>
            </a:r>
          </a:p>
          <a:p>
            <a:pPr lvl="2" eaLnBrk="1" hangingPunct="1"/>
            <a:r>
              <a:rPr lang="en-US" altLang="en-US" smtClean="0"/>
              <a:t>Usually 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“Beyond Organic”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Less Synthetic Chemicals</a:t>
            </a:r>
          </a:p>
          <a:p>
            <a:pPr lvl="2" eaLnBrk="1" hangingPunct="1"/>
            <a:r>
              <a:rPr lang="en-US" altLang="en-US" sz="1800" b="1" smtClean="0"/>
              <a:t>Consideration for fish and wildlife</a:t>
            </a:r>
          </a:p>
          <a:p>
            <a:pPr lvl="2" eaLnBrk="1" hangingPunct="1"/>
            <a:r>
              <a:rPr lang="en-US" altLang="en-US" sz="1800" b="1" smtClean="0"/>
              <a:t>Consideration for water</a:t>
            </a:r>
          </a:p>
          <a:p>
            <a:pPr lvl="2" eaLnBrk="1" hangingPunct="1"/>
            <a:r>
              <a:rPr lang="en-US" altLang="en-US" sz="1800" b="1" smtClean="0"/>
              <a:t>Consideration for worker welfare</a:t>
            </a:r>
          </a:p>
          <a:p>
            <a:pPr lvl="2" eaLnBrk="1" hangingPunct="1"/>
            <a:r>
              <a:rPr lang="en-US" altLang="en-US" sz="1800" b="1" smtClean="0"/>
              <a:t>Usually Local (goal is to be organic)</a:t>
            </a:r>
          </a:p>
          <a:p>
            <a:pPr lvl="2" eaLnBrk="1" hangingPunct="1"/>
            <a:r>
              <a:rPr lang="en-US" altLang="en-US" smtClean="0"/>
              <a:t>Certified for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Food Alliance “Beyond Organic”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Less Synthetic Chemicals</a:t>
            </a:r>
          </a:p>
          <a:p>
            <a:pPr lvl="2" eaLnBrk="1" hangingPunct="1"/>
            <a:r>
              <a:rPr lang="en-US" altLang="en-US" sz="1800" smtClean="0"/>
              <a:t>Consideration for fish and wildlife</a:t>
            </a:r>
          </a:p>
          <a:p>
            <a:pPr lvl="2" eaLnBrk="1" hangingPunct="1"/>
            <a:r>
              <a:rPr lang="en-US" altLang="en-US" sz="1800" smtClean="0"/>
              <a:t>Consideration for water</a:t>
            </a:r>
          </a:p>
          <a:p>
            <a:pPr lvl="2" eaLnBrk="1" hangingPunct="1"/>
            <a:r>
              <a:rPr lang="en-US" altLang="en-US" sz="1800" smtClean="0"/>
              <a:t>Consideration for worker welfare</a:t>
            </a:r>
          </a:p>
          <a:p>
            <a:pPr lvl="2" eaLnBrk="1" hangingPunct="1"/>
            <a:r>
              <a:rPr lang="en-US" altLang="en-US" sz="1800" smtClean="0"/>
              <a:t>Usually Local (goal is to be organic)</a:t>
            </a:r>
          </a:p>
          <a:p>
            <a:pPr lvl="2" eaLnBrk="1" hangingPunct="1"/>
            <a:r>
              <a:rPr lang="en-US" altLang="en-US" sz="1800" smtClean="0"/>
              <a:t>Certified for compliance </a:t>
            </a:r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mtClean="0"/>
              <a:t>Still some chemical fertilizers and pesticides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</a:t>
            </a:r>
          </a:p>
          <a:p>
            <a:pPr eaLnBrk="1" hangingPunct="1"/>
            <a:r>
              <a:rPr lang="en-US" altLang="en-US" sz="2800" smtClean="0"/>
              <a:t>Came into effect 2002, based upon ‘Organic Foods Act of 1990”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mtClean="0"/>
              <a:t>No Synthetic chemicals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</a:t>
            </a:r>
          </a:p>
          <a:p>
            <a:pPr eaLnBrk="1" hangingPunct="1"/>
            <a:r>
              <a:rPr lang="en-US" altLang="en-US" sz="2800" smtClean="0"/>
              <a:t>Came into effect 2002, based upon ‘Organic Foods Act of 1990”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No Synthetic chemicals</a:t>
            </a:r>
          </a:p>
          <a:p>
            <a:pPr lvl="2" eaLnBrk="1" hangingPunct="1"/>
            <a:r>
              <a:rPr lang="en-US" altLang="en-US" smtClean="0"/>
              <a:t>No Sewage sludge as fertilizer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</a:t>
            </a:r>
          </a:p>
          <a:p>
            <a:pPr eaLnBrk="1" hangingPunct="1"/>
            <a:r>
              <a:rPr lang="en-US" altLang="en-US" sz="2800" smtClean="0"/>
              <a:t>Came into effect 2002, based upon ‘Organic Foods Act of 1990”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No Synthetic chemicals</a:t>
            </a:r>
          </a:p>
          <a:p>
            <a:pPr lvl="2" eaLnBrk="1" hangingPunct="1"/>
            <a:r>
              <a:rPr lang="en-US" altLang="en-US" sz="1800" b="1" smtClean="0"/>
              <a:t>No Sewage sludge as fertilizer</a:t>
            </a:r>
          </a:p>
          <a:p>
            <a:pPr lvl="2" eaLnBrk="1" hangingPunct="1"/>
            <a:r>
              <a:rPr lang="en-US" altLang="en-US" smtClean="0"/>
              <a:t>No GMO crops  “wink, wink, nod, nod”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</a:t>
            </a:r>
          </a:p>
          <a:p>
            <a:pPr eaLnBrk="1" hangingPunct="1"/>
            <a:r>
              <a:rPr lang="en-US" altLang="en-US" sz="2800" smtClean="0"/>
              <a:t>Came into effect 2002, based upon ‘Organic Foods Act of 1990”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No Synthetic chemicals</a:t>
            </a:r>
          </a:p>
          <a:p>
            <a:pPr lvl="2" eaLnBrk="1" hangingPunct="1"/>
            <a:r>
              <a:rPr lang="en-US" altLang="en-US" sz="1800" b="1" smtClean="0"/>
              <a:t>No Sewage sludge as fertilizer</a:t>
            </a:r>
          </a:p>
          <a:p>
            <a:pPr lvl="2" eaLnBrk="1" hangingPunct="1"/>
            <a:r>
              <a:rPr lang="en-US" altLang="en-US" sz="1800" b="1" smtClean="0"/>
              <a:t>No GMO crops</a:t>
            </a:r>
          </a:p>
          <a:p>
            <a:pPr lvl="2" eaLnBrk="1" hangingPunct="1"/>
            <a:r>
              <a:rPr lang="en-US" altLang="en-US" smtClean="0"/>
              <a:t>No Irradiation of meat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</a:t>
            </a:r>
          </a:p>
          <a:p>
            <a:pPr eaLnBrk="1" hangingPunct="1"/>
            <a:r>
              <a:rPr lang="en-US" altLang="en-US" sz="2800" smtClean="0"/>
              <a:t>Came into effect 2002, based upon ‘Organic Foods Act of 1990”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No Synthetic chemicals</a:t>
            </a:r>
          </a:p>
          <a:p>
            <a:pPr lvl="2" eaLnBrk="1" hangingPunct="1"/>
            <a:r>
              <a:rPr lang="en-US" altLang="en-US" sz="1800" b="1" smtClean="0"/>
              <a:t>No Sewage sludge as fertilizer</a:t>
            </a:r>
          </a:p>
          <a:p>
            <a:pPr lvl="2" eaLnBrk="1" hangingPunct="1"/>
            <a:r>
              <a:rPr lang="en-US" altLang="en-US" sz="1800" b="1" smtClean="0"/>
              <a:t>No GMO crops</a:t>
            </a:r>
          </a:p>
          <a:p>
            <a:pPr lvl="2" eaLnBrk="1" hangingPunct="1"/>
            <a:r>
              <a:rPr lang="en-US" altLang="en-US" sz="1800" b="1" smtClean="0"/>
              <a:t>No Irradiation of meat</a:t>
            </a:r>
          </a:p>
          <a:p>
            <a:pPr lvl="2" eaLnBrk="1" hangingPunct="1"/>
            <a:r>
              <a:rPr lang="en-US" altLang="en-US" smtClean="0"/>
              <a:t>Certified according to USDA by 3</a:t>
            </a:r>
            <a:r>
              <a:rPr lang="en-US" altLang="en-US" baseline="30000" smtClean="0"/>
              <a:t>rd</a:t>
            </a:r>
            <a:r>
              <a:rPr lang="en-US" altLang="en-US" smtClean="0"/>
              <a:t> party certifiers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Organic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2000" b="1" smtClean="0"/>
              <a:t>No Synthetic chemicals</a:t>
            </a:r>
          </a:p>
          <a:p>
            <a:pPr lvl="2" eaLnBrk="1" hangingPunct="1"/>
            <a:r>
              <a:rPr lang="en-US" altLang="en-US" sz="2000" b="1" smtClean="0"/>
              <a:t>No Fertilizer sludge as fertilizer</a:t>
            </a:r>
          </a:p>
          <a:p>
            <a:pPr lvl="2" eaLnBrk="1" hangingPunct="1"/>
            <a:r>
              <a:rPr lang="en-US" altLang="en-US" sz="2000" b="1" smtClean="0"/>
              <a:t>No GMO crops</a:t>
            </a:r>
          </a:p>
          <a:p>
            <a:pPr lvl="2" eaLnBrk="1" hangingPunct="1"/>
            <a:r>
              <a:rPr lang="en-US" altLang="en-US" sz="2000" b="1" smtClean="0"/>
              <a:t>No Irradiation of meat</a:t>
            </a:r>
          </a:p>
          <a:p>
            <a:pPr lvl="2" eaLnBrk="1" hangingPunct="1"/>
            <a:r>
              <a:rPr lang="en-US" altLang="en-US" sz="2000" b="1" smtClean="0"/>
              <a:t>Certified according to USDA by 3</a:t>
            </a:r>
            <a:r>
              <a:rPr lang="en-US" altLang="en-US" sz="2000" b="1" baseline="30000" smtClean="0"/>
              <a:t>rd</a:t>
            </a:r>
            <a:r>
              <a:rPr lang="en-US" altLang="en-US" sz="2000" b="1" smtClean="0"/>
              <a:t> party certifiers</a:t>
            </a:r>
          </a:p>
          <a:p>
            <a:pPr lvl="1" eaLnBrk="1" hangingPunct="1"/>
            <a:r>
              <a:rPr lang="en-US" altLang="en-US" sz="2400" smtClean="0"/>
              <a:t>Drawbacks</a:t>
            </a:r>
          </a:p>
          <a:p>
            <a:pPr lvl="2" eaLnBrk="1" hangingPunct="1"/>
            <a:r>
              <a:rPr lang="en-US" altLang="en-US" smtClean="0"/>
              <a:t>Relies  mostly on random soil tests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  <a:p>
            <a:pPr lvl="2" eaLnBrk="1" hangingPunct="1">
              <a:buFontTx/>
              <a:buNone/>
            </a:pP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Organic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Benefits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No Synthetic chemicals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No Fertilizer sludge as fertilizer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No GMO crops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No Irradiation of meat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Certified according to USDA by 3</a:t>
            </a:r>
            <a:r>
              <a:rPr lang="en-US" altLang="en-US" sz="1800" b="1" baseline="30000" smtClean="0"/>
              <a:t>rd</a:t>
            </a:r>
            <a:r>
              <a:rPr lang="en-US" altLang="en-US" sz="1800" b="1" smtClean="0"/>
              <a:t> party certifiers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/>
              <a:t>Drawbacks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Relies mostly on random soil tests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Nothing specified for fish and wildlife; aquatic systems; or worker welfare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 (for sixty years)</a:t>
            </a:r>
          </a:p>
          <a:p>
            <a:pPr lvl="2" eaLnBrk="1" hangingPunct="1"/>
            <a:r>
              <a:rPr lang="en-US" altLang="en-US" sz="1800" smtClean="0"/>
              <a:t>It’s traditional—everyone understands it</a:t>
            </a:r>
          </a:p>
          <a:p>
            <a:pPr lvl="2" eaLnBrk="1" hangingPunct="1"/>
            <a:r>
              <a:rPr lang="en-US" altLang="en-US" smtClean="0"/>
              <a:t>Very competitive and low cost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“Organic” *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Organic agriculture is an ecological production management system that promotes and enhances biodiversity, biological cycles and soil biological activity. It is based on minimal use of off-farm inputs and on management practices that restore, maintain and enhance ecological harmony. </a:t>
            </a:r>
          </a:p>
          <a:p>
            <a:r>
              <a:rPr lang="en-US" altLang="en-US" smtClean="0"/>
              <a:t>*</a:t>
            </a:r>
            <a:r>
              <a:rPr lang="en-US" altLang="en-US" sz="1800" i="1" smtClean="0"/>
              <a:t>USDA National Organic Standards Board (1995)</a:t>
            </a:r>
          </a:p>
        </p:txBody>
      </p:sp>
    </p:spTree>
    <p:extLst>
      <p:ext uri="{BB962C8B-B14F-4D97-AF65-F5344CB8AC3E}">
        <p14:creationId xmlns:p14="http://schemas.microsoft.com/office/powerpoint/2010/main" val="4491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Organic Labeling Processed Food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100% Organic“ = only organic ingredients</a:t>
            </a:r>
          </a:p>
          <a:p>
            <a:pPr eaLnBrk="1" hangingPunct="1"/>
            <a:r>
              <a:rPr lang="en-US" altLang="en-US" smtClean="0"/>
              <a:t>Organic” = 95%+ organic ingredients</a:t>
            </a:r>
          </a:p>
          <a:p>
            <a:pPr eaLnBrk="1" hangingPunct="1"/>
            <a:r>
              <a:rPr lang="en-US" altLang="en-US" smtClean="0"/>
              <a:t>“Made With Organic Ingredients” = 70%+ 	organic ingredients</a:t>
            </a:r>
          </a:p>
          <a:p>
            <a:pPr eaLnBrk="1" hangingPunct="1"/>
            <a:r>
              <a:rPr lang="en-US" altLang="en-US" smtClean="0"/>
              <a:t>“Contains Organic ___________” listed in 	“Ingredients” on container.</a:t>
            </a:r>
          </a:p>
        </p:txBody>
      </p:sp>
    </p:spTree>
    <p:extLst>
      <p:ext uri="{BB962C8B-B14F-4D97-AF65-F5344CB8AC3E}">
        <p14:creationId xmlns:p14="http://schemas.microsoft.com/office/powerpoint/2010/main" val="23267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 Processing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Organic and non-organic </a:t>
            </a:r>
            <a:r>
              <a:rPr lang="en-US" altLang="en-US" b="1" smtClean="0"/>
              <a:t>produce</a:t>
            </a:r>
            <a:r>
              <a:rPr lang="en-US" altLang="en-US" smtClean="0"/>
              <a:t> can’t touch anywhere in the pipeline from harvesting to the produce displays in store.</a:t>
            </a:r>
          </a:p>
          <a:p>
            <a:pPr eaLnBrk="1" hangingPunct="1"/>
            <a:r>
              <a:rPr lang="en-US" altLang="en-US" smtClean="0"/>
              <a:t>All growers, handlers, and processors must be certified by USDA </a:t>
            </a:r>
          </a:p>
        </p:txBody>
      </p:sp>
    </p:spTree>
    <p:extLst>
      <p:ext uri="{BB962C8B-B14F-4D97-AF65-F5344CB8AC3E}">
        <p14:creationId xmlns:p14="http://schemas.microsoft.com/office/powerpoint/2010/main" val="1885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mtClean="0"/>
              <a:t>Know your grower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</a:t>
            </a:r>
          </a:p>
          <a:p>
            <a:pPr lvl="1" eaLnBrk="1" hangingPunct="1"/>
            <a:r>
              <a:rPr lang="en-US" altLang="en-US" sz="2400" smtClean="0"/>
              <a:t>Benefits</a:t>
            </a:r>
          </a:p>
          <a:p>
            <a:pPr lvl="2" eaLnBrk="1" hangingPunct="1"/>
            <a:r>
              <a:rPr lang="en-US" altLang="en-US" sz="1800" b="1" smtClean="0"/>
              <a:t>Know your grower</a:t>
            </a:r>
          </a:p>
          <a:p>
            <a:pPr lvl="2" eaLnBrk="1" hangingPunct="1"/>
            <a:r>
              <a:rPr lang="en-US" altLang="en-US" i="1" u="sng" smtClean="0"/>
              <a:t>Usually</a:t>
            </a:r>
            <a:r>
              <a:rPr lang="en-US" altLang="en-US" smtClean="0"/>
              <a:t> organic, Food Alliance, or IPM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</a:t>
            </a:r>
          </a:p>
          <a:p>
            <a:pPr lvl="1" eaLnBrk="1" hangingPunct="1"/>
            <a:r>
              <a:rPr lang="en-US" altLang="en-US" sz="2400" smtClean="0"/>
              <a:t>Benefits</a:t>
            </a:r>
          </a:p>
          <a:p>
            <a:pPr lvl="2" eaLnBrk="1" hangingPunct="1"/>
            <a:r>
              <a:rPr lang="en-US" altLang="en-US" sz="1800" b="1" smtClean="0"/>
              <a:t>Know your grower</a:t>
            </a:r>
          </a:p>
          <a:p>
            <a:pPr lvl="2" eaLnBrk="1" hangingPunct="1"/>
            <a:r>
              <a:rPr lang="en-US" altLang="en-US" sz="1800" b="1" smtClean="0"/>
              <a:t>Usually organic, Food Alliance, or IPM</a:t>
            </a:r>
          </a:p>
          <a:p>
            <a:pPr lvl="2" eaLnBrk="1" hangingPunct="1"/>
            <a:r>
              <a:rPr lang="en-US" altLang="en-US" smtClean="0"/>
              <a:t>Food is typically fresher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</a:t>
            </a:r>
          </a:p>
          <a:p>
            <a:pPr lvl="1" eaLnBrk="1" hangingPunct="1"/>
            <a:r>
              <a:rPr lang="en-US" altLang="en-US" sz="2400" smtClean="0"/>
              <a:t>Benefits</a:t>
            </a:r>
          </a:p>
          <a:p>
            <a:pPr lvl="2" eaLnBrk="1" hangingPunct="1"/>
            <a:r>
              <a:rPr lang="en-US" altLang="en-US" sz="1800" b="1" smtClean="0"/>
              <a:t>Know your grower</a:t>
            </a:r>
          </a:p>
          <a:p>
            <a:pPr lvl="2" eaLnBrk="1" hangingPunct="1"/>
            <a:r>
              <a:rPr lang="en-US" altLang="en-US" sz="1800" b="1" smtClean="0"/>
              <a:t>Usually organic, Food Alliance, or IPM</a:t>
            </a:r>
          </a:p>
          <a:p>
            <a:pPr lvl="2" eaLnBrk="1" hangingPunct="1"/>
            <a:r>
              <a:rPr lang="en-US" altLang="en-US" sz="1800" b="1" smtClean="0"/>
              <a:t>Food is typically fresher</a:t>
            </a:r>
          </a:p>
          <a:p>
            <a:pPr lvl="2" eaLnBrk="1" hangingPunct="1"/>
            <a:r>
              <a:rPr lang="en-US" altLang="en-US" smtClean="0"/>
              <a:t>Most sustainable—less petroleum</a:t>
            </a:r>
          </a:p>
          <a:p>
            <a:pPr lvl="3" eaLnBrk="1" hangingPunct="1"/>
            <a:r>
              <a:rPr lang="en-US" altLang="en-US" sz="1800" smtClean="0"/>
              <a:t>Typical produce item travels 1500 miles to reach you and 10 calories of petroleum energy is used for each calorie of food energy contained.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</a:t>
            </a:r>
          </a:p>
          <a:p>
            <a:pPr lvl="1" eaLnBrk="1" hangingPunct="1"/>
            <a:r>
              <a:rPr lang="en-US" altLang="en-US" sz="2400" smtClean="0"/>
              <a:t>Benefits</a:t>
            </a:r>
          </a:p>
          <a:p>
            <a:pPr lvl="2" eaLnBrk="1" hangingPunct="1"/>
            <a:r>
              <a:rPr lang="en-US" altLang="en-US" sz="1800" b="1" smtClean="0"/>
              <a:t>Know your grower</a:t>
            </a:r>
          </a:p>
          <a:p>
            <a:pPr lvl="2" eaLnBrk="1" hangingPunct="1"/>
            <a:r>
              <a:rPr lang="en-US" altLang="en-US" sz="1800" b="1" smtClean="0"/>
              <a:t>Usually organic, Food Alliance, or IPM</a:t>
            </a:r>
          </a:p>
          <a:p>
            <a:pPr lvl="2" eaLnBrk="1" hangingPunct="1"/>
            <a:r>
              <a:rPr lang="en-US" altLang="en-US" sz="1800" b="1" smtClean="0"/>
              <a:t>Food is typically fresher</a:t>
            </a:r>
          </a:p>
          <a:p>
            <a:pPr lvl="2" eaLnBrk="1" hangingPunct="1"/>
            <a:r>
              <a:rPr lang="en-US" altLang="en-US" sz="1800" b="1" smtClean="0"/>
              <a:t>Most sustainable—less petroleum</a:t>
            </a:r>
          </a:p>
          <a:p>
            <a:pPr lvl="3" eaLnBrk="1" hangingPunct="1"/>
            <a:r>
              <a:rPr lang="en-US" altLang="en-US" sz="1800" smtClean="0"/>
              <a:t>Typical produce item travels 1500 miles to reach you and 10 calories of petroleum energy is used for each calorie of food energy contained.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mtClean="0"/>
              <a:t>No standard—depend upon ethics of producer</a:t>
            </a:r>
          </a:p>
          <a:p>
            <a:pPr lvl="3"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 your own—the ultimate local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mtClean="0"/>
              <a:t>You know your producer </a:t>
            </a:r>
            <a:r>
              <a:rPr lang="en-US" altLang="en-US" smtClean="0">
                <a:sym typeface="Wingdings" pitchFamily="2" charset="2"/>
              </a:rPr>
              <a:t>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 your own—the ultimate local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You know your producer </a:t>
            </a:r>
            <a:r>
              <a:rPr lang="en-US" altLang="en-US" sz="1800" b="1" smtClean="0">
                <a:sym typeface="Wingdings" pitchFamily="2" charset="2"/>
              </a:rPr>
              <a:t></a:t>
            </a:r>
          </a:p>
          <a:p>
            <a:pPr lvl="2" eaLnBrk="1" hangingPunct="1"/>
            <a:r>
              <a:rPr lang="en-US" altLang="en-US" smtClean="0">
                <a:sym typeface="Wingdings" pitchFamily="2" charset="2"/>
              </a:rPr>
              <a:t>You know the inputs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</a:t>
            </a:r>
          </a:p>
          <a:p>
            <a:pPr lvl="2" eaLnBrk="1" hangingPunct="1"/>
            <a:r>
              <a:rPr lang="en-US" altLang="en-US" sz="1800" smtClean="0"/>
              <a:t>It’s traditional—everyone understands it</a:t>
            </a:r>
          </a:p>
          <a:p>
            <a:pPr lvl="2" eaLnBrk="1" hangingPunct="1"/>
            <a:r>
              <a:rPr lang="en-US" altLang="en-US" sz="1800" smtClean="0"/>
              <a:t>Very competitive and low cost</a:t>
            </a:r>
          </a:p>
          <a:p>
            <a:pPr lvl="2" eaLnBrk="1" hangingPunct="1"/>
            <a:endParaRPr lang="en-US" altLang="en-US" sz="1800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mtClean="0"/>
              <a:t>Chemical poisoning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 your own—the ultimate local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You know your producer </a:t>
            </a:r>
            <a:r>
              <a:rPr lang="en-US" altLang="en-US" sz="1800" b="1" smtClean="0">
                <a:sym typeface="Wingdings" pitchFamily="2" charset="2"/>
              </a:rPr>
              <a:t>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You know the inputs</a:t>
            </a:r>
          </a:p>
          <a:p>
            <a:pPr lvl="2" eaLnBrk="1" hangingPunct="1"/>
            <a:r>
              <a:rPr lang="en-US" altLang="en-US" smtClean="0">
                <a:sym typeface="Wingdings" pitchFamily="2" charset="2"/>
              </a:rPr>
              <a:t>Grow exactly what you want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 your own—the ultimate local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You know your producer </a:t>
            </a:r>
            <a:r>
              <a:rPr lang="en-US" altLang="en-US" sz="1800" b="1" smtClean="0">
                <a:sym typeface="Wingdings" pitchFamily="2" charset="2"/>
              </a:rPr>
              <a:t>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You know the inputs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Grow exactly what you want</a:t>
            </a:r>
          </a:p>
          <a:p>
            <a:pPr lvl="2" eaLnBrk="1" hangingPunct="1"/>
            <a:r>
              <a:rPr lang="en-US" altLang="en-US" smtClean="0">
                <a:sym typeface="Wingdings" pitchFamily="2" charset="2"/>
              </a:rPr>
              <a:t>NO petroleum consumption—you aren’t eating oil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 your own—the ultimate local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You know your producer </a:t>
            </a:r>
            <a:r>
              <a:rPr lang="en-US" altLang="en-US" sz="1800" b="1" smtClean="0">
                <a:sym typeface="Wingdings" pitchFamily="2" charset="2"/>
              </a:rPr>
              <a:t>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You know the inputs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Grow exactly what you want</a:t>
            </a:r>
          </a:p>
          <a:p>
            <a:pPr lvl="2" eaLnBrk="1" hangingPunct="1"/>
            <a:r>
              <a:rPr lang="en-US" altLang="en-US" sz="1600" b="1" smtClean="0">
                <a:sym typeface="Wingdings" pitchFamily="2" charset="2"/>
              </a:rPr>
              <a:t>NO </a:t>
            </a:r>
            <a:r>
              <a:rPr lang="en-US" altLang="en-US" sz="1800" b="1" smtClean="0">
                <a:sym typeface="Wingdings" pitchFamily="2" charset="2"/>
              </a:rPr>
              <a:t>petroleum consumption—you aren’t eating any oil</a:t>
            </a:r>
            <a:endParaRPr lang="en-US" altLang="en-US" sz="1800" b="1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mtClean="0"/>
              <a:t>Requires a space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 your own—the ultimate local</a:t>
            </a:r>
          </a:p>
          <a:p>
            <a:pPr lvl="1" eaLnBrk="1" hangingPunct="1"/>
            <a:r>
              <a:rPr lang="en-US" altLang="en-US" smtClean="0"/>
              <a:t>First, you gotta love growing stuff </a:t>
            </a:r>
            <a:r>
              <a:rPr lang="en-US" altLang="en-US" smtClean="0">
                <a:sym typeface="Wingdings" pitchFamily="2" charset="2"/>
              </a:rPr>
              <a:t></a:t>
            </a:r>
          </a:p>
          <a:p>
            <a:pPr lvl="1" eaLnBrk="1" hangingPunct="1"/>
            <a:r>
              <a:rPr lang="en-US" altLang="en-US" smtClean="0"/>
              <a:t>Benefits</a:t>
            </a:r>
          </a:p>
          <a:p>
            <a:pPr lvl="2" eaLnBrk="1" hangingPunct="1"/>
            <a:r>
              <a:rPr lang="en-US" altLang="en-US" sz="1800" b="1" smtClean="0"/>
              <a:t>You know your producer </a:t>
            </a:r>
            <a:r>
              <a:rPr lang="en-US" altLang="en-US" sz="1800" b="1" smtClean="0">
                <a:sym typeface="Wingdings" pitchFamily="2" charset="2"/>
              </a:rPr>
              <a:t>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You know the inputs</a:t>
            </a:r>
          </a:p>
          <a:p>
            <a:pPr lvl="2" eaLnBrk="1" hangingPunct="1"/>
            <a:r>
              <a:rPr lang="en-US" altLang="en-US" sz="1800" b="1" smtClean="0">
                <a:sym typeface="Wingdings" pitchFamily="2" charset="2"/>
              </a:rPr>
              <a:t>Grow exactly what you want</a:t>
            </a:r>
          </a:p>
          <a:p>
            <a:pPr lvl="2" eaLnBrk="1" hangingPunct="1"/>
            <a:r>
              <a:rPr lang="en-US" altLang="en-US" sz="1600" b="1" smtClean="0">
                <a:sym typeface="Wingdings" pitchFamily="2" charset="2"/>
              </a:rPr>
              <a:t>NO </a:t>
            </a:r>
            <a:r>
              <a:rPr lang="en-US" altLang="en-US" sz="1800" b="1" smtClean="0">
                <a:sym typeface="Wingdings" pitchFamily="2" charset="2"/>
              </a:rPr>
              <a:t>transportation costs—you aren’t eating any oil</a:t>
            </a:r>
            <a:endParaRPr lang="en-US" altLang="en-US" sz="1800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z="1800" b="1" smtClean="0"/>
              <a:t>Requires a space</a:t>
            </a:r>
          </a:p>
          <a:p>
            <a:pPr lvl="2" eaLnBrk="1" hangingPunct="1"/>
            <a:r>
              <a:rPr lang="en-US" altLang="en-US" b="1" smtClean="0"/>
              <a:t>Requires time</a:t>
            </a:r>
          </a:p>
          <a:p>
            <a:pPr lvl="3"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</a:t>
            </a:r>
          </a:p>
          <a:p>
            <a:pPr lvl="2" eaLnBrk="1" hangingPunct="1"/>
            <a:r>
              <a:rPr lang="en-US" altLang="en-US" sz="1800" smtClean="0"/>
              <a:t>It’s traditional—everyone understands it</a:t>
            </a:r>
          </a:p>
          <a:p>
            <a:pPr lvl="2" eaLnBrk="1" hangingPunct="1"/>
            <a:r>
              <a:rPr lang="en-US" altLang="en-US" sz="1800" smtClean="0"/>
              <a:t>Very competitive and low cost</a:t>
            </a:r>
          </a:p>
          <a:p>
            <a:pPr lvl="2" eaLnBrk="1" hangingPunct="1"/>
            <a:endParaRPr lang="en-US" altLang="en-US" sz="1800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z="1800" smtClean="0"/>
              <a:t>Chemical poisoning</a:t>
            </a:r>
          </a:p>
          <a:p>
            <a:pPr lvl="2" eaLnBrk="1" hangingPunct="1"/>
            <a:r>
              <a:rPr lang="en-US" altLang="en-US" smtClean="0"/>
              <a:t>Depleted soils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</a:t>
            </a:r>
          </a:p>
          <a:p>
            <a:pPr lvl="2" eaLnBrk="1" hangingPunct="1"/>
            <a:r>
              <a:rPr lang="en-US" altLang="en-US" sz="1800" smtClean="0"/>
              <a:t>It’s traditional—everyone understands it</a:t>
            </a:r>
          </a:p>
          <a:p>
            <a:pPr lvl="2" eaLnBrk="1" hangingPunct="1"/>
            <a:r>
              <a:rPr lang="en-US" altLang="en-US" sz="1800" smtClean="0"/>
              <a:t>Very competitive and low cost</a:t>
            </a:r>
          </a:p>
          <a:p>
            <a:pPr lvl="2" eaLnBrk="1" hangingPunct="1"/>
            <a:endParaRPr lang="en-US" altLang="en-US" sz="1800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z="1800" smtClean="0"/>
              <a:t>Chemical poisoning</a:t>
            </a:r>
          </a:p>
          <a:p>
            <a:pPr lvl="2" eaLnBrk="1" hangingPunct="1"/>
            <a:r>
              <a:rPr lang="en-US" altLang="en-US" sz="1800" smtClean="0"/>
              <a:t>Depleted soils</a:t>
            </a:r>
          </a:p>
          <a:p>
            <a:pPr lvl="2" eaLnBrk="1" hangingPunct="1"/>
            <a:r>
              <a:rPr lang="en-US" altLang="en-US" smtClean="0"/>
              <a:t>No long term sustainability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</a:t>
            </a:r>
          </a:p>
          <a:p>
            <a:pPr lvl="2" eaLnBrk="1" hangingPunct="1"/>
            <a:r>
              <a:rPr lang="en-US" altLang="en-US" sz="1800" smtClean="0"/>
              <a:t>It’s traditional—everyone understands it</a:t>
            </a:r>
          </a:p>
          <a:p>
            <a:pPr lvl="2" eaLnBrk="1" hangingPunct="1"/>
            <a:r>
              <a:rPr lang="en-US" altLang="en-US" sz="1800" smtClean="0"/>
              <a:t>Very competitive and low cost</a:t>
            </a:r>
          </a:p>
          <a:p>
            <a:pPr lvl="2" eaLnBrk="1" hangingPunct="1"/>
            <a:endParaRPr lang="en-US" altLang="en-US" sz="1800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z="1800" smtClean="0"/>
              <a:t>Chemical poisoning</a:t>
            </a:r>
          </a:p>
          <a:p>
            <a:pPr lvl="2" eaLnBrk="1" hangingPunct="1"/>
            <a:r>
              <a:rPr lang="en-US" altLang="en-US" sz="1800" smtClean="0"/>
              <a:t>Depleted soils</a:t>
            </a:r>
          </a:p>
          <a:p>
            <a:pPr lvl="2" eaLnBrk="1" hangingPunct="1"/>
            <a:r>
              <a:rPr lang="en-US" altLang="en-US" sz="1800" smtClean="0"/>
              <a:t>No long term sustainability</a:t>
            </a:r>
          </a:p>
          <a:p>
            <a:pPr lvl="2" eaLnBrk="1" hangingPunct="1"/>
            <a:r>
              <a:rPr lang="en-US" altLang="en-US" smtClean="0"/>
              <a:t>High Transportation Costs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Agricultural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Conventional</a:t>
            </a:r>
          </a:p>
          <a:p>
            <a:pPr lvl="1" eaLnBrk="1" hangingPunct="1"/>
            <a:r>
              <a:rPr lang="en-US" altLang="en-US" sz="1800" smtClean="0"/>
              <a:t>Benefits</a:t>
            </a:r>
          </a:p>
          <a:p>
            <a:pPr lvl="2" eaLnBrk="1" hangingPunct="1"/>
            <a:r>
              <a:rPr lang="en-US" altLang="en-US" sz="1800" smtClean="0"/>
              <a:t>Hugely productive</a:t>
            </a:r>
          </a:p>
          <a:p>
            <a:pPr lvl="2" eaLnBrk="1" hangingPunct="1"/>
            <a:r>
              <a:rPr lang="en-US" altLang="en-US" sz="1800" smtClean="0"/>
              <a:t>It’s traditional—everyone understands it</a:t>
            </a:r>
          </a:p>
          <a:p>
            <a:pPr lvl="2" eaLnBrk="1" hangingPunct="1"/>
            <a:r>
              <a:rPr lang="en-US" altLang="en-US" sz="1800" smtClean="0"/>
              <a:t>Very competitive and low cost</a:t>
            </a:r>
          </a:p>
          <a:p>
            <a:pPr lvl="2" eaLnBrk="1" hangingPunct="1"/>
            <a:endParaRPr lang="en-US" altLang="en-US" sz="1800" smtClean="0"/>
          </a:p>
          <a:p>
            <a:pPr lvl="1" eaLnBrk="1" hangingPunct="1"/>
            <a:r>
              <a:rPr lang="en-US" altLang="en-US" smtClean="0"/>
              <a:t>Drawbacks</a:t>
            </a:r>
          </a:p>
          <a:p>
            <a:pPr lvl="2" eaLnBrk="1" hangingPunct="1"/>
            <a:r>
              <a:rPr lang="en-US" altLang="en-US" sz="1800" smtClean="0"/>
              <a:t>Chemical poisoning</a:t>
            </a:r>
          </a:p>
          <a:p>
            <a:pPr lvl="2" eaLnBrk="1" hangingPunct="1"/>
            <a:r>
              <a:rPr lang="en-US" altLang="en-US" sz="1800" smtClean="0"/>
              <a:t>Depleted soils</a:t>
            </a:r>
          </a:p>
          <a:p>
            <a:pPr lvl="2" eaLnBrk="1" hangingPunct="1"/>
            <a:r>
              <a:rPr lang="en-US" altLang="en-US" sz="1800" smtClean="0"/>
              <a:t>No long term sustainability</a:t>
            </a:r>
          </a:p>
          <a:p>
            <a:pPr lvl="2" eaLnBrk="1" hangingPunct="1"/>
            <a:r>
              <a:rPr lang="en-US" altLang="en-US" sz="1800" smtClean="0"/>
              <a:t>High Transportation Costs</a:t>
            </a:r>
          </a:p>
          <a:p>
            <a:pPr lvl="2" eaLnBrk="1" hangingPunct="1"/>
            <a:r>
              <a:rPr lang="en-US" altLang="en-US" smtClean="0"/>
              <a:t>No built in obligation to underlying natural systems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gulf of mexico dead zone 2019"/>
          <p:cNvSpPr>
            <a:spLocks noChangeAspect="1" noChangeArrowheads="1"/>
          </p:cNvSpPr>
          <p:nvPr/>
        </p:nvSpPr>
        <p:spPr bwMode="auto">
          <a:xfrm>
            <a:off x="155575" y="-541338"/>
            <a:ext cx="20383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gulf of mexico dead zone 2019"/>
          <p:cNvSpPr>
            <a:spLocks noChangeAspect="1" noChangeArrowheads="1"/>
          </p:cNvSpPr>
          <p:nvPr/>
        </p:nvSpPr>
        <p:spPr bwMode="auto">
          <a:xfrm>
            <a:off x="307975" y="-388938"/>
            <a:ext cx="20383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1094</Words>
  <Application>Microsoft Office PowerPoint</Application>
  <PresentationFormat>On-screen Show (4:3)</PresentationFormat>
  <Paragraphs>299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PowerPoint Presentation</vt:lpstr>
      <vt:lpstr>Gulf of Mexico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“Organic” *</vt:lpstr>
      <vt:lpstr>Organic Labeling Processed Food</vt:lpstr>
      <vt:lpstr>Organic Processing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  <vt:lpstr>Agricultural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Cook’s Raised Bed Garden</dc:title>
  <dc:creator>Terri Cook</dc:creator>
  <cp:lastModifiedBy>cooks</cp:lastModifiedBy>
  <cp:revision>79</cp:revision>
  <dcterms:created xsi:type="dcterms:W3CDTF">2004-04-05T03:54:51Z</dcterms:created>
  <dcterms:modified xsi:type="dcterms:W3CDTF">2020-02-03T17:29:12Z</dcterms:modified>
</cp:coreProperties>
</file>